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22"/>
  </p:notesMasterIdLst>
  <p:sldIdLst>
    <p:sldId id="784" r:id="rId2"/>
    <p:sldId id="645" r:id="rId3"/>
    <p:sldId id="713" r:id="rId4"/>
    <p:sldId id="714" r:id="rId5"/>
    <p:sldId id="715" r:id="rId6"/>
    <p:sldId id="785" r:id="rId7"/>
    <p:sldId id="717" r:id="rId8"/>
    <p:sldId id="718" r:id="rId9"/>
    <p:sldId id="719" r:id="rId10"/>
    <p:sldId id="720" r:id="rId11"/>
    <p:sldId id="721" r:id="rId12"/>
    <p:sldId id="722" r:id="rId13"/>
    <p:sldId id="723" r:id="rId14"/>
    <p:sldId id="724" r:id="rId15"/>
    <p:sldId id="725" r:id="rId16"/>
    <p:sldId id="726" r:id="rId17"/>
    <p:sldId id="727" r:id="rId18"/>
    <p:sldId id="728" r:id="rId19"/>
    <p:sldId id="788" r:id="rId20"/>
    <p:sldId id="786" r:id="rId21"/>
    <p:sldId id="787" r:id="rId22"/>
    <p:sldId id="731" r:id="rId23"/>
    <p:sldId id="732" r:id="rId24"/>
    <p:sldId id="733" r:id="rId25"/>
    <p:sldId id="734" r:id="rId26"/>
    <p:sldId id="789" r:id="rId27"/>
    <p:sldId id="735" r:id="rId28"/>
    <p:sldId id="739" r:id="rId29"/>
    <p:sldId id="792" r:id="rId30"/>
    <p:sldId id="736" r:id="rId31"/>
    <p:sldId id="737" r:id="rId32"/>
    <p:sldId id="738" r:id="rId33"/>
    <p:sldId id="790" r:id="rId34"/>
    <p:sldId id="793" r:id="rId35"/>
    <p:sldId id="794" r:id="rId36"/>
    <p:sldId id="795" r:id="rId37"/>
    <p:sldId id="796" r:id="rId38"/>
    <p:sldId id="740" r:id="rId39"/>
    <p:sldId id="797" r:id="rId40"/>
    <p:sldId id="741" r:id="rId41"/>
    <p:sldId id="742" r:id="rId42"/>
    <p:sldId id="743" r:id="rId43"/>
    <p:sldId id="744" r:id="rId44"/>
    <p:sldId id="791" r:id="rId45"/>
    <p:sldId id="745" r:id="rId46"/>
    <p:sldId id="746" r:id="rId47"/>
    <p:sldId id="747" r:id="rId48"/>
    <p:sldId id="748" r:id="rId49"/>
    <p:sldId id="749" r:id="rId50"/>
    <p:sldId id="756" r:id="rId51"/>
    <p:sldId id="757" r:id="rId52"/>
    <p:sldId id="758" r:id="rId53"/>
    <p:sldId id="759" r:id="rId54"/>
    <p:sldId id="760" r:id="rId55"/>
    <p:sldId id="761" r:id="rId56"/>
    <p:sldId id="762" r:id="rId57"/>
    <p:sldId id="763" r:id="rId58"/>
    <p:sldId id="764" r:id="rId59"/>
    <p:sldId id="765" r:id="rId60"/>
    <p:sldId id="766" r:id="rId61"/>
    <p:sldId id="767" r:id="rId62"/>
    <p:sldId id="768" r:id="rId63"/>
    <p:sldId id="769" r:id="rId64"/>
    <p:sldId id="770" r:id="rId65"/>
    <p:sldId id="771" r:id="rId66"/>
    <p:sldId id="772" r:id="rId67"/>
    <p:sldId id="773" r:id="rId68"/>
    <p:sldId id="774" r:id="rId69"/>
    <p:sldId id="775" r:id="rId70"/>
    <p:sldId id="776" r:id="rId71"/>
    <p:sldId id="777" r:id="rId72"/>
    <p:sldId id="800" r:id="rId73"/>
    <p:sldId id="801" r:id="rId74"/>
    <p:sldId id="802" r:id="rId75"/>
    <p:sldId id="803" r:id="rId76"/>
    <p:sldId id="798" r:id="rId77"/>
    <p:sldId id="799" r:id="rId78"/>
    <p:sldId id="778" r:id="rId79"/>
    <p:sldId id="779" r:id="rId80"/>
    <p:sldId id="805" r:id="rId81"/>
    <p:sldId id="806" r:id="rId82"/>
    <p:sldId id="804" r:id="rId83"/>
    <p:sldId id="781" r:id="rId84"/>
    <p:sldId id="782" r:id="rId85"/>
    <p:sldId id="783" r:id="rId86"/>
    <p:sldId id="807" r:id="rId87"/>
    <p:sldId id="808" r:id="rId88"/>
    <p:sldId id="809" r:id="rId89"/>
    <p:sldId id="810" r:id="rId90"/>
    <p:sldId id="811" r:id="rId91"/>
    <p:sldId id="812" r:id="rId92"/>
    <p:sldId id="813" r:id="rId93"/>
    <p:sldId id="814" r:id="rId94"/>
    <p:sldId id="815" r:id="rId95"/>
    <p:sldId id="816" r:id="rId96"/>
    <p:sldId id="817" r:id="rId97"/>
    <p:sldId id="818" r:id="rId98"/>
    <p:sldId id="819" r:id="rId99"/>
    <p:sldId id="820" r:id="rId100"/>
    <p:sldId id="821" r:id="rId101"/>
    <p:sldId id="822" r:id="rId102"/>
    <p:sldId id="823" r:id="rId103"/>
    <p:sldId id="824" r:id="rId104"/>
    <p:sldId id="825" r:id="rId105"/>
    <p:sldId id="826" r:id="rId106"/>
    <p:sldId id="827" r:id="rId107"/>
    <p:sldId id="828" r:id="rId108"/>
    <p:sldId id="829" r:id="rId109"/>
    <p:sldId id="830" r:id="rId110"/>
    <p:sldId id="831" r:id="rId111"/>
    <p:sldId id="832" r:id="rId112"/>
    <p:sldId id="833" r:id="rId113"/>
    <p:sldId id="834" r:id="rId114"/>
    <p:sldId id="835" r:id="rId115"/>
    <p:sldId id="836" r:id="rId116"/>
    <p:sldId id="837" r:id="rId117"/>
    <p:sldId id="838" r:id="rId118"/>
    <p:sldId id="839" r:id="rId119"/>
    <p:sldId id="840" r:id="rId120"/>
    <p:sldId id="841" r:id="rId12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0BD"/>
    <a:srgbClr val="E3FDBE"/>
    <a:srgbClr val="DCFDAB"/>
    <a:srgbClr val="FFAAA9"/>
    <a:srgbClr val="DBFDAA"/>
    <a:srgbClr val="FFE1E1"/>
    <a:srgbClr val="ECE5F7"/>
    <a:srgbClr val="E1D6F2"/>
    <a:srgbClr val="DCFDAD"/>
    <a:srgbClr val="D4C5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91"/>
    <p:restoredTop sz="96272" autoAdjust="0"/>
  </p:normalViewPr>
  <p:slideViewPr>
    <p:cSldViewPr snapToGrid="0">
      <p:cViewPr varScale="1">
        <p:scale>
          <a:sx n="119" d="100"/>
          <a:sy n="119" d="100"/>
        </p:scale>
        <p:origin x="1944" y="130"/>
      </p:cViewPr>
      <p:guideLst>
        <p:guide orient="horz" pos="2084"/>
        <p:guide pos="2880"/>
      </p:guideLst>
    </p:cSldViewPr>
  </p:slideViewPr>
  <p:notesTextViewPr>
    <p:cViewPr>
      <p:scale>
        <a:sx n="1" d="1"/>
        <a:sy n="1" d="1"/>
      </p:scale>
      <p:origin x="0" y="0"/>
    </p:cViewPr>
  </p:notesTextViewPr>
  <p:sorterViewPr>
    <p:cViewPr varScale="1">
      <p:scale>
        <a:sx n="100" d="100"/>
        <a:sy n="100" d="100"/>
      </p:scale>
      <p:origin x="0" y="-3876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37CF0-5B85-4F82-8895-487FD940EFF8}" type="datetimeFigureOut">
              <a:rPr lang="zh-CN" altLang="en-US" smtClean="0"/>
              <a:t>2021/10/30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161C67-365B-455B-8333-B2F385616053}" type="slidenum">
              <a:rPr lang="zh-CN" altLang="en-US" smtClean="0"/>
              <a:t>‹#›</a:t>
            </a:fld>
            <a:endParaRPr lang="zh-CN" altLang="en-US"/>
          </a:p>
        </p:txBody>
      </p:sp>
    </p:spTree>
    <p:extLst>
      <p:ext uri="{BB962C8B-B14F-4D97-AF65-F5344CB8AC3E}">
        <p14:creationId xmlns:p14="http://schemas.microsoft.com/office/powerpoint/2010/main" val="3826505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2</a:t>
            </a:fld>
            <a:endParaRPr lang="en-US" altLang="zh-CN" sz="120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22</a:t>
            </a:fld>
            <a:endParaRPr lang="en-US" altLang="zh-CN" sz="120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28</a:t>
            </a:fld>
            <a:endParaRPr lang="zh-CN" altLang="en-US"/>
          </a:p>
        </p:txBody>
      </p:sp>
    </p:spTree>
    <p:extLst>
      <p:ext uri="{BB962C8B-B14F-4D97-AF65-F5344CB8AC3E}">
        <p14:creationId xmlns:p14="http://schemas.microsoft.com/office/powerpoint/2010/main" val="9941139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78</a:t>
            </a:fld>
            <a:endParaRPr lang="en-US" altLang="zh-CN" sz="120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29</a:t>
            </a:fld>
            <a:endParaRPr lang="zh-CN" altLang="en-US"/>
          </a:p>
        </p:txBody>
      </p:sp>
    </p:spTree>
    <p:extLst>
      <p:ext uri="{BB962C8B-B14F-4D97-AF65-F5344CB8AC3E}">
        <p14:creationId xmlns:p14="http://schemas.microsoft.com/office/powerpoint/2010/main" val="994113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32</a:t>
            </a:fld>
            <a:endParaRPr lang="zh-CN" altLang="en-US"/>
          </a:p>
        </p:txBody>
      </p:sp>
    </p:spTree>
    <p:extLst>
      <p:ext uri="{BB962C8B-B14F-4D97-AF65-F5344CB8AC3E}">
        <p14:creationId xmlns:p14="http://schemas.microsoft.com/office/powerpoint/2010/main" val="994113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38</a:t>
            </a:fld>
            <a:endParaRPr lang="zh-CN" altLang="en-US"/>
          </a:p>
        </p:txBody>
      </p:sp>
    </p:spTree>
    <p:extLst>
      <p:ext uri="{BB962C8B-B14F-4D97-AF65-F5344CB8AC3E}">
        <p14:creationId xmlns:p14="http://schemas.microsoft.com/office/powerpoint/2010/main" val="994113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39</a:t>
            </a:fld>
            <a:endParaRPr lang="zh-CN" altLang="en-US"/>
          </a:p>
        </p:txBody>
      </p:sp>
    </p:spTree>
    <p:extLst>
      <p:ext uri="{BB962C8B-B14F-4D97-AF65-F5344CB8AC3E}">
        <p14:creationId xmlns:p14="http://schemas.microsoft.com/office/powerpoint/2010/main" val="994113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48</a:t>
            </a:fld>
            <a:endParaRPr lang="en-US" altLang="zh-CN" sz="120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43000" y="685800"/>
            <a:ext cx="4572000" cy="3429000"/>
          </a:xfrm>
          <a:ln/>
        </p:spPr>
      </p:sp>
      <p:sp>
        <p:nvSpPr>
          <p:cNvPr id="142339" name="Rectangle 3"/>
          <p:cNvSpPr>
            <a:spLocks noGrp="1" noChangeArrowheads="1"/>
          </p:cNvSpPr>
          <p:nvPr>
            <p:ph type="body" idx="1"/>
          </p:nvPr>
        </p:nvSpPr>
        <p:spPr>
          <a:xfrm>
            <a:off x="686457" y="4342622"/>
            <a:ext cx="5485089" cy="41154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2578" y="1057014"/>
            <a:ext cx="7772400" cy="1535184"/>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159778" y="402987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95AFABB-F632-4F91-92AF-0E2D2EA81731}" type="datetime1">
              <a:rPr lang="zh-CN" altLang="en-US" smtClean="0"/>
              <a:t>2021/10/30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F906368-F392-4465-AD91-AE646936C52B}" type="datetime1">
              <a:rPr lang="zh-CN" altLang="en-US" smtClean="0"/>
              <a:t>2021/10/30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13AE443-EA00-4061-899C-73E3EB4E23B9}" type="datetime1">
              <a:rPr lang="zh-CN" altLang="en-US" smtClean="0"/>
              <a:t>2021/10/30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a:prstGeom prst="rect">
            <a:avLst/>
          </a:prstGeom>
        </p:spPr>
        <p:txBody>
          <a:bodyPr/>
          <a:lstStyle/>
          <a:p>
            <a:r>
              <a:rPr lang="zh-CN" altLang="en-US"/>
              <a:t>单击此处编辑母版标题样式</a:t>
            </a:r>
          </a:p>
        </p:txBody>
      </p:sp>
      <p:sp>
        <p:nvSpPr>
          <p:cNvPr id="3" name="Rectangle 2">
            <a:extLst>
              <a:ext uri="{FF2B5EF4-FFF2-40B4-BE49-F238E27FC236}">
                <a16:creationId xmlns:a16="http://schemas.microsoft.com/office/drawing/2014/main" id="{272A2613-5BCB-3A4E-85A0-87ECABA2EAEC}"/>
              </a:ext>
            </a:extLst>
          </p:cNvPr>
          <p:cNvSpPr>
            <a:spLocks noGrp="1" noChangeArrowheads="1"/>
          </p:cNvSpPr>
          <p:nvPr>
            <p:ph type="sldNum" sz="quarter" idx="10"/>
          </p:nvPr>
        </p:nvSpPr>
        <p:spPr>
          <a:ln/>
        </p:spPr>
        <p:txBody>
          <a:bodyPr/>
          <a:lstStyle>
            <a:lvl1pPr>
              <a:defRPr/>
            </a:lvl1pPr>
          </a:lstStyle>
          <a:p>
            <a:pPr>
              <a:defRPr/>
            </a:pPr>
            <a:fld id="{564B43B8-EC4A-5743-9CA4-764B42BFAC9D}" type="slidenum">
              <a:rPr lang="zh-CN" altLang="en-US"/>
              <a:pPr>
                <a:defRPr/>
              </a:pPr>
              <a:t>‹#›</a:t>
            </a:fld>
            <a:endParaRPr lang="en-US" altLang="zh-CN" sz="1350" dirty="0"/>
          </a:p>
        </p:txBody>
      </p:sp>
    </p:spTree>
    <p:extLst>
      <p:ext uri="{BB962C8B-B14F-4D97-AF65-F5344CB8AC3E}">
        <p14:creationId xmlns:p14="http://schemas.microsoft.com/office/powerpoint/2010/main" val="775397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E03C160-1CF6-4197-853C-5DD8144FA9BE}" type="datetime1">
              <a:rPr lang="zh-CN" altLang="en-US" smtClean="0"/>
              <a:t>2021/10/30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9389" y="1057014"/>
            <a:ext cx="7772400" cy="1533600"/>
          </a:xfrm>
        </p:spPr>
        <p:txBody>
          <a:bodyPr anchor="b"/>
          <a:lstStyle>
            <a:lvl1pPr>
              <a:defRPr sz="4800"/>
            </a:lvl1pPr>
          </a:lstStyle>
          <a:p>
            <a:r>
              <a:rPr lang="zh-CN" altLang="en-US"/>
              <a:t>单击此处编辑母版标题样式</a:t>
            </a:r>
            <a:endParaRPr lang="en-US" dirty="0"/>
          </a:p>
        </p:txBody>
      </p:sp>
      <p:sp>
        <p:nvSpPr>
          <p:cNvPr id="3" name="Text Placeholder 2"/>
          <p:cNvSpPr>
            <a:spLocks noGrp="1"/>
          </p:cNvSpPr>
          <p:nvPr>
            <p:ph type="body" idx="1"/>
          </p:nvPr>
        </p:nvSpPr>
        <p:spPr>
          <a:xfrm>
            <a:off x="1164978" y="4027400"/>
            <a:ext cx="6858000" cy="1656000"/>
          </a:xfrm>
        </p:spPr>
        <p:txBody>
          <a:bodyPr/>
          <a:lstStyle>
            <a:lvl1pPr marL="0" indent="0" algn="ctr">
              <a:buNone/>
              <a:defRPr sz="2400">
                <a:solidFill>
                  <a:srgbClr val="00206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42E54B1-0884-4633-8327-893DAA1E511F}" type="datetime1">
              <a:rPr lang="zh-CN" altLang="en-US" smtClean="0"/>
              <a:t>2021/10/30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A1650BB-E4E8-4483-82DA-D58DEBC4998C}" type="datetime1">
              <a:rPr lang="zh-CN" altLang="en-US" smtClean="0"/>
              <a:t>2021/10/30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6604BCF-E610-4FCE-ADC3-9F4D58E19C5C}" type="datetime1">
              <a:rPr lang="zh-CN" altLang="en-US" smtClean="0"/>
              <a:t>2021/10/30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CBA7D6D-E156-4C2B-9FF2-B27706CE389A}" type="datetime1">
              <a:rPr lang="zh-CN" altLang="en-US" smtClean="0"/>
              <a:t>2021/10/30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C0FCEF-073A-4FC7-8BAD-A662F97179A2}" type="datetime1">
              <a:rPr lang="zh-CN" altLang="en-US" smtClean="0"/>
              <a:t>2021/10/30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5B6709-067F-4154-9C9A-D56718F28438}" type="datetime1">
              <a:rPr lang="zh-CN" altLang="en-US" smtClean="0"/>
              <a:t>2021/10/30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D8D4C65-E77B-45F2-BD81-CFF9643C0CCF}" type="datetime1">
              <a:rPr lang="zh-CN" altLang="en-US" smtClean="0"/>
              <a:t>2021/10/30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4399"/>
            <a:ext cx="9144000" cy="817721"/>
          </a:xfrm>
          <a:prstGeom prst="rect">
            <a:avLst/>
          </a:prstGeom>
        </p:spPr>
        <p:txBody>
          <a:bodyPr vert="horz" lIns="91440" tIns="14400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34223" y="906011"/>
            <a:ext cx="8883941" cy="5637402"/>
          </a:xfrm>
          <a:prstGeom prst="rect">
            <a:avLst/>
          </a:prstGeom>
        </p:spPr>
        <p:txBody>
          <a:bodyPr vert="horz" lIns="91440" tIns="45720" rIns="91440" bIns="45720" rtlCol="0">
            <a:no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525" y="6660859"/>
            <a:ext cx="2057400" cy="197140"/>
          </a:xfrm>
          <a:prstGeom prst="rect">
            <a:avLst/>
          </a:prstGeom>
        </p:spPr>
        <p:txBody>
          <a:bodyPr vert="horz" lIns="91440" tIns="36000" rIns="91440" bIns="45720" rtlCol="0" anchor="ctr"/>
          <a:lstStyle>
            <a:lvl1pPr algn="l">
              <a:defRPr sz="1200" b="1">
                <a:solidFill>
                  <a:srgbClr val="002060"/>
                </a:solidFill>
              </a:defRPr>
            </a:lvl1pPr>
          </a:lstStyle>
          <a:p>
            <a:fld id="{7181A378-AD84-4E06-B1B5-6D5F5ACB78AE}" type="datetime1">
              <a:rPr lang="zh-CN" altLang="en-US" smtClean="0"/>
              <a:t>2021/10/30</a:t>
            </a:fld>
            <a:endParaRPr lang="zh-CN" altLang="en-US"/>
          </a:p>
        </p:txBody>
      </p:sp>
      <p:sp>
        <p:nvSpPr>
          <p:cNvPr id="5" name="Footer Placeholder 4"/>
          <p:cNvSpPr>
            <a:spLocks noGrp="1"/>
          </p:cNvSpPr>
          <p:nvPr>
            <p:ph type="ftr" sz="quarter" idx="3"/>
          </p:nvPr>
        </p:nvSpPr>
        <p:spPr>
          <a:xfrm>
            <a:off x="2273417" y="6660859"/>
            <a:ext cx="4597165" cy="197140"/>
          </a:xfrm>
          <a:prstGeom prst="rect">
            <a:avLst/>
          </a:prstGeom>
        </p:spPr>
        <p:txBody>
          <a:bodyPr vert="horz" lIns="91440" tIns="36000" rIns="91440" bIns="45720" rtlCol="0" anchor="ctr"/>
          <a:lstStyle>
            <a:lvl1pPr algn="ctr">
              <a:defRPr sz="1200" b="0">
                <a:solidFill>
                  <a:srgbClr val="002060"/>
                </a:solidFill>
              </a:defRPr>
            </a:lvl1pPr>
          </a:lstStyle>
          <a:p>
            <a:endParaRPr lang="zh-CN" altLang="en-US"/>
          </a:p>
        </p:txBody>
      </p:sp>
      <p:sp>
        <p:nvSpPr>
          <p:cNvPr id="6" name="Slide Number Placeholder 5"/>
          <p:cNvSpPr>
            <a:spLocks noGrp="1"/>
          </p:cNvSpPr>
          <p:nvPr>
            <p:ph type="sldNum" sz="quarter" idx="4"/>
          </p:nvPr>
        </p:nvSpPr>
        <p:spPr>
          <a:xfrm>
            <a:off x="7086600" y="6660859"/>
            <a:ext cx="2057400" cy="197140"/>
          </a:xfrm>
          <a:prstGeom prst="rect">
            <a:avLst/>
          </a:prstGeom>
        </p:spPr>
        <p:txBody>
          <a:bodyPr vert="horz" lIns="91440" tIns="36000" rIns="91440" bIns="45720" rtlCol="0" anchor="ctr"/>
          <a:lstStyle>
            <a:lvl1pPr algn="r">
              <a:defRPr sz="1200" b="1">
                <a:solidFill>
                  <a:srgbClr val="002060"/>
                </a:solidFill>
              </a:defRPr>
            </a:lvl1pPr>
          </a:lstStyle>
          <a:p>
            <a:fld id="{5AD84F5B-1672-4D3F-9FEC-5DF89A7B791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hf hdr="0" ftr="0" dt="0"/>
  <p:txStyles>
    <p:title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p:titleStyle>
    <p:bodyStyle>
      <a:lvl1pPr marL="360680" indent="-360680"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680"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9205" indent="-268605"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605"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0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0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0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30.png"/></Relationships>
</file>

<file path=ppt/slides/_rels/slide61.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65.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6.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6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6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300.png"/></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runoob.com/python3/python3-tutorial.html"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github.com/logpy/logpy"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53712" y="2369184"/>
            <a:ext cx="8713694" cy="2138947"/>
          </a:xfrm>
        </p:spPr>
        <p:txBody>
          <a:bodyPr anchor="ctr">
            <a:normAutofit fontScale="90000"/>
          </a:bodyPr>
          <a:lstStyle/>
          <a:p>
            <a:pPr>
              <a:lnSpc>
                <a:spcPct val="150000"/>
              </a:lnSpc>
            </a:pPr>
            <a: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t>逻辑与推理</a:t>
            </a:r>
            <a:b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br>
            <a:br>
              <a:rPr lang="en-US" altLang="zh-CN" sz="3600" b="1" dirty="0"/>
            </a:br>
            <a:endParaRPr lang="zh-CN" altLang="en-US" sz="3100" dirty="0">
              <a:solidFill>
                <a:schemeClr val="tx1"/>
              </a:solidFill>
            </a:endParaRPr>
          </a:p>
        </p:txBody>
      </p:sp>
    </p:spTree>
    <p:extLst>
      <p:ext uri="{BB962C8B-B14F-4D97-AF65-F5344CB8AC3E}">
        <p14:creationId xmlns:p14="http://schemas.microsoft.com/office/powerpoint/2010/main" val="981276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0019" y="188060"/>
            <a:ext cx="7507706" cy="657727"/>
          </a:xfrm>
        </p:spPr>
        <p:txBody>
          <a:bodyPr/>
          <a:lstStyle/>
          <a:p>
            <a:r>
              <a:rPr lang="zh-CN" altLang="en-US" sz="2400" dirty="0">
                <a:latin typeface="Times New Roman" panose="02020603050405020304" pitchFamily="18" charset="0"/>
                <a:cs typeface="Times New Roman" panose="02020603050405020304" pitchFamily="18" charset="0"/>
              </a:rPr>
              <a:t>命题逻辑 </a:t>
            </a:r>
            <a:r>
              <a:rPr lang="en-US" altLang="zh-CN" sz="2400" dirty="0">
                <a:latin typeface="Times New Roman" panose="02020603050405020304" pitchFamily="18" charset="0"/>
                <a:cs typeface="Times New Roman" panose="02020603050405020304" pitchFamily="18" charset="0"/>
              </a:rPr>
              <a:t> </a:t>
            </a:r>
            <a:endParaRPr lang="zh-CN" altLang="en-US" sz="2400" b="1" dirty="0">
              <a:latin typeface="Times New Roman" panose="02020603050405020304" pitchFamily="18" charset="0"/>
              <a:cs typeface="Times New Roman" panose="02020603050405020304" pitchFamily="18" charset="0"/>
            </a:endParaRPr>
          </a:p>
        </p:txBody>
      </p:sp>
      <p:sp>
        <p:nvSpPr>
          <p:cNvPr id="7" name="矩形 6"/>
          <p:cNvSpPr/>
          <p:nvPr/>
        </p:nvSpPr>
        <p:spPr>
          <a:xfrm>
            <a:off x="273132" y="1169328"/>
            <a:ext cx="8692738" cy="400110"/>
          </a:xfrm>
          <a:prstGeom prst="rect">
            <a:avLst/>
          </a:prstGeom>
        </p:spPr>
        <p:txBody>
          <a:bodyPr wrap="square">
            <a:spAutoFit/>
          </a:bodyPr>
          <a:lstStyle/>
          <a:p>
            <a:pPr marL="342900" indent="-342900" algn="just">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通过真值表来计算</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复合命题</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的真假</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a:t>
            </a:r>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ext uri="{D42A27DB-BD31-4B8C-83A1-F6EECF244321}">
                    <p14:modId xmlns:p14="http://schemas.microsoft.com/office/powerpoint/2010/main" val="3115776158"/>
                  </p:ext>
                </p:extLst>
              </p:nvPr>
            </p:nvGraphicFramePr>
            <p:xfrm>
              <a:off x="1062842" y="2273672"/>
              <a:ext cx="6448300" cy="3411376"/>
            </p:xfrm>
            <a:graphic>
              <a:graphicData uri="http://schemas.openxmlformats.org/drawingml/2006/table">
                <a:tbl>
                  <a:tblPr firstRow="1" bandRow="1">
                    <a:tableStyleId>{5C22544A-7EE6-4342-B048-85BDC9FD1C3A}</a:tableStyleId>
                  </a:tblPr>
                  <a:tblGrid>
                    <a:gridCol w="700645">
                      <a:extLst>
                        <a:ext uri="{9D8B030D-6E8A-4147-A177-3AD203B41FA5}">
                          <a16:colId xmlns:a16="http://schemas.microsoft.com/office/drawing/2014/main" val="20000"/>
                        </a:ext>
                      </a:extLst>
                    </a:gridCol>
                    <a:gridCol w="602340">
                      <a:extLst>
                        <a:ext uri="{9D8B030D-6E8A-4147-A177-3AD203B41FA5}">
                          <a16:colId xmlns:a16="http://schemas.microsoft.com/office/drawing/2014/main" val="20001"/>
                        </a:ext>
                      </a:extLst>
                    </a:gridCol>
                    <a:gridCol w="1029063">
                      <a:extLst>
                        <a:ext uri="{9D8B030D-6E8A-4147-A177-3AD203B41FA5}">
                          <a16:colId xmlns:a16="http://schemas.microsoft.com/office/drawing/2014/main" val="20002"/>
                        </a:ext>
                      </a:extLst>
                    </a:gridCol>
                    <a:gridCol w="1029063">
                      <a:extLst>
                        <a:ext uri="{9D8B030D-6E8A-4147-A177-3AD203B41FA5}">
                          <a16:colId xmlns:a16="http://schemas.microsoft.com/office/drawing/2014/main" val="20003"/>
                        </a:ext>
                      </a:extLst>
                    </a:gridCol>
                    <a:gridCol w="1029063">
                      <a:extLst>
                        <a:ext uri="{9D8B030D-6E8A-4147-A177-3AD203B41FA5}">
                          <a16:colId xmlns:a16="http://schemas.microsoft.com/office/drawing/2014/main" val="20004"/>
                        </a:ext>
                      </a:extLst>
                    </a:gridCol>
                    <a:gridCol w="1029063">
                      <a:extLst>
                        <a:ext uri="{9D8B030D-6E8A-4147-A177-3AD203B41FA5}">
                          <a16:colId xmlns:a16="http://schemas.microsoft.com/office/drawing/2014/main" val="20005"/>
                        </a:ext>
                      </a:extLst>
                    </a:gridCol>
                    <a:gridCol w="1029063">
                      <a:extLst>
                        <a:ext uri="{9D8B030D-6E8A-4147-A177-3AD203B41FA5}">
                          <a16:colId xmlns:a16="http://schemas.microsoft.com/office/drawing/2014/main" val="20006"/>
                        </a:ext>
                      </a:extLst>
                    </a:gridCol>
                  </a:tblGrid>
                  <a:tr h="562627">
                    <a:tc>
                      <a:txBody>
                        <a:bodyPr/>
                        <a:lstStyle/>
                        <a:p>
                          <a:pPr algn="ctr"/>
                          <a14:m>
                            <m:oMathPara xmlns:m="http://schemas.openxmlformats.org/officeDocument/2006/math">
                              <m:oMathParaPr>
                                <m:jc m:val="centerGroup"/>
                              </m:oMathParaPr>
                              <m:oMath xmlns:m="http://schemas.openxmlformats.org/officeDocument/2006/math">
                                <m:r>
                                  <a:rPr lang="en-US" altLang="zh-CN" sz="1900" b="0" i="1" smtClean="0">
                                    <a:solidFill>
                                      <a:schemeClr val="tx1"/>
                                    </a:solidFill>
                                    <a:latin typeface="Cambria Math"/>
                                    <a:ea typeface="黑体" panose="02010609060101010101" pitchFamily="49" charset="-122"/>
                                    <a:cs typeface="Times New Roman" panose="02020603050405020304" pitchFamily="18" charset="0"/>
                                  </a:rPr>
                                  <m:t>𝑝</m:t>
                                </m:r>
                              </m:oMath>
                            </m:oMathPara>
                          </a14:m>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sz="1900" b="0" i="0" smtClean="0">
                                    <a:solidFill>
                                      <a:schemeClr val="tx1"/>
                                    </a:solidFill>
                                    <a:latin typeface="Cambria Math"/>
                                    <a:ea typeface="黑体" panose="02010609060101010101" pitchFamily="49" charset="-122"/>
                                    <a:cs typeface="Times New Roman" panose="02020603050405020304" pitchFamily="18" charset="0"/>
                                  </a:rPr>
                                  <m:t>q</m:t>
                                </m:r>
                              </m:oMath>
                            </m:oMathPara>
                          </a14:m>
                          <a:endParaRPr lang="zh-CN" altLang="en-US" sz="19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900" i="1" smtClean="0">
                                    <a:solidFill>
                                      <a:schemeClr val="tx1"/>
                                    </a:solidFill>
                                    <a:latin typeface="Cambria Math"/>
                                    <a:ea typeface="Cambria Math"/>
                                    <a:cs typeface="Times New Roman" panose="02020603050405020304" pitchFamily="18" charset="0"/>
                                  </a:rPr>
                                  <m:t>¬</m:t>
                                </m:r>
                                <m:r>
                                  <a:rPr lang="en-US" altLang="zh-CN" sz="1900" b="0" i="1" smtClean="0">
                                    <a:solidFill>
                                      <a:schemeClr val="tx1"/>
                                    </a:solidFill>
                                    <a:latin typeface="Cambria Math"/>
                                    <a:ea typeface="Cambria Math"/>
                                    <a:cs typeface="Times New Roman" panose="02020603050405020304" pitchFamily="18" charset="0"/>
                                  </a:rPr>
                                  <m:t>𝑝</m:t>
                                </m:r>
                              </m:oMath>
                            </m:oMathPara>
                          </a14:m>
                          <a:endParaRPr lang="zh-CN" altLang="en-US" sz="19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altLang="zh-CN" sz="1900" b="0" i="1" smtClean="0">
                                    <a:solidFill>
                                      <a:schemeClr val="tx1"/>
                                    </a:solidFill>
                                    <a:latin typeface="Cambria Math"/>
                                    <a:ea typeface="黑体" panose="02010609060101010101" pitchFamily="49" charset="-122"/>
                                    <a:cs typeface="Times New Roman" panose="02020603050405020304" pitchFamily="18" charset="0"/>
                                  </a:rPr>
                                  <m:t>𝑝</m:t>
                                </m:r>
                                <m:r>
                                  <a:rPr lang="en-US" altLang="zh-CN" sz="1900" b="0" i="1" smtClean="0">
                                    <a:solidFill>
                                      <a:schemeClr val="tx1"/>
                                    </a:solidFill>
                                    <a:latin typeface="Cambria Math"/>
                                    <a:ea typeface="Cambria Math"/>
                                    <a:cs typeface="Times New Roman" panose="02020603050405020304" pitchFamily="18" charset="0"/>
                                  </a:rPr>
                                  <m:t>⋀</m:t>
                                </m:r>
                                <m:r>
                                  <a:rPr lang="en-US" altLang="zh-CN" sz="1900" b="0" i="1" smtClean="0">
                                    <a:solidFill>
                                      <a:schemeClr val="tx1"/>
                                    </a:solidFill>
                                    <a:latin typeface="Cambria Math"/>
                                    <a:ea typeface="Cambria Math"/>
                                    <a:cs typeface="Times New Roman" panose="02020603050405020304" pitchFamily="18" charset="0"/>
                                  </a:rPr>
                                  <m:t>𝑞</m:t>
                                </m:r>
                              </m:oMath>
                            </m:oMathPara>
                          </a14:m>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900" b="0" i="1" smtClean="0">
                                    <a:solidFill>
                                      <a:schemeClr val="tx1"/>
                                    </a:solidFill>
                                    <a:latin typeface="Cambria Math"/>
                                    <a:ea typeface="黑体" panose="02010609060101010101" pitchFamily="49" charset="-122"/>
                                    <a:cs typeface="Times New Roman" panose="02020603050405020304" pitchFamily="18" charset="0"/>
                                  </a:rPr>
                                  <m:t>𝑝</m:t>
                                </m:r>
                                <m:r>
                                  <a:rPr lang="en-US" altLang="zh-CN" sz="1900" b="0" i="1" smtClean="0">
                                    <a:solidFill>
                                      <a:schemeClr val="tx1"/>
                                    </a:solidFill>
                                    <a:latin typeface="Cambria Math"/>
                                    <a:ea typeface="Cambria Math"/>
                                    <a:cs typeface="Times New Roman" panose="02020603050405020304" pitchFamily="18" charset="0"/>
                                  </a:rPr>
                                  <m:t>∨</m:t>
                                </m:r>
                                <m:r>
                                  <a:rPr lang="en-US" altLang="zh-CN" sz="1900" b="0" i="1" smtClean="0">
                                    <a:solidFill>
                                      <a:schemeClr val="tx1"/>
                                    </a:solidFill>
                                    <a:latin typeface="Cambria Math"/>
                                    <a:ea typeface="Cambria Math"/>
                                    <a:cs typeface="Times New Roman" panose="02020603050405020304" pitchFamily="18" charset="0"/>
                                  </a:rPr>
                                  <m:t>𝑞</m:t>
                                </m:r>
                              </m:oMath>
                            </m:oMathPara>
                          </a14:m>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altLang="zh-CN" sz="1900" b="0" i="1" smtClean="0">
                                    <a:solidFill>
                                      <a:schemeClr val="tx1"/>
                                    </a:solidFill>
                                    <a:latin typeface="Cambria Math"/>
                                    <a:ea typeface="黑体" panose="02010609060101010101" pitchFamily="49" charset="-122"/>
                                    <a:cs typeface="Times New Roman" panose="02020603050405020304" pitchFamily="18" charset="0"/>
                                  </a:rPr>
                                  <m:t>𝑝</m:t>
                                </m:r>
                                <m:r>
                                  <a:rPr lang="en-US" altLang="zh-CN" sz="1900" b="0" i="1" smtClean="0">
                                    <a:solidFill>
                                      <a:schemeClr val="tx1"/>
                                    </a:solidFill>
                                    <a:latin typeface="Cambria Math"/>
                                    <a:ea typeface="Cambria Math"/>
                                    <a:cs typeface="Times New Roman" panose="02020603050405020304" pitchFamily="18" charset="0"/>
                                  </a:rPr>
                                  <m:t>⇒</m:t>
                                </m:r>
                                <m:r>
                                  <a:rPr lang="en-US" altLang="zh-CN" sz="1900" b="0" i="1" smtClean="0">
                                    <a:solidFill>
                                      <a:schemeClr val="tx1"/>
                                    </a:solidFill>
                                    <a:latin typeface="Cambria Math"/>
                                    <a:ea typeface="Cambria Math"/>
                                    <a:cs typeface="Times New Roman" panose="02020603050405020304" pitchFamily="18" charset="0"/>
                                  </a:rPr>
                                  <m:t>𝑞</m:t>
                                </m:r>
                              </m:oMath>
                            </m:oMathPara>
                          </a14:m>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900" b="0" i="1" smtClean="0">
                                    <a:solidFill>
                                      <a:schemeClr val="tx1"/>
                                    </a:solidFill>
                                    <a:latin typeface="Cambria Math"/>
                                    <a:ea typeface="黑体" panose="02010609060101010101" pitchFamily="49" charset="-122"/>
                                    <a:cs typeface="Times New Roman" panose="02020603050405020304" pitchFamily="18" charset="0"/>
                                  </a:rPr>
                                  <m:t>𝑝</m:t>
                                </m:r>
                                <m:r>
                                  <a:rPr lang="en-US" altLang="zh-CN" sz="1900" b="0" i="1" smtClean="0">
                                    <a:solidFill>
                                      <a:schemeClr val="tx1"/>
                                    </a:solidFill>
                                    <a:latin typeface="Cambria Math"/>
                                    <a:ea typeface="Cambria Math"/>
                                    <a:cs typeface="Times New Roman" panose="02020603050405020304" pitchFamily="18" charset="0"/>
                                  </a:rPr>
                                  <m:t>⇔</m:t>
                                </m:r>
                                <m:r>
                                  <a:rPr lang="en-US" altLang="zh-CN" sz="1900" b="0" i="1" smtClean="0">
                                    <a:solidFill>
                                      <a:schemeClr val="tx1"/>
                                    </a:solidFill>
                                    <a:latin typeface="Cambria Math"/>
                                    <a:ea typeface="Cambria Math"/>
                                    <a:cs typeface="Times New Roman" panose="02020603050405020304" pitchFamily="18" charset="0"/>
                                  </a:rPr>
                                  <m:t>𝑞</m:t>
                                </m:r>
                              </m:oMath>
                            </m:oMathPara>
                          </a14:m>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62627">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03876">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803753">
                    <a:tc>
                      <a:txBody>
                        <a:bodyPr/>
                        <a:lstStyle/>
                        <a:p>
                          <a:pPr marL="0" algn="ctr" defTabSz="685800" rtl="0" eaLnBrk="1" latinLnBrk="0" hangingPunct="1"/>
                          <a:r>
                            <a:rPr lang="en-US" altLang="zh-CN" sz="1900" b="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900" b="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10943">
                    <a:tc>
                      <a:txBody>
                        <a:bodyPr/>
                        <a:lstStyle/>
                        <a:p>
                          <a:pPr marL="0" algn="ctr" defTabSz="685800" rtl="0" eaLnBrk="1" latinLnBrk="0" hangingPunct="1"/>
                          <a:r>
                            <a:rPr lang="en-US" altLang="zh-CN" sz="1900" b="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900" b="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941249659"/>
                  </p:ext>
                </p:extLst>
              </p:nvPr>
            </p:nvGraphicFramePr>
            <p:xfrm>
              <a:off x="1062842" y="1705253"/>
              <a:ext cx="6448300" cy="2432869"/>
            </p:xfrm>
            <a:graphic>
              <a:graphicData uri="http://schemas.openxmlformats.org/drawingml/2006/table">
                <a:tbl>
                  <a:tblPr firstRow="1" bandRow="1">
                    <a:tableStyleId>{5C22544A-7EE6-4342-B048-85BDC9FD1C3A}</a:tableStyleId>
                  </a:tblPr>
                  <a:tblGrid>
                    <a:gridCol w="700645"/>
                    <a:gridCol w="602340"/>
                    <a:gridCol w="1029063"/>
                    <a:gridCol w="1029063"/>
                    <a:gridCol w="1029063"/>
                    <a:gridCol w="1029063"/>
                    <a:gridCol w="1029063"/>
                  </a:tblGrid>
                  <a:tr h="421970">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t="-1449" r="-820870" b="-478261"/>
                          </a:stretch>
                        </a:blip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16162" t="-1449" r="-853535" b="-478261"/>
                          </a:stretch>
                        </a:blip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26627" t="-1449" r="-400000" b="-478261"/>
                          </a:stretch>
                        </a:blip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27976" t="-1449" r="-302381" b="-478261"/>
                          </a:stretch>
                        </a:blip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26036" t="-1449" r="-200592" b="-478261"/>
                          </a:stretch>
                        </a:blip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26036" t="-1449" r="-100592" b="-478261"/>
                          </a:stretch>
                        </a:blip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526036" t="-1449" r="-592" b="-478261"/>
                          </a:stretch>
                        </a:blipFill>
                      </a:tcPr>
                    </a:tc>
                  </a:tr>
                  <a:tr h="421970">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27907">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02815">
                    <a:tc>
                      <a:txBody>
                        <a:bodyPr/>
                        <a:lstStyle/>
                        <a:p>
                          <a:pPr marL="0" algn="ctr" defTabSz="685800" rtl="0" eaLnBrk="1" latinLnBrk="0" hangingPunct="1"/>
                          <a:r>
                            <a:rPr lang="en-US" altLang="zh-CN" sz="1400" b="0" kern="12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400" b="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8207">
                    <a:tc>
                      <a:txBody>
                        <a:bodyPr/>
                        <a:lstStyle/>
                        <a:p>
                          <a:pPr marL="0" algn="ctr" defTabSz="685800" rtl="0" eaLnBrk="1" latinLnBrk="0" hangingPunct="1"/>
                          <a:r>
                            <a:rPr lang="en-US" altLang="zh-CN" sz="1400" b="0" kern="12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400" b="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False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True</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Tree>
    <p:extLst>
      <p:ext uri="{BB962C8B-B14F-4D97-AF65-F5344CB8AC3E}">
        <p14:creationId xmlns:p14="http://schemas.microsoft.com/office/powerpoint/2010/main" val="10517613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69600" y="138783"/>
            <a:ext cx="8376356" cy="657727"/>
          </a:xfrm>
        </p:spPr>
        <p:txBody>
          <a:bodyPr/>
          <a:lstStyle/>
          <a:p>
            <a:r>
              <a:rPr lang="zh-CN" altLang="zh-CN" sz="2800" dirty="0"/>
              <a:t>因果图</a:t>
            </a:r>
            <a:r>
              <a:rPr lang="zh-CN" altLang="en-US" sz="2800" dirty="0"/>
              <a:t>基本结构：</a:t>
            </a:r>
            <a:r>
              <a:rPr lang="zh-CN" altLang="zh-CN" sz="2800" dirty="0"/>
              <a:t>汇连</a:t>
            </a: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324997" y="978002"/>
            <a:ext cx="8422395" cy="1113125"/>
          </a:xfrm>
          <a:prstGeom prst="rect">
            <a:avLst/>
          </a:prstGeom>
        </p:spPr>
        <p:txBody>
          <a:bodyPr wrap="square">
            <a:spAutoFit/>
          </a:bodyPr>
          <a:lstStyle/>
          <a:p>
            <a:pPr>
              <a:lnSpc>
                <a:spcPct val="200000"/>
              </a:lnSpc>
            </a:pPr>
            <a:r>
              <a:rPr lang="zh-CN" altLang="en-US" dirty="0"/>
              <a:t>汇连</a:t>
            </a:r>
            <a:r>
              <a:rPr lang="en-US" altLang="zh-CN" dirty="0"/>
              <a:t>(collider): </a:t>
            </a:r>
            <a:r>
              <a:rPr lang="zh-CN" altLang="en-US" dirty="0"/>
              <a:t>汇连</a:t>
            </a:r>
            <a:r>
              <a:rPr lang="en-US" altLang="zh-CN" dirty="0"/>
              <a:t>(</a:t>
            </a:r>
            <a:r>
              <a:rPr lang="zh-CN" altLang="en-US" dirty="0"/>
              <a:t>又叫碰撞</a:t>
            </a:r>
            <a:r>
              <a:rPr lang="en-US" altLang="zh-CN" dirty="0"/>
              <a:t>)</a:t>
            </a:r>
            <a:r>
              <a:rPr lang="zh-CN" altLang="en-US" dirty="0"/>
              <a:t>也是因果图的一种基本结构。它包含三个节点两条边，两条边分别由第一个节点和第二个节点指向第三个节点。</a:t>
            </a:r>
          </a:p>
        </p:txBody>
      </p:sp>
      <mc:AlternateContent xmlns:mc="http://schemas.openxmlformats.org/markup-compatibility/2006" xmlns:a14="http://schemas.microsoft.com/office/drawing/2010/main">
        <mc:Choice Requires="a14">
          <p:sp>
            <p:nvSpPr>
              <p:cNvPr id="5" name="矩形 4"/>
              <p:cNvSpPr/>
              <p:nvPr/>
            </p:nvSpPr>
            <p:spPr>
              <a:xfrm>
                <a:off x="484741" y="2649284"/>
                <a:ext cx="3778786" cy="2246577"/>
              </a:xfrm>
              <a:prstGeom prst="rect">
                <a:avLst/>
              </a:prstGeom>
            </p:spPr>
            <p:txBody>
              <a:bodyPr wrap="square">
                <a:spAutoFit/>
              </a:bodyPr>
              <a:lstStyle/>
              <a:p>
                <a:r>
                  <a:rPr lang="zh-CN" altLang="zh-CN" b="1" dirty="0"/>
                  <a:t>例</a:t>
                </a:r>
                <a:r>
                  <a:rPr lang="en-US" altLang="zh-CN" b="1" dirty="0"/>
                  <a:t> 2.24</a:t>
                </a:r>
                <a:r>
                  <a:rPr lang="en-US" altLang="zh-CN" dirty="0"/>
                  <a:t> </a:t>
                </a:r>
                <a:r>
                  <a:rPr lang="zh-CN" altLang="zh-CN" dirty="0"/>
                  <a:t>考虑如下的结构因果模型：</a:t>
                </a:r>
                <a:endParaRPr lang="en-US" altLang="zh-CN" dirty="0"/>
              </a:p>
              <a:p>
                <a:endParaRPr lang="zh-CN" altLang="zh-CN" dirty="0"/>
              </a:p>
              <a:p>
                <a:pPr/>
                <a14:m>
                  <m:oMathPara xmlns:m="http://schemas.openxmlformats.org/officeDocument/2006/math">
                    <m:oMathParaPr>
                      <m:jc m:val="centerGroup"/>
                    </m:oMathParaPr>
                    <m:oMath xmlns:m="http://schemas.openxmlformats.org/officeDocument/2006/math">
                      <m:r>
                        <a:rPr lang="en-US" altLang="zh-CN" i="1">
                          <a:latin typeface="Cambria Math"/>
                        </a:rPr>
                        <m:t>𝑈</m:t>
                      </m:r>
                      <m:r>
                        <a:rPr lang="en-US" altLang="zh-CN" i="1">
                          <a:latin typeface="Cambria Math"/>
                        </a:rPr>
                        <m:t>=</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a:rPr>
                                <m:t>𝑈</m:t>
                              </m:r>
                            </m:e>
                            <m:sub>
                              <m:r>
                                <a:rPr lang="en-US" altLang="zh-CN" i="1">
                                  <a:latin typeface="Cambria Math"/>
                                </a:rPr>
                                <m:t>1</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𝑈</m:t>
                              </m:r>
                            </m:e>
                            <m:sub>
                              <m:r>
                                <a:rPr lang="en-US" altLang="zh-CN" i="1">
                                  <a:latin typeface="Cambria Math"/>
                                </a:rPr>
                                <m:t>2</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𝑈</m:t>
                              </m:r>
                            </m:e>
                            <m:sub>
                              <m:r>
                                <a:rPr lang="en-US" altLang="zh-CN" i="1">
                                  <a:latin typeface="Cambria Math"/>
                                </a:rPr>
                                <m:t>3</m:t>
                              </m:r>
                            </m:sub>
                          </m:sSub>
                        </m:e>
                      </m:d>
                      <m:r>
                        <a:rPr lang="en-US" altLang="zh-CN" i="1">
                          <a:latin typeface="Cambria Math"/>
                        </a:rPr>
                        <m:t>,   </m:t>
                      </m:r>
                      <m:r>
                        <a:rPr lang="en-US" altLang="zh-CN" i="1">
                          <a:latin typeface="Cambria Math"/>
                        </a:rPr>
                        <m:t>𝑉</m:t>
                      </m:r>
                      <m:r>
                        <a:rPr lang="en-US" altLang="zh-CN" i="1">
                          <a:latin typeface="Cambria Math"/>
                        </a:rPr>
                        <m:t>=</m:t>
                      </m:r>
                      <m:d>
                        <m:dPr>
                          <m:begChr m:val="{"/>
                          <m:endChr m:val="}"/>
                          <m:ctrlPr>
                            <a:rPr lang="zh-CN" altLang="zh-CN" i="1">
                              <a:latin typeface="Cambria Math" panose="02040503050406030204" pitchFamily="18" charset="0"/>
                            </a:rPr>
                          </m:ctrlPr>
                        </m:dPr>
                        <m:e>
                          <m:r>
                            <a:rPr lang="en-US" altLang="zh-CN" i="1">
                              <a:latin typeface="Cambria Math"/>
                            </a:rPr>
                            <m:t>𝑋</m:t>
                          </m:r>
                          <m:r>
                            <a:rPr lang="en-US" altLang="zh-CN" i="1">
                              <a:latin typeface="Cambria Math"/>
                            </a:rPr>
                            <m:t>, </m:t>
                          </m:r>
                          <m:r>
                            <a:rPr lang="en-US" altLang="zh-CN" i="1">
                              <a:latin typeface="Cambria Math"/>
                            </a:rPr>
                            <m:t>𝑌</m:t>
                          </m:r>
                          <m:r>
                            <a:rPr lang="en-US" altLang="zh-CN" i="1">
                              <a:latin typeface="Cambria Math"/>
                            </a:rPr>
                            <m:t>, </m:t>
                          </m:r>
                          <m:r>
                            <a:rPr lang="en-US" altLang="zh-CN" i="1">
                              <a:latin typeface="Cambria Math"/>
                            </a:rPr>
                            <m:t>𝑍</m:t>
                          </m:r>
                        </m:e>
                      </m:d>
                      <m:r>
                        <a:rPr lang="en-US" altLang="zh-CN" i="1">
                          <a:latin typeface="Cambria Math"/>
                        </a:rPr>
                        <m:t>,   </m:t>
                      </m:r>
                      <m:r>
                        <a:rPr lang="en-US" altLang="zh-CN" i="1">
                          <a:latin typeface="Cambria Math"/>
                        </a:rPr>
                        <m:t>𝐹</m:t>
                      </m:r>
                      <m:r>
                        <a:rPr lang="en-US" altLang="zh-CN" i="1">
                          <a:latin typeface="Cambria Math"/>
                        </a:rPr>
                        <m:t>=</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sSub>
                                <m:sSubPr>
                                  <m:ctrlPr>
                                    <a:rPr lang="zh-CN" altLang="zh-CN" i="1">
                                      <a:latin typeface="Cambria Math" panose="02040503050406030204" pitchFamily="18" charset="0"/>
                                    </a:rPr>
                                  </m:ctrlPr>
                                </m:sSubPr>
                                <m:e>
                                  <m:r>
                                    <a:rPr lang="en-US" altLang="zh-CN" i="1">
                                      <a:latin typeface="Cambria Math"/>
                                    </a:rPr>
                                    <m:t>𝑓</m:t>
                                  </m:r>
                                </m:e>
                                <m:sub>
                                  <m:r>
                                    <a:rPr lang="en-US" altLang="zh-CN" i="1">
                                      <a:latin typeface="Cambria Math"/>
                                    </a:rPr>
                                    <m:t>𝑋</m:t>
                                  </m:r>
                                </m:sub>
                              </m:sSub>
                              <m:r>
                                <a:rPr lang="en-US" altLang="zh-CN" i="1">
                                  <a:latin typeface="Cambria Math"/>
                                </a:rPr>
                                <m:t>, </m:t>
                              </m:r>
                              <m:sSub>
                                <m:sSubPr>
                                  <m:ctrlPr>
                                    <a:rPr lang="zh-CN" altLang="zh-CN" i="1">
                                      <a:latin typeface="Cambria Math" panose="02040503050406030204" pitchFamily="18" charset="0"/>
                                    </a:rPr>
                                  </m:ctrlPr>
                                </m:sSubPr>
                                <m:e>
                                  <m:r>
                                    <a:rPr lang="en-US" altLang="zh-CN" i="1">
                                      <a:latin typeface="Cambria Math"/>
                                    </a:rPr>
                                    <m:t>𝑓</m:t>
                                  </m:r>
                                </m:e>
                                <m:sub>
                                  <m:r>
                                    <a:rPr lang="en-US" altLang="zh-CN" i="1">
                                      <a:latin typeface="Cambria Math"/>
                                    </a:rPr>
                                    <m:t>𝑌</m:t>
                                  </m:r>
                                </m:sub>
                              </m:sSub>
                              <m:r>
                                <a:rPr lang="en-US" altLang="zh-CN" i="1">
                                  <a:latin typeface="Cambria Math"/>
                                </a:rPr>
                                <m:t>, </m:t>
                              </m:r>
                              <m:r>
                                <a:rPr lang="en-US" altLang="zh-CN" i="1">
                                  <a:latin typeface="Cambria Math"/>
                                </a:rPr>
                                <m:t>𝑓</m:t>
                              </m:r>
                            </m:e>
                            <m:sub>
                              <m:r>
                                <a:rPr lang="en-US" altLang="zh-CN" i="1">
                                  <a:latin typeface="Cambria Math"/>
                                </a:rPr>
                                <m:t>𝑍</m:t>
                              </m:r>
                            </m:sub>
                          </m:sSub>
                        </m:e>
                      </m:d>
                    </m:oMath>
                  </m:oMathPara>
                </a14:m>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𝑓</m:t>
                          </m:r>
                        </m:e>
                        <m:sub>
                          <m:r>
                            <a:rPr lang="en-US" altLang="zh-CN" i="1">
                              <a:latin typeface="Cambria Math"/>
                            </a:rPr>
                            <m:t>𝑋</m:t>
                          </m:r>
                        </m:sub>
                      </m:sSub>
                      <m:r>
                        <a:rPr lang="en-US" altLang="zh-CN" i="1">
                          <a:latin typeface="Cambria Math"/>
                        </a:rPr>
                        <m:t>: </m:t>
                      </m:r>
                      <m:r>
                        <a:rPr lang="en-US" altLang="zh-CN" i="1">
                          <a:latin typeface="Cambria Math"/>
                        </a:rPr>
                        <m:t>𝑋</m:t>
                      </m:r>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𝑈</m:t>
                          </m:r>
                        </m:e>
                        <m:sub>
                          <m:r>
                            <a:rPr lang="en-US" altLang="zh-CN" i="1">
                              <a:latin typeface="Cambria Math"/>
                            </a:rPr>
                            <m:t>1</m:t>
                          </m:r>
                        </m:sub>
                      </m:sSub>
                    </m:oMath>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𝑓</m:t>
                          </m:r>
                        </m:e>
                        <m:sub>
                          <m:r>
                            <a:rPr lang="en-US" altLang="zh-CN" i="1">
                              <a:latin typeface="Cambria Math"/>
                            </a:rPr>
                            <m:t>𝑌</m:t>
                          </m:r>
                        </m:sub>
                      </m:sSub>
                      <m:r>
                        <a:rPr lang="en-US" altLang="zh-CN" i="1">
                          <a:latin typeface="Cambria Math"/>
                        </a:rPr>
                        <m:t>: </m:t>
                      </m:r>
                      <m:r>
                        <a:rPr lang="en-US" altLang="zh-CN" i="1">
                          <a:latin typeface="Cambria Math"/>
                        </a:rPr>
                        <m:t>𝑌</m:t>
                      </m:r>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𝑈</m:t>
                          </m:r>
                        </m:e>
                        <m:sub>
                          <m:r>
                            <a:rPr lang="en-US" altLang="zh-CN" i="1">
                              <a:latin typeface="Cambria Math"/>
                            </a:rPr>
                            <m:t>2</m:t>
                          </m:r>
                        </m:sub>
                      </m:sSub>
                    </m:oMath>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𝑓</m:t>
                          </m:r>
                        </m:e>
                        <m:sub>
                          <m:r>
                            <a:rPr lang="en-US" altLang="zh-CN" i="1">
                              <a:latin typeface="Cambria Math"/>
                            </a:rPr>
                            <m:t>𝑍</m:t>
                          </m:r>
                        </m:sub>
                      </m:sSub>
                      <m:r>
                        <a:rPr lang="en-US" altLang="zh-CN" i="1">
                          <a:latin typeface="Cambria Math"/>
                        </a:rPr>
                        <m:t>: </m:t>
                      </m:r>
                      <m:r>
                        <a:rPr lang="en-US" altLang="zh-CN" i="1">
                          <a:latin typeface="Cambria Math"/>
                        </a:rPr>
                        <m:t>𝑍</m:t>
                      </m:r>
                      <m:r>
                        <a:rPr lang="en-US" altLang="zh-CN" i="1">
                          <a:latin typeface="Cambria Math"/>
                        </a:rPr>
                        <m:t>=</m:t>
                      </m:r>
                      <m:r>
                        <a:rPr lang="en-US" altLang="zh-CN" i="1">
                          <a:latin typeface="Cambria Math"/>
                        </a:rPr>
                        <m:t>𝑋</m:t>
                      </m:r>
                      <m:r>
                        <a:rPr lang="en-US" altLang="zh-CN" i="1">
                          <a:latin typeface="Cambria Math"/>
                        </a:rPr>
                        <m:t>+</m:t>
                      </m:r>
                      <m:r>
                        <a:rPr lang="en-US" altLang="zh-CN" i="1">
                          <a:latin typeface="Cambria Math"/>
                        </a:rPr>
                        <m:t>𝑌</m:t>
                      </m:r>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𝑈</m:t>
                          </m:r>
                        </m:e>
                        <m:sub>
                          <m:r>
                            <a:rPr lang="en-US" altLang="zh-CN" i="1">
                              <a:latin typeface="Cambria Math"/>
                            </a:rPr>
                            <m:t>3</m:t>
                          </m:r>
                        </m:sub>
                      </m:sSub>
                    </m:oMath>
                  </m:oMathPara>
                </a14:m>
                <a:endParaRPr lang="zh-CN" altLang="zh-CN" dirty="0"/>
              </a:p>
            </p:txBody>
          </p:sp>
        </mc:Choice>
        <mc:Fallback xmlns="">
          <p:sp>
            <p:nvSpPr>
              <p:cNvPr id="5" name="矩形 4"/>
              <p:cNvSpPr>
                <a:spLocks noRot="1" noChangeAspect="1" noMove="1" noResize="1" noEditPoints="1" noAdjustHandles="1" noChangeArrowheads="1" noChangeShapeType="1" noTextEdit="1"/>
              </p:cNvSpPr>
              <p:nvPr/>
            </p:nvSpPr>
            <p:spPr>
              <a:xfrm>
                <a:off x="484741" y="2649284"/>
                <a:ext cx="3778786" cy="2246577"/>
              </a:xfrm>
              <a:prstGeom prst="rect">
                <a:avLst/>
              </a:prstGeom>
              <a:blipFill rotWithShape="1">
                <a:blip r:embed="rId2"/>
                <a:stretch>
                  <a:fillRect l="-1454" t="-1902"/>
                </a:stretch>
              </a:blipFill>
            </p:spPr>
            <p:txBody>
              <a:bodyPr/>
              <a:lstStyle/>
              <a:p>
                <a:r>
                  <a:rPr lang="zh-CN" altLang="en-US">
                    <a:noFill/>
                  </a:rPr>
                  <a:t> </a:t>
                </a:r>
              </a:p>
            </p:txBody>
          </p:sp>
        </mc:Fallback>
      </mc:AlternateContent>
      <p:pic>
        <p:nvPicPr>
          <p:cNvPr id="11" name="图片 10"/>
          <p:cNvPicPr/>
          <p:nvPr/>
        </p:nvPicPr>
        <p:blipFill>
          <a:blip r:embed="rId3">
            <a:extLst>
              <a:ext uri="{28A0092B-C50C-407E-A947-70E740481C1C}">
                <a14:useLocalDpi xmlns:a14="http://schemas.microsoft.com/office/drawing/2010/main" val="0"/>
              </a:ext>
            </a:extLst>
          </a:blip>
          <a:srcRect/>
          <a:stretch>
            <a:fillRect/>
          </a:stretch>
        </p:blipFill>
        <p:spPr bwMode="auto">
          <a:xfrm>
            <a:off x="6022461" y="2608468"/>
            <a:ext cx="1292738" cy="1918061"/>
          </a:xfrm>
          <a:prstGeom prst="rect">
            <a:avLst/>
          </a:prstGeom>
          <a:noFill/>
          <a:ln>
            <a:noFill/>
          </a:ln>
        </p:spPr>
      </p:pic>
      <p:sp>
        <p:nvSpPr>
          <p:cNvPr id="6" name="矩形 5"/>
          <p:cNvSpPr/>
          <p:nvPr/>
        </p:nvSpPr>
        <p:spPr>
          <a:xfrm>
            <a:off x="5619504" y="4526529"/>
            <a:ext cx="1915909" cy="369332"/>
          </a:xfrm>
          <a:prstGeom prst="rect">
            <a:avLst/>
          </a:prstGeom>
        </p:spPr>
        <p:txBody>
          <a:bodyPr wrap="none">
            <a:spAutoFit/>
          </a:bodyPr>
          <a:lstStyle/>
          <a:p>
            <a:r>
              <a:rPr lang="zh-CN" altLang="zh-CN" dirty="0"/>
              <a:t>图</a:t>
            </a:r>
            <a:r>
              <a:rPr lang="en-US" altLang="zh-CN" dirty="0"/>
              <a:t>2.7 </a:t>
            </a:r>
            <a:r>
              <a:rPr lang="zh-CN" altLang="zh-CN" dirty="0"/>
              <a:t>汇连因果图</a:t>
            </a:r>
          </a:p>
        </p:txBody>
      </p:sp>
    </p:spTree>
    <p:extLst>
      <p:ext uri="{BB962C8B-B14F-4D97-AF65-F5344CB8AC3E}">
        <p14:creationId xmlns:p14="http://schemas.microsoft.com/office/powerpoint/2010/main" val="31000263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69600" y="138783"/>
            <a:ext cx="8376356" cy="657727"/>
          </a:xfrm>
        </p:spPr>
        <p:txBody>
          <a:bodyPr/>
          <a:lstStyle/>
          <a:p>
            <a:r>
              <a:rPr lang="zh-CN" altLang="zh-CN" sz="2800" dirty="0"/>
              <a:t>因果图</a:t>
            </a:r>
            <a:r>
              <a:rPr lang="zh-CN" altLang="en-US" sz="2800" dirty="0"/>
              <a:t>基本结构：</a:t>
            </a:r>
            <a:r>
              <a:rPr lang="zh-CN" altLang="zh-CN" sz="2800" dirty="0"/>
              <a:t>汇连</a:t>
            </a: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p:cNvPicPr/>
          <p:nvPr/>
        </p:nvPicPr>
        <p:blipFill>
          <a:blip r:embed="rId2">
            <a:extLst>
              <a:ext uri="{28A0092B-C50C-407E-A947-70E740481C1C}">
                <a14:useLocalDpi xmlns:a14="http://schemas.microsoft.com/office/drawing/2010/main" val="0"/>
              </a:ext>
            </a:extLst>
          </a:blip>
          <a:srcRect/>
          <a:stretch>
            <a:fillRect/>
          </a:stretch>
        </p:blipFill>
        <p:spPr bwMode="auto">
          <a:xfrm>
            <a:off x="6022462" y="2232901"/>
            <a:ext cx="1292738" cy="1918061"/>
          </a:xfrm>
          <a:prstGeom prst="rect">
            <a:avLst/>
          </a:prstGeom>
          <a:noFill/>
          <a:ln>
            <a:noFill/>
          </a:ln>
        </p:spPr>
      </p:pic>
      <p:sp>
        <p:nvSpPr>
          <p:cNvPr id="6" name="矩形 5"/>
          <p:cNvSpPr/>
          <p:nvPr/>
        </p:nvSpPr>
        <p:spPr>
          <a:xfrm>
            <a:off x="5619505" y="4150962"/>
            <a:ext cx="1915909" cy="369332"/>
          </a:xfrm>
          <a:prstGeom prst="rect">
            <a:avLst/>
          </a:prstGeom>
        </p:spPr>
        <p:txBody>
          <a:bodyPr wrap="none">
            <a:spAutoFit/>
          </a:bodyPr>
          <a:lstStyle/>
          <a:p>
            <a:r>
              <a:rPr lang="zh-CN" altLang="zh-CN" dirty="0"/>
              <a:t>图</a:t>
            </a:r>
            <a:r>
              <a:rPr lang="en-US" altLang="zh-CN" dirty="0"/>
              <a:t>2.7 </a:t>
            </a:r>
            <a:r>
              <a:rPr lang="zh-CN" altLang="zh-CN" dirty="0"/>
              <a:t>汇连因果图</a:t>
            </a:r>
          </a:p>
        </p:txBody>
      </p:sp>
      <mc:AlternateContent xmlns:mc="http://schemas.openxmlformats.org/markup-compatibility/2006" xmlns:a14="http://schemas.microsoft.com/office/drawing/2010/main">
        <mc:Choice Requires="a14">
          <p:sp>
            <p:nvSpPr>
              <p:cNvPr id="4" name="矩形 3"/>
              <p:cNvSpPr/>
              <p:nvPr/>
            </p:nvSpPr>
            <p:spPr>
              <a:xfrm>
                <a:off x="115678" y="1024599"/>
                <a:ext cx="5161402" cy="5849678"/>
              </a:xfrm>
              <a:prstGeom prst="rect">
                <a:avLst/>
              </a:prstGeom>
            </p:spPr>
            <p:txBody>
              <a:bodyPr wrap="square">
                <a:spAutoFit/>
              </a:bodyPr>
              <a:lstStyle/>
              <a:p>
                <a:r>
                  <a:rPr lang="zh-CN" altLang="zh-CN" dirty="0"/>
                  <a:t>在汇连结构中，给定</a:t>
                </a:r>
                <a14:m>
                  <m:oMath xmlns:m="http://schemas.openxmlformats.org/officeDocument/2006/math">
                    <m:r>
                      <a:rPr lang="en-US" altLang="zh-CN" i="1">
                        <a:latin typeface="Cambria Math"/>
                      </a:rPr>
                      <m:t>𝑍</m:t>
                    </m:r>
                  </m:oMath>
                </a14:m>
                <a:r>
                  <a:rPr lang="zh-CN" altLang="zh-CN" dirty="0"/>
                  <a:t>时，</a:t>
                </a:r>
                <a14:m>
                  <m:oMath xmlns:m="http://schemas.openxmlformats.org/officeDocument/2006/math">
                    <m:r>
                      <a:rPr lang="en-US" altLang="zh-CN" i="1">
                        <a:latin typeface="Cambria Math"/>
                      </a:rPr>
                      <m:t>𝑋</m:t>
                    </m:r>
                  </m:oMath>
                </a14:m>
                <a:r>
                  <a:rPr lang="zh-CN" altLang="zh-CN" dirty="0"/>
                  <a:t>和</a:t>
                </a:r>
                <a14:m>
                  <m:oMath xmlns:m="http://schemas.openxmlformats.org/officeDocument/2006/math">
                    <m:r>
                      <a:rPr lang="en-US" altLang="zh-CN" i="1">
                        <a:latin typeface="Cambria Math"/>
                      </a:rPr>
                      <m:t>𝑌</m:t>
                    </m:r>
                  </m:oMath>
                </a14:m>
                <a:r>
                  <a:rPr lang="zh-CN" altLang="zh-CN" dirty="0"/>
                  <a:t>的联合概率：</a:t>
                </a:r>
              </a:p>
              <a:p>
                <a:pPr/>
                <a14:m>
                  <m:oMathPara xmlns:m="http://schemas.openxmlformats.org/officeDocument/2006/math">
                    <m:oMathParaPr>
                      <m:jc m:val="centerGroup"/>
                    </m:oMathParaPr>
                    <m:oMath xmlns:m="http://schemas.openxmlformats.org/officeDocument/2006/math">
                      <m:r>
                        <a:rPr lang="en-US" altLang="zh-CN" i="1">
                          <a:latin typeface="Cambria Math"/>
                        </a:rPr>
                        <m:t>𝑃</m:t>
                      </m:r>
                      <m:d>
                        <m:dPr>
                          <m:ctrlPr>
                            <a:rPr lang="zh-CN" altLang="zh-CN" i="1">
                              <a:latin typeface="Cambria Math" panose="02040503050406030204" pitchFamily="18" charset="0"/>
                            </a:rPr>
                          </m:ctrlPr>
                        </m:dPr>
                        <m:e>
                          <m:r>
                            <a:rPr lang="en-US" altLang="zh-CN" i="1">
                              <a:latin typeface="Cambria Math"/>
                            </a:rPr>
                            <m:t>𝑋</m:t>
                          </m:r>
                          <m:r>
                            <a:rPr lang="en-US" altLang="zh-CN" i="1">
                              <a:latin typeface="Cambria Math"/>
                            </a:rPr>
                            <m:t>, </m:t>
                          </m:r>
                          <m:r>
                            <a:rPr lang="en-US" altLang="zh-CN" i="1">
                              <a:latin typeface="Cambria Math"/>
                            </a:rPr>
                            <m:t>𝑌</m:t>
                          </m:r>
                        </m:e>
                        <m:e>
                          <m:r>
                            <a:rPr lang="en-US" altLang="zh-CN" i="1">
                              <a:latin typeface="Cambria Math"/>
                            </a:rPr>
                            <m:t>𝑍</m:t>
                          </m:r>
                        </m:e>
                      </m:d>
                      <m:r>
                        <a:rPr lang="en-US" altLang="zh-CN" i="1">
                          <a:latin typeface="Cambria Math"/>
                        </a:rPr>
                        <m:t>=</m:t>
                      </m:r>
                      <m:f>
                        <m:fPr>
                          <m:ctrlPr>
                            <a:rPr lang="zh-CN" altLang="zh-CN" i="1">
                              <a:latin typeface="Cambria Math" panose="02040503050406030204" pitchFamily="18" charset="0"/>
                            </a:rPr>
                          </m:ctrlPr>
                        </m:fPr>
                        <m:num>
                          <m:r>
                            <a:rPr lang="en-US" altLang="zh-CN" i="1">
                              <a:latin typeface="Cambria Math"/>
                            </a:rPr>
                            <m:t>𝑃</m:t>
                          </m:r>
                          <m:r>
                            <a:rPr lang="en-US" altLang="zh-CN" i="1">
                              <a:latin typeface="Cambria Math"/>
                            </a:rPr>
                            <m:t>(</m:t>
                          </m:r>
                          <m:r>
                            <a:rPr lang="en-US" altLang="zh-CN" i="1">
                              <a:latin typeface="Cambria Math"/>
                            </a:rPr>
                            <m:t>𝑋</m:t>
                          </m:r>
                          <m:r>
                            <a:rPr lang="en-US" altLang="zh-CN" i="1">
                              <a:latin typeface="Cambria Math"/>
                            </a:rPr>
                            <m:t>, </m:t>
                          </m:r>
                          <m:r>
                            <a:rPr lang="en-US" altLang="zh-CN" i="1">
                              <a:latin typeface="Cambria Math"/>
                            </a:rPr>
                            <m:t>𝑌</m:t>
                          </m:r>
                          <m:r>
                            <a:rPr lang="en-US" altLang="zh-CN" i="1">
                              <a:latin typeface="Cambria Math"/>
                            </a:rPr>
                            <m:t>, </m:t>
                          </m:r>
                          <m:r>
                            <a:rPr lang="en-US" altLang="zh-CN" i="1">
                              <a:latin typeface="Cambria Math"/>
                            </a:rPr>
                            <m:t>𝑍</m:t>
                          </m:r>
                          <m:r>
                            <a:rPr lang="en-US" altLang="zh-CN" i="1">
                              <a:latin typeface="Cambria Math"/>
                            </a:rPr>
                            <m:t>)</m:t>
                          </m:r>
                        </m:num>
                        <m:den>
                          <m:r>
                            <a:rPr lang="en-US" altLang="zh-CN" i="1">
                              <a:latin typeface="Cambria Math"/>
                            </a:rPr>
                            <m:t>𝑃</m:t>
                          </m:r>
                          <m:r>
                            <a:rPr lang="en-US" altLang="zh-CN" i="1">
                              <a:latin typeface="Cambria Math"/>
                            </a:rPr>
                            <m:t>(</m:t>
                          </m:r>
                          <m:r>
                            <a:rPr lang="en-US" altLang="zh-CN" i="1">
                              <a:latin typeface="Cambria Math"/>
                            </a:rPr>
                            <m:t>𝑍</m:t>
                          </m:r>
                          <m:r>
                            <a:rPr lang="en-US" altLang="zh-CN" i="1">
                              <a:latin typeface="Cambria Math"/>
                            </a:rPr>
                            <m:t>)</m:t>
                          </m:r>
                        </m:den>
                      </m:f>
                      <m:r>
                        <a:rPr lang="en-US" altLang="zh-CN" i="1">
                          <a:latin typeface="Cambria Math"/>
                        </a:rPr>
                        <m:t>=</m:t>
                      </m:r>
                      <m:f>
                        <m:fPr>
                          <m:ctrlPr>
                            <a:rPr lang="zh-CN" altLang="zh-CN" i="1">
                              <a:latin typeface="Cambria Math" panose="02040503050406030204" pitchFamily="18" charset="0"/>
                            </a:rPr>
                          </m:ctrlPr>
                        </m:fPr>
                        <m:num>
                          <m:r>
                            <a:rPr lang="en-US" altLang="zh-CN" i="1">
                              <a:latin typeface="Cambria Math"/>
                            </a:rPr>
                            <m:t>𝑃</m:t>
                          </m:r>
                          <m:d>
                            <m:dPr>
                              <m:ctrlPr>
                                <a:rPr lang="zh-CN" altLang="zh-CN" i="1">
                                  <a:latin typeface="Cambria Math" panose="02040503050406030204" pitchFamily="18" charset="0"/>
                                </a:rPr>
                              </m:ctrlPr>
                            </m:dPr>
                            <m:e>
                              <m:r>
                                <a:rPr lang="en-US" altLang="zh-CN" i="1">
                                  <a:latin typeface="Cambria Math"/>
                                </a:rPr>
                                <m:t>𝑋</m:t>
                              </m:r>
                            </m:e>
                          </m:d>
                          <m:r>
                            <a:rPr lang="en-US" altLang="zh-CN" i="1">
                              <a:latin typeface="Cambria Math"/>
                            </a:rPr>
                            <m:t>𝑃</m:t>
                          </m:r>
                          <m:r>
                            <a:rPr lang="en-US" altLang="zh-CN" i="1">
                              <a:latin typeface="Cambria Math"/>
                            </a:rPr>
                            <m:t>(</m:t>
                          </m:r>
                          <m:r>
                            <a:rPr lang="en-US" altLang="zh-CN" i="1">
                              <a:latin typeface="Cambria Math"/>
                            </a:rPr>
                            <m:t>𝑌</m:t>
                          </m:r>
                          <m:r>
                            <a:rPr lang="en-US" altLang="zh-CN" i="1">
                              <a:latin typeface="Cambria Math"/>
                            </a:rPr>
                            <m:t>)</m:t>
                          </m:r>
                          <m:r>
                            <a:rPr lang="en-US" altLang="zh-CN" i="1">
                              <a:latin typeface="Cambria Math"/>
                            </a:rPr>
                            <m:t>𝑃</m:t>
                          </m:r>
                          <m:r>
                            <a:rPr lang="en-US" altLang="zh-CN" i="1">
                              <a:latin typeface="Cambria Math"/>
                            </a:rPr>
                            <m:t>(</m:t>
                          </m:r>
                          <m:r>
                            <a:rPr lang="en-US" altLang="zh-CN" i="1">
                              <a:latin typeface="Cambria Math"/>
                            </a:rPr>
                            <m:t>𝑍</m:t>
                          </m:r>
                          <m:r>
                            <a:rPr lang="en-US" altLang="zh-CN" i="1">
                              <a:latin typeface="Cambria Math"/>
                            </a:rPr>
                            <m:t>|</m:t>
                          </m:r>
                          <m:r>
                            <a:rPr lang="en-US" altLang="zh-CN" i="1">
                              <a:latin typeface="Cambria Math"/>
                            </a:rPr>
                            <m:t>𝑋</m:t>
                          </m:r>
                          <m:r>
                            <a:rPr lang="en-US" altLang="zh-CN" i="1">
                              <a:latin typeface="Cambria Math"/>
                            </a:rPr>
                            <m:t>, </m:t>
                          </m:r>
                          <m:r>
                            <a:rPr lang="en-US" altLang="zh-CN" i="1">
                              <a:latin typeface="Cambria Math"/>
                            </a:rPr>
                            <m:t>𝑌</m:t>
                          </m:r>
                          <m:r>
                            <a:rPr lang="en-US" altLang="zh-CN" i="1">
                              <a:latin typeface="Cambria Math"/>
                            </a:rPr>
                            <m:t>)</m:t>
                          </m:r>
                        </m:num>
                        <m:den>
                          <m:r>
                            <a:rPr lang="en-US" altLang="zh-CN" i="1">
                              <a:latin typeface="Cambria Math"/>
                            </a:rPr>
                            <m:t>𝑃</m:t>
                          </m:r>
                          <m:r>
                            <a:rPr lang="en-US" altLang="zh-CN" i="1">
                              <a:latin typeface="Cambria Math"/>
                            </a:rPr>
                            <m:t>(</m:t>
                          </m:r>
                          <m:r>
                            <a:rPr lang="en-US" altLang="zh-CN" i="1">
                              <a:latin typeface="Cambria Math"/>
                            </a:rPr>
                            <m:t>𝑍</m:t>
                          </m:r>
                          <m:r>
                            <a:rPr lang="en-US" altLang="zh-CN" i="1">
                              <a:latin typeface="Cambria Math"/>
                            </a:rPr>
                            <m:t>)</m:t>
                          </m:r>
                        </m:den>
                      </m:f>
                      <m:r>
                        <a:rPr lang="en-US" altLang="zh-CN" i="1">
                          <a:latin typeface="Cambria Math"/>
                        </a:rPr>
                        <m:t>≠</m:t>
                      </m:r>
                      <m:r>
                        <a:rPr lang="en-US" altLang="zh-CN" i="1">
                          <a:latin typeface="Cambria Math"/>
                        </a:rPr>
                        <m:t>𝑃</m:t>
                      </m:r>
                      <m:r>
                        <a:rPr lang="en-US" altLang="zh-CN" i="1">
                          <a:latin typeface="Cambria Math"/>
                        </a:rPr>
                        <m:t>(</m:t>
                      </m:r>
                      <m:r>
                        <a:rPr lang="en-US" altLang="zh-CN" i="1">
                          <a:latin typeface="Cambria Math"/>
                        </a:rPr>
                        <m:t>𝑋</m:t>
                      </m:r>
                      <m:r>
                        <a:rPr lang="en-US" altLang="zh-CN" i="1">
                          <a:latin typeface="Cambria Math"/>
                        </a:rPr>
                        <m:t>|</m:t>
                      </m:r>
                      <m:r>
                        <a:rPr lang="en-US" altLang="zh-CN" i="1">
                          <a:latin typeface="Cambria Math"/>
                        </a:rPr>
                        <m:t>𝑍</m:t>
                      </m:r>
                      <m:r>
                        <a:rPr lang="en-US" altLang="zh-CN" i="1">
                          <a:latin typeface="Cambria Math"/>
                        </a:rPr>
                        <m:t>)</m:t>
                      </m:r>
                      <m:r>
                        <a:rPr lang="en-US" altLang="zh-CN" i="1">
                          <a:latin typeface="Cambria Math"/>
                        </a:rPr>
                        <m:t>𝑃</m:t>
                      </m:r>
                      <m:r>
                        <a:rPr lang="en-US" altLang="zh-CN" i="1">
                          <a:latin typeface="Cambria Math"/>
                        </a:rPr>
                        <m:t>(</m:t>
                      </m:r>
                      <m:r>
                        <a:rPr lang="en-US" altLang="zh-CN" i="1">
                          <a:latin typeface="Cambria Math"/>
                        </a:rPr>
                        <m:t>𝑌</m:t>
                      </m:r>
                      <m:r>
                        <a:rPr lang="en-US" altLang="zh-CN" i="1">
                          <a:latin typeface="Cambria Math"/>
                        </a:rPr>
                        <m:t>|</m:t>
                      </m:r>
                      <m:r>
                        <a:rPr lang="en-US" altLang="zh-CN" i="1">
                          <a:latin typeface="Cambria Math"/>
                        </a:rPr>
                        <m:t>𝑍</m:t>
                      </m:r>
                      <m:r>
                        <a:rPr lang="en-US" altLang="zh-CN" i="1">
                          <a:latin typeface="Cambria Math"/>
                        </a:rPr>
                        <m:t>)</m:t>
                      </m:r>
                    </m:oMath>
                  </m:oMathPara>
                </a14:m>
                <a:endParaRPr lang="zh-CN" altLang="zh-CN" dirty="0"/>
              </a:p>
              <a:p>
                <a:endParaRPr lang="en-US" altLang="zh-CN" dirty="0"/>
              </a:p>
              <a:p>
                <a:r>
                  <a:rPr lang="zh-CN" altLang="zh-CN" dirty="0"/>
                  <a:t>即在汇连图</a:t>
                </a:r>
                <a14:m>
                  <m:oMath xmlns:m="http://schemas.openxmlformats.org/officeDocument/2006/math">
                    <m:r>
                      <a:rPr lang="en-US" altLang="zh-CN" i="1">
                        <a:latin typeface="Cambria Math"/>
                      </a:rPr>
                      <m:t>𝑋</m:t>
                    </m:r>
                    <m:r>
                      <a:rPr lang="en-US" altLang="zh-CN" i="1">
                        <a:latin typeface="Cambria Math"/>
                      </a:rPr>
                      <m:t>→</m:t>
                    </m:r>
                    <m:r>
                      <a:rPr lang="en-US" altLang="zh-CN" i="1">
                        <a:latin typeface="Cambria Math"/>
                      </a:rPr>
                      <m:t>𝑍</m:t>
                    </m:r>
                    <m:r>
                      <a:rPr lang="en-US" altLang="zh-CN" i="1">
                        <a:latin typeface="Cambria Math"/>
                      </a:rPr>
                      <m:t>←</m:t>
                    </m:r>
                    <m:r>
                      <a:rPr lang="en-US" altLang="zh-CN" i="1">
                        <a:latin typeface="Cambria Math"/>
                      </a:rPr>
                      <m:t>𝑌</m:t>
                    </m:r>
                  </m:oMath>
                </a14:m>
                <a:r>
                  <a:rPr lang="zh-CN" altLang="zh-CN" dirty="0"/>
                  <a:t>中，</a:t>
                </a:r>
                <a14:m>
                  <m:oMath xmlns:m="http://schemas.openxmlformats.org/officeDocument/2006/math">
                    <m:r>
                      <a:rPr lang="zh-CN" altLang="zh-CN" i="1">
                        <a:latin typeface="Cambria Math"/>
                      </a:rPr>
                      <m:t> </m:t>
                    </m:r>
                    <m:r>
                      <a:rPr lang="en-US" altLang="zh-CN" i="1">
                        <a:latin typeface="Cambria Math"/>
                      </a:rPr>
                      <m:t>𝑋</m:t>
                    </m:r>
                  </m:oMath>
                </a14:m>
                <a:r>
                  <a:rPr lang="zh-CN" altLang="zh-CN" dirty="0"/>
                  <a:t>和</a:t>
                </a:r>
                <a14:m>
                  <m:oMath xmlns:m="http://schemas.openxmlformats.org/officeDocument/2006/math">
                    <m:r>
                      <a:rPr lang="en-US" altLang="zh-CN" i="1">
                        <a:latin typeface="Cambria Math"/>
                      </a:rPr>
                      <m:t>𝑌</m:t>
                    </m:r>
                  </m:oMath>
                </a14:m>
                <a:r>
                  <a:rPr lang="zh-CN" altLang="zh-CN" dirty="0"/>
                  <a:t>在给定</a:t>
                </a:r>
                <a14:m>
                  <m:oMath xmlns:m="http://schemas.openxmlformats.org/officeDocument/2006/math">
                    <m:r>
                      <a:rPr lang="en-US" altLang="zh-CN" i="1">
                        <a:latin typeface="Cambria Math"/>
                      </a:rPr>
                      <m:t>𝑍</m:t>
                    </m:r>
                  </m:oMath>
                </a14:m>
                <a:r>
                  <a:rPr lang="zh-CN" altLang="zh-CN" dirty="0"/>
                  <a:t>时条件相关。上式的第一步使用了条件概率的定义，第二步使用了乘积分解规则。</a:t>
                </a:r>
                <a:endParaRPr lang="en-US" altLang="zh-CN" dirty="0"/>
              </a:p>
              <a:p>
                <a:endParaRPr lang="en-US" altLang="zh-CN" dirty="0"/>
              </a:p>
              <a:p>
                <a:pPr>
                  <a:lnSpc>
                    <a:spcPct val="150000"/>
                  </a:lnSpc>
                </a:pPr>
                <a:r>
                  <a:rPr lang="zh-CN" altLang="zh-CN" sz="1600" dirty="0"/>
                  <a:t>在汇连图</a:t>
                </a:r>
                <a14:m>
                  <m:oMath xmlns:m="http://schemas.openxmlformats.org/officeDocument/2006/math">
                    <m:r>
                      <a:rPr lang="en-US" altLang="zh-CN" sz="1600" i="1">
                        <a:latin typeface="Cambria Math"/>
                      </a:rPr>
                      <m:t>𝑋</m:t>
                    </m:r>
                    <m:r>
                      <a:rPr lang="en-US" altLang="zh-CN" sz="1600" i="1">
                        <a:latin typeface="Cambria Math"/>
                      </a:rPr>
                      <m:t>→</m:t>
                    </m:r>
                    <m:r>
                      <a:rPr lang="en-US" altLang="zh-CN" sz="1600" i="1">
                        <a:latin typeface="Cambria Math"/>
                      </a:rPr>
                      <m:t>𝑍</m:t>
                    </m:r>
                    <m:r>
                      <a:rPr lang="en-US" altLang="zh-CN" sz="1600" i="1">
                        <a:latin typeface="Cambria Math"/>
                      </a:rPr>
                      <m:t>←</m:t>
                    </m:r>
                    <m:r>
                      <a:rPr lang="en-US" altLang="zh-CN" sz="1600" i="1">
                        <a:latin typeface="Cambria Math"/>
                      </a:rPr>
                      <m:t>𝑌</m:t>
                    </m:r>
                  </m:oMath>
                </a14:m>
                <a:r>
                  <a:rPr lang="zh-CN" altLang="zh-CN" sz="1600" dirty="0"/>
                  <a:t>中，</a:t>
                </a:r>
                <a14:m>
                  <m:oMath xmlns:m="http://schemas.openxmlformats.org/officeDocument/2006/math">
                    <m:r>
                      <a:rPr lang="zh-CN" altLang="zh-CN" sz="1600" i="1">
                        <a:latin typeface="Cambria Math"/>
                      </a:rPr>
                      <m:t> </m:t>
                    </m:r>
                    <m:r>
                      <a:rPr lang="en-US" altLang="zh-CN" sz="1600" i="1">
                        <a:latin typeface="Cambria Math"/>
                      </a:rPr>
                      <m:t>𝑋</m:t>
                    </m:r>
                  </m:oMath>
                </a14:m>
                <a:r>
                  <a:rPr lang="zh-CN" altLang="zh-CN" sz="1600" dirty="0"/>
                  <a:t>和</a:t>
                </a:r>
                <a14:m>
                  <m:oMath xmlns:m="http://schemas.openxmlformats.org/officeDocument/2006/math">
                    <m:r>
                      <a:rPr lang="en-US" altLang="zh-CN" sz="1600" i="1">
                        <a:latin typeface="Cambria Math"/>
                      </a:rPr>
                      <m:t>𝑌</m:t>
                    </m:r>
                  </m:oMath>
                </a14:m>
                <a:r>
                  <a:rPr lang="zh-CN" altLang="zh-CN" sz="1600" dirty="0"/>
                  <a:t>在给定</a:t>
                </a:r>
                <a14:m>
                  <m:oMath xmlns:m="http://schemas.openxmlformats.org/officeDocument/2006/math">
                    <m:r>
                      <a:rPr lang="en-US" altLang="zh-CN" sz="1600" i="1">
                        <a:latin typeface="Cambria Math"/>
                      </a:rPr>
                      <m:t>𝑍</m:t>
                    </m:r>
                  </m:oMath>
                </a14:m>
                <a:r>
                  <a:rPr lang="zh-CN" altLang="zh-CN" sz="1600" dirty="0"/>
                  <a:t>时条件相关可以这样理解：给定</a:t>
                </a:r>
                <a14:m>
                  <m:oMath xmlns:m="http://schemas.openxmlformats.org/officeDocument/2006/math">
                    <m:r>
                      <a:rPr lang="en-US" altLang="zh-CN" sz="1600" i="1">
                        <a:latin typeface="Cambria Math"/>
                      </a:rPr>
                      <m:t>𝑍</m:t>
                    </m:r>
                  </m:oMath>
                </a14:m>
                <a:r>
                  <a:rPr lang="zh-CN" altLang="zh-CN" sz="1600" dirty="0"/>
                  <a:t>，当</a:t>
                </a:r>
                <a14:m>
                  <m:oMath xmlns:m="http://schemas.openxmlformats.org/officeDocument/2006/math">
                    <m:r>
                      <a:rPr lang="en-US" altLang="zh-CN" sz="1600" i="1">
                        <a:latin typeface="Cambria Math"/>
                      </a:rPr>
                      <m:t>𝑋</m:t>
                    </m:r>
                  </m:oMath>
                </a14:m>
                <a:r>
                  <a:rPr lang="zh-CN" altLang="zh-CN" sz="1600" dirty="0"/>
                  <a:t>的取值发生变化时，为了保证</a:t>
                </a:r>
                <a14:m>
                  <m:oMath xmlns:m="http://schemas.openxmlformats.org/officeDocument/2006/math">
                    <m:r>
                      <a:rPr lang="en-US" altLang="zh-CN" sz="1600" i="1">
                        <a:latin typeface="Cambria Math"/>
                      </a:rPr>
                      <m:t>𝑍</m:t>
                    </m:r>
                  </m:oMath>
                </a14:m>
                <a:r>
                  <a:rPr lang="zh-CN" altLang="zh-CN" sz="1600" dirty="0"/>
                  <a:t>的取值不变，</a:t>
                </a:r>
                <a14:m>
                  <m:oMath xmlns:m="http://schemas.openxmlformats.org/officeDocument/2006/math">
                    <m:r>
                      <a:rPr lang="en-US" altLang="zh-CN" sz="1600" i="1">
                        <a:latin typeface="Cambria Math"/>
                      </a:rPr>
                      <m:t>𝑌</m:t>
                    </m:r>
                  </m:oMath>
                </a14:m>
                <a:r>
                  <a:rPr lang="zh-CN" altLang="zh-CN" sz="1600" dirty="0"/>
                  <a:t>的取值也一定会发生变化，因而给定</a:t>
                </a:r>
                <a14:m>
                  <m:oMath xmlns:m="http://schemas.openxmlformats.org/officeDocument/2006/math">
                    <m:r>
                      <a:rPr lang="en-US" altLang="zh-CN" sz="1600" i="1">
                        <a:latin typeface="Cambria Math"/>
                      </a:rPr>
                      <m:t>𝑍</m:t>
                    </m:r>
                  </m:oMath>
                </a14:m>
                <a:r>
                  <a:rPr lang="zh-CN" altLang="zh-CN" sz="1600" dirty="0"/>
                  <a:t>时，</a:t>
                </a:r>
                <a14:m>
                  <m:oMath xmlns:m="http://schemas.openxmlformats.org/officeDocument/2006/math">
                    <m:r>
                      <a:rPr lang="en-US" altLang="zh-CN" sz="1600" i="1">
                        <a:latin typeface="Cambria Math"/>
                      </a:rPr>
                      <m:t>𝑌</m:t>
                    </m:r>
                  </m:oMath>
                </a14:m>
                <a:r>
                  <a:rPr lang="zh-CN" altLang="zh-CN" sz="1600" dirty="0"/>
                  <a:t>和</a:t>
                </a:r>
                <a14:m>
                  <m:oMath xmlns:m="http://schemas.openxmlformats.org/officeDocument/2006/math">
                    <m:r>
                      <a:rPr lang="en-US" altLang="zh-CN" sz="1600" i="1">
                        <a:latin typeface="Cambria Math"/>
                      </a:rPr>
                      <m:t>𝑋</m:t>
                    </m:r>
                  </m:oMath>
                </a14:m>
                <a:r>
                  <a:rPr lang="zh-CN" altLang="zh-CN" sz="1600" dirty="0"/>
                  <a:t>是相关的。设例</a:t>
                </a:r>
                <a:r>
                  <a:rPr lang="en-US" altLang="zh-CN" sz="1600" dirty="0"/>
                  <a:t>2.24</a:t>
                </a:r>
                <a:r>
                  <a:rPr lang="zh-CN" altLang="zh-CN" sz="1600" dirty="0"/>
                  <a:t>中的</a:t>
                </a:r>
                <a14:m>
                  <m:oMath xmlns:m="http://schemas.openxmlformats.org/officeDocument/2006/math">
                    <m:r>
                      <a:rPr lang="en-US" altLang="zh-CN" sz="1600" i="1">
                        <a:latin typeface="Cambria Math"/>
                      </a:rPr>
                      <m:t>𝑍</m:t>
                    </m:r>
                    <m:r>
                      <a:rPr lang="en-US" altLang="zh-CN" sz="1600" i="1">
                        <a:latin typeface="Cambria Math"/>
                      </a:rPr>
                      <m:t>=10</m:t>
                    </m:r>
                  </m:oMath>
                </a14:m>
                <a:r>
                  <a:rPr lang="zh-CN" altLang="zh-CN" sz="1600" dirty="0"/>
                  <a:t>，</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a:rPr>
                          <m:t>𝑈</m:t>
                        </m:r>
                      </m:e>
                      <m:sub>
                        <m:r>
                          <a:rPr lang="en-US" altLang="zh-CN" sz="1600" i="1">
                            <a:latin typeface="Cambria Math"/>
                          </a:rPr>
                          <m:t>3</m:t>
                        </m:r>
                      </m:sub>
                    </m:sSub>
                    <m:r>
                      <a:rPr lang="en-US" altLang="zh-CN" sz="1600" i="1">
                        <a:latin typeface="Cambria Math"/>
                      </a:rPr>
                      <m:t>=1</m:t>
                    </m:r>
                  </m:oMath>
                </a14:m>
                <a:r>
                  <a:rPr lang="zh-CN" altLang="zh-CN" sz="1600" dirty="0"/>
                  <a:t>，当</a:t>
                </a:r>
                <a14:m>
                  <m:oMath xmlns:m="http://schemas.openxmlformats.org/officeDocument/2006/math">
                    <m:r>
                      <a:rPr lang="en-US" altLang="zh-CN" sz="1600" i="1">
                        <a:latin typeface="Cambria Math"/>
                      </a:rPr>
                      <m:t>𝑋</m:t>
                    </m:r>
                  </m:oMath>
                </a14:m>
                <a:r>
                  <a:rPr lang="zh-CN" altLang="zh-CN" sz="1600" dirty="0"/>
                  <a:t>取值为</a:t>
                </a:r>
                <a:r>
                  <a:rPr lang="en-US" altLang="zh-CN" sz="1600" dirty="0"/>
                  <a:t>3</a:t>
                </a:r>
                <a:r>
                  <a:rPr lang="zh-CN" altLang="zh-CN" sz="1600" dirty="0"/>
                  <a:t>时，</a:t>
                </a:r>
                <a14:m>
                  <m:oMath xmlns:m="http://schemas.openxmlformats.org/officeDocument/2006/math">
                    <m:r>
                      <a:rPr lang="en-US" altLang="zh-CN" sz="1600" i="1">
                        <a:latin typeface="Cambria Math"/>
                      </a:rPr>
                      <m:t>𝑌</m:t>
                    </m:r>
                  </m:oMath>
                </a14:m>
                <a:r>
                  <a:rPr lang="zh-CN" altLang="zh-CN" sz="1600" dirty="0"/>
                  <a:t>的取值为</a:t>
                </a:r>
                <a:r>
                  <a:rPr lang="en-US" altLang="zh-CN" sz="1600" dirty="0"/>
                  <a:t>6</a:t>
                </a:r>
                <a:r>
                  <a:rPr lang="zh-CN" altLang="zh-CN" sz="1600" dirty="0"/>
                  <a:t>；当</a:t>
                </a:r>
                <a14:m>
                  <m:oMath xmlns:m="http://schemas.openxmlformats.org/officeDocument/2006/math">
                    <m:r>
                      <a:rPr lang="en-US" altLang="zh-CN" sz="1600" i="1">
                        <a:latin typeface="Cambria Math"/>
                      </a:rPr>
                      <m:t>𝑋</m:t>
                    </m:r>
                  </m:oMath>
                </a14:m>
                <a:r>
                  <a:rPr lang="zh-CN" altLang="zh-CN" sz="1600" dirty="0"/>
                  <a:t>的取值为</a:t>
                </a:r>
                <a:r>
                  <a:rPr lang="en-US" altLang="zh-CN" sz="1600" dirty="0"/>
                  <a:t>4</a:t>
                </a:r>
                <a:r>
                  <a:rPr lang="zh-CN" altLang="zh-CN" sz="1600" dirty="0"/>
                  <a:t>时，</a:t>
                </a:r>
                <a14:m>
                  <m:oMath xmlns:m="http://schemas.openxmlformats.org/officeDocument/2006/math">
                    <m:r>
                      <a:rPr lang="en-US" altLang="zh-CN" sz="1600" i="1">
                        <a:latin typeface="Cambria Math"/>
                      </a:rPr>
                      <m:t>𝑌</m:t>
                    </m:r>
                  </m:oMath>
                </a14:m>
                <a:r>
                  <a:rPr lang="zh-CN" altLang="zh-CN" sz="1600" dirty="0"/>
                  <a:t>的取值为</a:t>
                </a:r>
                <a:r>
                  <a:rPr lang="en-US" altLang="zh-CN" sz="1600" dirty="0"/>
                  <a:t>5</a:t>
                </a:r>
                <a:r>
                  <a:rPr lang="zh-CN" altLang="zh-CN" sz="1600" dirty="0"/>
                  <a:t>；当</a:t>
                </a:r>
                <a14:m>
                  <m:oMath xmlns:m="http://schemas.openxmlformats.org/officeDocument/2006/math">
                    <m:r>
                      <a:rPr lang="en-US" altLang="zh-CN" sz="1600" i="1">
                        <a:latin typeface="Cambria Math"/>
                      </a:rPr>
                      <m:t>𝑋</m:t>
                    </m:r>
                  </m:oMath>
                </a14:m>
                <a:r>
                  <a:rPr lang="zh-CN" altLang="zh-CN" sz="1600" dirty="0"/>
                  <a:t>取值为</a:t>
                </a:r>
                <a:r>
                  <a:rPr lang="en-US" altLang="zh-CN" sz="1600" dirty="0"/>
                  <a:t>8</a:t>
                </a:r>
                <a:r>
                  <a:rPr lang="zh-CN" altLang="zh-CN" sz="1600" dirty="0"/>
                  <a:t>时，</a:t>
                </a:r>
                <a14:m>
                  <m:oMath xmlns:m="http://schemas.openxmlformats.org/officeDocument/2006/math">
                    <m:r>
                      <a:rPr lang="en-US" altLang="zh-CN" sz="1600" i="1">
                        <a:latin typeface="Cambria Math"/>
                      </a:rPr>
                      <m:t>𝑌</m:t>
                    </m:r>
                  </m:oMath>
                </a14:m>
                <a:r>
                  <a:rPr lang="zh-CN" altLang="zh-CN" sz="1600" dirty="0"/>
                  <a:t>的取值为</a:t>
                </a:r>
                <a:r>
                  <a:rPr lang="en-US" altLang="zh-CN" sz="1600" dirty="0"/>
                  <a:t>1</a:t>
                </a:r>
                <a:r>
                  <a:rPr lang="zh-CN" altLang="zh-CN" sz="1600" dirty="0"/>
                  <a:t>。也就是说，给定</a:t>
                </a:r>
                <a14:m>
                  <m:oMath xmlns:m="http://schemas.openxmlformats.org/officeDocument/2006/math">
                    <m:r>
                      <a:rPr lang="en-US" altLang="zh-CN" sz="1600" i="1">
                        <a:latin typeface="Cambria Math"/>
                      </a:rPr>
                      <m:t>𝑍</m:t>
                    </m:r>
                  </m:oMath>
                </a14:m>
                <a:r>
                  <a:rPr lang="zh-CN" altLang="zh-CN" sz="1600" dirty="0"/>
                  <a:t>时，</a:t>
                </a:r>
                <a14:m>
                  <m:oMath xmlns:m="http://schemas.openxmlformats.org/officeDocument/2006/math">
                    <m:r>
                      <a:rPr lang="en-US" altLang="zh-CN" sz="1600" i="1">
                        <a:latin typeface="Cambria Math"/>
                      </a:rPr>
                      <m:t>𝑌</m:t>
                    </m:r>
                  </m:oMath>
                </a14:m>
                <a:r>
                  <a:rPr lang="zh-CN" altLang="zh-CN" sz="1600" dirty="0"/>
                  <a:t>的取值会随</a:t>
                </a:r>
                <a14:m>
                  <m:oMath xmlns:m="http://schemas.openxmlformats.org/officeDocument/2006/math">
                    <m:r>
                      <a:rPr lang="en-US" altLang="zh-CN" sz="1600" i="1">
                        <a:latin typeface="Cambria Math"/>
                      </a:rPr>
                      <m:t>𝑋</m:t>
                    </m:r>
                  </m:oMath>
                </a14:m>
                <a:r>
                  <a:rPr lang="zh-CN" altLang="zh-CN" sz="1600" dirty="0"/>
                  <a:t>的取值变化而变化，因此，给定</a:t>
                </a:r>
                <a14:m>
                  <m:oMath xmlns:m="http://schemas.openxmlformats.org/officeDocument/2006/math">
                    <m:r>
                      <a:rPr lang="en-US" altLang="zh-CN" sz="1600" i="1">
                        <a:latin typeface="Cambria Math"/>
                      </a:rPr>
                      <m:t>𝑍</m:t>
                    </m:r>
                  </m:oMath>
                </a14:m>
                <a:r>
                  <a:rPr lang="zh-CN" altLang="zh-CN" sz="1600" dirty="0"/>
                  <a:t>时，</a:t>
                </a:r>
                <a14:m>
                  <m:oMath xmlns:m="http://schemas.openxmlformats.org/officeDocument/2006/math">
                    <m:r>
                      <a:rPr lang="en-US" altLang="zh-CN" sz="1600" i="1">
                        <a:latin typeface="Cambria Math"/>
                      </a:rPr>
                      <m:t>𝑌</m:t>
                    </m:r>
                  </m:oMath>
                </a14:m>
                <a:r>
                  <a:rPr lang="zh-CN" altLang="zh-CN" sz="1600" dirty="0"/>
                  <a:t>和</a:t>
                </a:r>
                <a14:m>
                  <m:oMath xmlns:m="http://schemas.openxmlformats.org/officeDocument/2006/math">
                    <m:r>
                      <a:rPr lang="en-US" altLang="zh-CN" sz="1600" i="1">
                        <a:latin typeface="Cambria Math"/>
                      </a:rPr>
                      <m:t>𝑋</m:t>
                    </m:r>
                  </m:oMath>
                </a14:m>
                <a:r>
                  <a:rPr lang="zh-CN" altLang="zh-CN" sz="1600" dirty="0"/>
                  <a:t>是相关的。</a:t>
                </a:r>
              </a:p>
              <a:p>
                <a:endParaRPr lang="zh-CN" altLang="zh-CN" dirty="0"/>
              </a:p>
            </p:txBody>
          </p:sp>
        </mc:Choice>
        <mc:Fallback xmlns="">
          <p:sp>
            <p:nvSpPr>
              <p:cNvPr id="4" name="矩形 3"/>
              <p:cNvSpPr>
                <a:spLocks noRot="1" noChangeAspect="1" noMove="1" noResize="1" noEditPoints="1" noAdjustHandles="1" noChangeArrowheads="1" noChangeShapeType="1" noTextEdit="1"/>
              </p:cNvSpPr>
              <p:nvPr/>
            </p:nvSpPr>
            <p:spPr>
              <a:xfrm>
                <a:off x="115678" y="1024599"/>
                <a:ext cx="5161402" cy="5849678"/>
              </a:xfrm>
              <a:prstGeom prst="rect">
                <a:avLst/>
              </a:prstGeom>
              <a:blipFill rotWithShape="1">
                <a:blip r:embed="rId3"/>
                <a:stretch>
                  <a:fillRect l="-1063" t="-729" r="-44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59563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69600" y="138783"/>
            <a:ext cx="8376356" cy="657727"/>
          </a:xfrm>
        </p:spPr>
        <p:txBody>
          <a:bodyPr/>
          <a:lstStyle/>
          <a:p>
            <a:r>
              <a:rPr lang="zh-CN" altLang="zh-CN" sz="2800" dirty="0"/>
              <a:t>因果图</a:t>
            </a:r>
            <a:r>
              <a:rPr lang="zh-CN" altLang="en-US" sz="2800" dirty="0"/>
              <a:t>基本结构：</a:t>
            </a:r>
            <a:r>
              <a:rPr lang="zh-CN" altLang="zh-CN" sz="2800" dirty="0"/>
              <a:t>汇连</a:t>
            </a: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p:cNvPicPr/>
          <p:nvPr/>
        </p:nvPicPr>
        <p:blipFill>
          <a:blip r:embed="rId2">
            <a:extLst>
              <a:ext uri="{28A0092B-C50C-407E-A947-70E740481C1C}">
                <a14:useLocalDpi xmlns:a14="http://schemas.microsoft.com/office/drawing/2010/main" val="0"/>
              </a:ext>
            </a:extLst>
          </a:blip>
          <a:srcRect/>
          <a:stretch>
            <a:fillRect/>
          </a:stretch>
        </p:blipFill>
        <p:spPr bwMode="auto">
          <a:xfrm>
            <a:off x="6022462" y="2232901"/>
            <a:ext cx="1292738" cy="1918061"/>
          </a:xfrm>
          <a:prstGeom prst="rect">
            <a:avLst/>
          </a:prstGeom>
          <a:noFill/>
          <a:ln>
            <a:noFill/>
          </a:ln>
        </p:spPr>
      </p:pic>
      <p:sp>
        <p:nvSpPr>
          <p:cNvPr id="6" name="矩形 5"/>
          <p:cNvSpPr/>
          <p:nvPr/>
        </p:nvSpPr>
        <p:spPr>
          <a:xfrm>
            <a:off x="5619505" y="4150962"/>
            <a:ext cx="1915909" cy="369332"/>
          </a:xfrm>
          <a:prstGeom prst="rect">
            <a:avLst/>
          </a:prstGeom>
        </p:spPr>
        <p:txBody>
          <a:bodyPr wrap="none">
            <a:spAutoFit/>
          </a:bodyPr>
          <a:lstStyle/>
          <a:p>
            <a:r>
              <a:rPr lang="zh-CN" altLang="zh-CN" dirty="0"/>
              <a:t>图</a:t>
            </a:r>
            <a:r>
              <a:rPr lang="en-US" altLang="zh-CN" dirty="0"/>
              <a:t>2.7 </a:t>
            </a:r>
            <a:r>
              <a:rPr lang="zh-CN" altLang="zh-CN" dirty="0"/>
              <a:t>汇连因果图</a:t>
            </a:r>
          </a:p>
        </p:txBody>
      </p:sp>
      <mc:AlternateContent xmlns:mc="http://schemas.openxmlformats.org/markup-compatibility/2006" xmlns:a14="http://schemas.microsoft.com/office/drawing/2010/main">
        <mc:Choice Requires="a14">
          <p:sp>
            <p:nvSpPr>
              <p:cNvPr id="3" name="矩形 2"/>
              <p:cNvSpPr/>
              <p:nvPr/>
            </p:nvSpPr>
            <p:spPr>
              <a:xfrm>
                <a:off x="126693" y="1217297"/>
                <a:ext cx="5216487" cy="4524315"/>
              </a:xfrm>
              <a:prstGeom prst="rect">
                <a:avLst/>
              </a:prstGeom>
            </p:spPr>
            <p:txBody>
              <a:bodyPr wrap="square">
                <a:spAutoFit/>
              </a:bodyPr>
              <a:lstStyle/>
              <a:p>
                <a:pPr>
                  <a:lnSpc>
                    <a:spcPct val="200000"/>
                  </a:lnSpc>
                </a:pPr>
                <a:r>
                  <a:rPr lang="zh-CN" altLang="zh-CN" b="1" dirty="0"/>
                  <a:t>定理 </a:t>
                </a:r>
                <a:r>
                  <a:rPr lang="en-US" altLang="zh-CN" b="1" dirty="0"/>
                  <a:t>2.7 (</a:t>
                </a:r>
                <a:r>
                  <a:rPr lang="zh-CN" altLang="zh-CN" b="1" dirty="0"/>
                  <a:t>汇连中的条件独立性</a:t>
                </a:r>
                <a:r>
                  <a:rPr lang="en-US" altLang="zh-CN" b="1" dirty="0"/>
                  <a:t>)</a:t>
                </a:r>
                <a:r>
                  <a:rPr lang="zh-CN" altLang="zh-CN" b="1" dirty="0"/>
                  <a:t>若变量</a:t>
                </a:r>
                <a14:m>
                  <m:oMath xmlns:m="http://schemas.openxmlformats.org/officeDocument/2006/math">
                    <m:r>
                      <a:rPr lang="en-US" altLang="zh-CN" i="1">
                        <a:latin typeface="Cambria Math"/>
                      </a:rPr>
                      <m:t>𝑍</m:t>
                    </m:r>
                  </m:oMath>
                </a14:m>
                <a:r>
                  <a:rPr lang="zh-CN" altLang="zh-CN" b="1" dirty="0"/>
                  <a:t>是变量</a:t>
                </a:r>
                <a14:m>
                  <m:oMath xmlns:m="http://schemas.openxmlformats.org/officeDocument/2006/math">
                    <m:r>
                      <a:rPr lang="en-US" altLang="zh-CN" i="1">
                        <a:latin typeface="Cambria Math"/>
                      </a:rPr>
                      <m:t>𝑋</m:t>
                    </m:r>
                  </m:oMath>
                </a14:m>
                <a:r>
                  <a:rPr lang="zh-CN" altLang="zh-CN" b="1" dirty="0"/>
                  <a:t>和</a:t>
                </a:r>
                <a14:m>
                  <m:oMath xmlns:m="http://schemas.openxmlformats.org/officeDocument/2006/math">
                    <m:r>
                      <a:rPr lang="en-US" altLang="zh-CN" i="1">
                        <a:latin typeface="Cambria Math"/>
                      </a:rPr>
                      <m:t>𝑌</m:t>
                    </m:r>
                  </m:oMath>
                </a14:m>
                <a:r>
                  <a:rPr lang="zh-CN" altLang="zh-CN" b="1" dirty="0"/>
                  <a:t>的汇连节点，且</a:t>
                </a:r>
                <a14:m>
                  <m:oMath xmlns:m="http://schemas.openxmlformats.org/officeDocument/2006/math">
                    <m:r>
                      <a:rPr lang="en-US" altLang="zh-CN" i="1">
                        <a:latin typeface="Cambria Math"/>
                      </a:rPr>
                      <m:t>𝑋</m:t>
                    </m:r>
                  </m:oMath>
                </a14:m>
                <a:r>
                  <a:rPr lang="zh-CN" altLang="zh-CN" b="1" dirty="0"/>
                  <a:t>到</a:t>
                </a:r>
                <a14:m>
                  <m:oMath xmlns:m="http://schemas.openxmlformats.org/officeDocument/2006/math">
                    <m:r>
                      <a:rPr lang="en-US" altLang="zh-CN" i="1">
                        <a:latin typeface="Cambria Math"/>
                      </a:rPr>
                      <m:t>𝑌</m:t>
                    </m:r>
                  </m:oMath>
                </a14:m>
                <a:r>
                  <a:rPr lang="zh-CN" altLang="zh-CN" b="1" dirty="0"/>
                  <a:t>只有一条路径，则</a:t>
                </a:r>
                <a14:m>
                  <m:oMath xmlns:m="http://schemas.openxmlformats.org/officeDocument/2006/math">
                    <m:r>
                      <a:rPr lang="en-US" altLang="zh-CN" i="1">
                        <a:latin typeface="Cambria Math"/>
                      </a:rPr>
                      <m:t>𝑋</m:t>
                    </m:r>
                  </m:oMath>
                </a14:m>
                <a:r>
                  <a:rPr lang="zh-CN" altLang="zh-CN" b="1" dirty="0"/>
                  <a:t>和</a:t>
                </a:r>
                <a14:m>
                  <m:oMath xmlns:m="http://schemas.openxmlformats.org/officeDocument/2006/math">
                    <m:r>
                      <a:rPr lang="en-US" altLang="zh-CN" i="1">
                        <a:latin typeface="Cambria Math"/>
                      </a:rPr>
                      <m:t>𝑌</m:t>
                    </m:r>
                  </m:oMath>
                </a14:m>
                <a:r>
                  <a:rPr lang="zh-CN" altLang="zh-CN" b="1" dirty="0"/>
                  <a:t>相互独立，但在给定</a:t>
                </a:r>
                <a14:m>
                  <m:oMath xmlns:m="http://schemas.openxmlformats.org/officeDocument/2006/math">
                    <m:r>
                      <a:rPr lang="en-US" altLang="zh-CN" i="1">
                        <a:latin typeface="Cambria Math"/>
                      </a:rPr>
                      <m:t>𝑍</m:t>
                    </m:r>
                  </m:oMath>
                </a14:m>
                <a:r>
                  <a:rPr lang="zh-CN" altLang="zh-CN" b="1" dirty="0"/>
                  <a:t>或</a:t>
                </a:r>
                <a14:m>
                  <m:oMath xmlns:m="http://schemas.openxmlformats.org/officeDocument/2006/math">
                    <m:r>
                      <a:rPr lang="en-US" altLang="zh-CN" i="1">
                        <a:latin typeface="Cambria Math"/>
                      </a:rPr>
                      <m:t>𝑍</m:t>
                    </m:r>
                  </m:oMath>
                </a14:m>
                <a:r>
                  <a:rPr lang="zh-CN" altLang="zh-CN" b="1" dirty="0"/>
                  <a:t>的后代时，</a:t>
                </a:r>
                <a14:m>
                  <m:oMath xmlns:m="http://schemas.openxmlformats.org/officeDocument/2006/math">
                    <m:r>
                      <a:rPr lang="en-US" altLang="zh-CN" i="1">
                        <a:latin typeface="Cambria Math"/>
                      </a:rPr>
                      <m:t>𝑋</m:t>
                    </m:r>
                  </m:oMath>
                </a14:m>
                <a:r>
                  <a:rPr lang="zh-CN" altLang="zh-CN" b="1" dirty="0"/>
                  <a:t>和</a:t>
                </a:r>
                <a14:m>
                  <m:oMath xmlns:m="http://schemas.openxmlformats.org/officeDocument/2006/math">
                    <m:r>
                      <a:rPr lang="en-US" altLang="zh-CN" i="1">
                        <a:latin typeface="Cambria Math"/>
                      </a:rPr>
                      <m:t>𝑌</m:t>
                    </m:r>
                  </m:oMath>
                </a14:m>
                <a:r>
                  <a:rPr lang="zh-CN" altLang="zh-CN" b="1" dirty="0"/>
                  <a:t>是相关的。</a:t>
                </a:r>
                <a:endParaRPr lang="zh-CN" altLang="zh-CN" dirty="0"/>
              </a:p>
              <a:p>
                <a:pPr>
                  <a:lnSpc>
                    <a:spcPct val="200000"/>
                  </a:lnSpc>
                </a:pPr>
                <a:r>
                  <a:rPr lang="zh-CN" altLang="zh-CN" dirty="0"/>
                  <a:t>对于定理</a:t>
                </a:r>
                <a:r>
                  <a:rPr lang="en-US" altLang="zh-CN" dirty="0"/>
                  <a:t>2.7</a:t>
                </a:r>
                <a:r>
                  <a:rPr lang="zh-CN" altLang="zh-CN" dirty="0"/>
                  <a:t>中，给定</a:t>
                </a:r>
                <a14:m>
                  <m:oMath xmlns:m="http://schemas.openxmlformats.org/officeDocument/2006/math">
                    <m:r>
                      <a:rPr lang="en-US" altLang="zh-CN" i="1">
                        <a:latin typeface="Cambria Math"/>
                      </a:rPr>
                      <m:t>𝑍</m:t>
                    </m:r>
                  </m:oMath>
                </a14:m>
                <a:r>
                  <a:rPr lang="zh-CN" altLang="zh-CN" dirty="0"/>
                  <a:t>的后代，</a:t>
                </a:r>
                <a14:m>
                  <m:oMath xmlns:m="http://schemas.openxmlformats.org/officeDocument/2006/math">
                    <m:r>
                      <a:rPr lang="en-US" altLang="zh-CN" i="1">
                        <a:latin typeface="Cambria Math"/>
                      </a:rPr>
                      <m:t>𝑋</m:t>
                    </m:r>
                  </m:oMath>
                </a14:m>
                <a:r>
                  <a:rPr lang="zh-CN" altLang="zh-CN" dirty="0"/>
                  <a:t>和</a:t>
                </a:r>
                <a14:m>
                  <m:oMath xmlns:m="http://schemas.openxmlformats.org/officeDocument/2006/math">
                    <m:r>
                      <a:rPr lang="en-US" altLang="zh-CN" i="1">
                        <a:latin typeface="Cambria Math"/>
                      </a:rPr>
                      <m:t>𝑌</m:t>
                    </m:r>
                  </m:oMath>
                </a14:m>
                <a:r>
                  <a:rPr lang="zh-CN" altLang="zh-CN" dirty="0"/>
                  <a:t>是相关的，可以这样理解：不妨设</a:t>
                </a:r>
                <a14:m>
                  <m:oMath xmlns:m="http://schemas.openxmlformats.org/officeDocument/2006/math">
                    <m:r>
                      <a:rPr lang="en-US" altLang="zh-CN" i="1">
                        <a:latin typeface="Cambria Math"/>
                      </a:rPr>
                      <m:t>𝑍</m:t>
                    </m:r>
                  </m:oMath>
                </a14:m>
                <a:r>
                  <a:rPr lang="zh-CN" altLang="zh-CN" dirty="0"/>
                  <a:t>的某个后代为</a:t>
                </a:r>
                <a14:m>
                  <m:oMath xmlns:m="http://schemas.openxmlformats.org/officeDocument/2006/math">
                    <m:r>
                      <a:rPr lang="en-US" altLang="zh-CN" i="1">
                        <a:latin typeface="Cambria Math"/>
                      </a:rPr>
                      <m:t>𝑊</m:t>
                    </m:r>
                  </m:oMath>
                </a14:m>
                <a:r>
                  <a:rPr lang="zh-CN" altLang="zh-CN" dirty="0"/>
                  <a:t>，给定</a:t>
                </a:r>
                <a14:m>
                  <m:oMath xmlns:m="http://schemas.openxmlformats.org/officeDocument/2006/math">
                    <m:r>
                      <a:rPr lang="en-US" altLang="zh-CN" i="1">
                        <a:latin typeface="Cambria Math"/>
                      </a:rPr>
                      <m:t>𝑊</m:t>
                    </m:r>
                  </m:oMath>
                </a14:m>
                <a:r>
                  <a:rPr lang="zh-CN" altLang="zh-CN" dirty="0"/>
                  <a:t>时，则</a:t>
                </a:r>
                <a14:m>
                  <m:oMath xmlns:m="http://schemas.openxmlformats.org/officeDocument/2006/math">
                    <m:r>
                      <a:rPr lang="en-US" altLang="zh-CN" i="1">
                        <a:latin typeface="Cambria Math"/>
                      </a:rPr>
                      <m:t>𝑊</m:t>
                    </m:r>
                  </m:oMath>
                </a14:m>
                <a:r>
                  <a:rPr lang="zh-CN" altLang="zh-CN" dirty="0"/>
                  <a:t>的祖先也给定，</a:t>
                </a:r>
                <a14:m>
                  <m:oMath xmlns:m="http://schemas.openxmlformats.org/officeDocument/2006/math">
                    <m:r>
                      <a:rPr lang="en-US" altLang="zh-CN" i="1">
                        <a:latin typeface="Cambria Math"/>
                      </a:rPr>
                      <m:t>𝑊</m:t>
                    </m:r>
                  </m:oMath>
                </a14:m>
                <a:r>
                  <a:rPr lang="zh-CN" altLang="zh-CN" dirty="0"/>
                  <a:t>的祖先给定时，则</a:t>
                </a:r>
                <a14:m>
                  <m:oMath xmlns:m="http://schemas.openxmlformats.org/officeDocument/2006/math">
                    <m:r>
                      <a:rPr lang="en-US" altLang="zh-CN" i="1">
                        <a:latin typeface="Cambria Math"/>
                      </a:rPr>
                      <m:t>𝑊</m:t>
                    </m:r>
                  </m:oMath>
                </a14:m>
                <a:r>
                  <a:rPr lang="zh-CN" altLang="zh-CN" dirty="0"/>
                  <a:t>的祖先的祖先也给定</a:t>
                </a:r>
                <a:r>
                  <a:rPr lang="en-US" altLang="zh-CN" dirty="0"/>
                  <a:t>……</a:t>
                </a:r>
                <a:r>
                  <a:rPr lang="zh-CN" altLang="zh-CN" dirty="0"/>
                  <a:t>因为</a:t>
                </a:r>
                <a14:m>
                  <m:oMath xmlns:m="http://schemas.openxmlformats.org/officeDocument/2006/math">
                    <m:r>
                      <a:rPr lang="en-US" altLang="zh-CN" i="1">
                        <a:latin typeface="Cambria Math"/>
                      </a:rPr>
                      <m:t>𝑍</m:t>
                    </m:r>
                  </m:oMath>
                </a14:m>
                <a:r>
                  <a:rPr lang="zh-CN" altLang="zh-CN" dirty="0"/>
                  <a:t>是</a:t>
                </a:r>
                <a14:m>
                  <m:oMath xmlns:m="http://schemas.openxmlformats.org/officeDocument/2006/math">
                    <m:r>
                      <a:rPr lang="en-US" altLang="zh-CN" i="1">
                        <a:latin typeface="Cambria Math"/>
                      </a:rPr>
                      <m:t>𝑊</m:t>
                    </m:r>
                  </m:oMath>
                </a14:m>
                <a:r>
                  <a:rPr lang="zh-CN" altLang="zh-CN" dirty="0"/>
                  <a:t>的祖先，因此</a:t>
                </a:r>
                <a14:m>
                  <m:oMath xmlns:m="http://schemas.openxmlformats.org/officeDocument/2006/math">
                    <m:r>
                      <a:rPr lang="en-US" altLang="zh-CN" i="1">
                        <a:latin typeface="Cambria Math"/>
                      </a:rPr>
                      <m:t>𝑍</m:t>
                    </m:r>
                  </m:oMath>
                </a14:m>
                <a:r>
                  <a:rPr lang="zh-CN" altLang="zh-CN" dirty="0"/>
                  <a:t>也会给定，此时，</a:t>
                </a:r>
                <a14:m>
                  <m:oMath xmlns:m="http://schemas.openxmlformats.org/officeDocument/2006/math">
                    <m:r>
                      <a:rPr lang="en-US" altLang="zh-CN" i="1">
                        <a:latin typeface="Cambria Math"/>
                      </a:rPr>
                      <m:t>𝑋</m:t>
                    </m:r>
                  </m:oMath>
                </a14:m>
                <a:r>
                  <a:rPr lang="zh-CN" altLang="zh-CN" dirty="0"/>
                  <a:t>和</a:t>
                </a:r>
                <a14:m>
                  <m:oMath xmlns:m="http://schemas.openxmlformats.org/officeDocument/2006/math">
                    <m:r>
                      <a:rPr lang="en-US" altLang="zh-CN" i="1">
                        <a:latin typeface="Cambria Math"/>
                      </a:rPr>
                      <m:t>𝑌</m:t>
                    </m:r>
                  </m:oMath>
                </a14:m>
                <a:r>
                  <a:rPr lang="zh-CN" altLang="zh-CN" dirty="0"/>
                  <a:t>是相关的。</a:t>
                </a:r>
              </a:p>
            </p:txBody>
          </p:sp>
        </mc:Choice>
        <mc:Fallback xmlns="">
          <p:sp>
            <p:nvSpPr>
              <p:cNvPr id="3" name="矩形 2"/>
              <p:cNvSpPr>
                <a:spLocks noRot="1" noChangeAspect="1" noMove="1" noResize="1" noEditPoints="1" noAdjustHandles="1" noChangeArrowheads="1" noChangeShapeType="1" noTextEdit="1"/>
              </p:cNvSpPr>
              <p:nvPr/>
            </p:nvSpPr>
            <p:spPr>
              <a:xfrm>
                <a:off x="126693" y="1217297"/>
                <a:ext cx="5216487" cy="4524315"/>
              </a:xfrm>
              <a:prstGeom prst="rect">
                <a:avLst/>
              </a:prstGeom>
              <a:blipFill rotWithShape="1">
                <a:blip r:embed="rId3"/>
                <a:stretch>
                  <a:fillRect l="-1051" r="-52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521278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标题 1"/>
              <p:cNvSpPr>
                <a:spLocks noGrp="1"/>
              </p:cNvSpPr>
              <p:nvPr>
                <p:ph type="title"/>
              </p:nvPr>
            </p:nvSpPr>
            <p:spPr>
              <a:xfrm>
                <a:off x="369600" y="138783"/>
                <a:ext cx="8376356" cy="657727"/>
              </a:xfrm>
            </p:spPr>
            <p:txBody>
              <a:bodyPr/>
              <a:lstStyle/>
              <a:p>
                <a:r>
                  <a:rPr lang="zh-CN" altLang="zh-CN" sz="2800" dirty="0"/>
                  <a:t>因果图</a:t>
                </a:r>
                <a:r>
                  <a:rPr lang="zh-CN" altLang="en-US" sz="2800" dirty="0"/>
                  <a:t>基本结构：</a:t>
                </a:r>
                <a14:m>
                  <m:oMath xmlns:m="http://schemas.openxmlformats.org/officeDocument/2006/math">
                    <m:r>
                      <a:rPr lang="en-US" altLang="zh-CN" sz="2800" i="1">
                        <a:latin typeface="Cambria Math"/>
                      </a:rPr>
                      <m:t>𝐷</m:t>
                    </m:r>
                  </m:oMath>
                </a14:m>
                <a:r>
                  <a:rPr lang="en-US" altLang="zh-CN" sz="2800" dirty="0"/>
                  <a:t>-</a:t>
                </a:r>
                <a:r>
                  <a:rPr lang="zh-CN" altLang="zh-CN" sz="2800" dirty="0"/>
                  <a:t>分离</a:t>
                </a: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mc:Choice>
        <mc:Fallback xmlns="">
          <p:sp>
            <p:nvSpPr>
              <p:cNvPr id="8" name="标题 1"/>
              <p:cNvSpPr>
                <a:spLocks noGrp="1" noRot="1" noChangeAspect="1" noMove="1" noResize="1" noEditPoints="1" noAdjustHandles="1" noChangeArrowheads="1" noChangeShapeType="1" noTextEdit="1"/>
              </p:cNvSpPr>
              <p:nvPr>
                <p:ph type="title"/>
              </p:nvPr>
            </p:nvSpPr>
            <p:spPr>
              <a:xfrm>
                <a:off x="369600" y="138783"/>
                <a:ext cx="8376356" cy="657727"/>
              </a:xfrm>
              <a:blipFill rotWithShape="1">
                <a:blip r:embed="rId2"/>
                <a:stretch>
                  <a:fillRect b="-20370"/>
                </a:stretch>
              </a:blipFill>
            </p:spPr>
            <p:txBody>
              <a:bodyPr/>
              <a:lstStyle/>
              <a:p>
                <a:r>
                  <a:rPr lang="zh-CN" altLang="en-US">
                    <a:noFill/>
                  </a:rPr>
                  <a:t> </a:t>
                </a:r>
              </a:p>
            </p:txBody>
          </p:sp>
        </mc:Fallback>
      </mc:AlternateContent>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3" name="矩形 2"/>
              <p:cNvSpPr/>
              <p:nvPr/>
            </p:nvSpPr>
            <p:spPr>
              <a:xfrm>
                <a:off x="336014" y="1109804"/>
                <a:ext cx="8554597" cy="2169825"/>
              </a:xfrm>
              <a:prstGeom prst="rect">
                <a:avLst/>
              </a:prstGeom>
            </p:spPr>
            <p:txBody>
              <a:bodyPr wrap="square">
                <a:spAutoFit/>
              </a:bodyPr>
              <a:lstStyle/>
              <a:p>
                <a:pPr>
                  <a:lnSpc>
                    <a:spcPct val="150000"/>
                  </a:lnSpc>
                </a:pPr>
                <a14:m>
                  <m:oMath xmlns:m="http://schemas.openxmlformats.org/officeDocument/2006/math">
                    <m:r>
                      <a:rPr lang="en-US" altLang="zh-CN" i="1">
                        <a:latin typeface="Cambria Math"/>
                      </a:rPr>
                      <m:t>𝐷</m:t>
                    </m:r>
                  </m:oMath>
                </a14:m>
                <a:r>
                  <a:rPr lang="en-US" altLang="zh-CN" dirty="0"/>
                  <a:t>-</a:t>
                </a:r>
                <a:r>
                  <a:rPr lang="zh-CN" altLang="zh-CN" dirty="0"/>
                  <a:t>分离</a:t>
                </a:r>
                <a:r>
                  <a:rPr lang="en-US" altLang="zh-CN" dirty="0"/>
                  <a:t>(directional separation, </a:t>
                </a:r>
                <a:r>
                  <a:rPr lang="en-US" altLang="zh-CN" i="1" dirty="0"/>
                  <a:t>d</a:t>
                </a:r>
                <a:r>
                  <a:rPr lang="en-US" altLang="zh-CN" dirty="0"/>
                  <a:t>-separation)</a:t>
                </a:r>
                <a:r>
                  <a:rPr lang="zh-CN" altLang="zh-CN" dirty="0"/>
                  <a:t>，可用于判断任意两个节点的相关性和独立性。若存在一条路径将这两个节点</a:t>
                </a:r>
                <a:r>
                  <a:rPr lang="zh-CN" altLang="en-US" dirty="0"/>
                  <a:t>（</a:t>
                </a:r>
                <a:r>
                  <a:rPr lang="zh-CN" altLang="en-US" b="1" dirty="0">
                    <a:solidFill>
                      <a:srgbClr val="C00000"/>
                    </a:solidFill>
                  </a:rPr>
                  <a:t>直接）</a:t>
                </a:r>
                <a:r>
                  <a:rPr lang="zh-CN" altLang="zh-CN" dirty="0"/>
                  <a:t>连通，则称这两个节点是有向连接</a:t>
                </a:r>
                <a:r>
                  <a:rPr lang="en-US" altLang="zh-CN" dirty="0"/>
                  <a:t>(</a:t>
                </a:r>
                <a:r>
                  <a:rPr lang="en-US" altLang="zh-CN" i="1" dirty="0"/>
                  <a:t>d</a:t>
                </a:r>
                <a:r>
                  <a:rPr lang="en-US" altLang="zh-CN" dirty="0"/>
                  <a:t>-connected)</a:t>
                </a:r>
                <a:r>
                  <a:rPr lang="zh-CN" altLang="zh-CN" dirty="0"/>
                  <a:t>的，即这两个节点是相关的；若不存在这样的路径将这两个节点连通，则这两个节点不是有向连接的，则称这两个节点是有向分离的</a:t>
                </a:r>
                <a:r>
                  <a:rPr lang="en-US" altLang="zh-CN" dirty="0"/>
                  <a:t>(</a:t>
                </a:r>
                <a:r>
                  <a:rPr lang="en-US" altLang="zh-CN" i="1" dirty="0"/>
                  <a:t>d</a:t>
                </a:r>
                <a:r>
                  <a:rPr lang="en-US" altLang="zh-CN" dirty="0"/>
                  <a:t>-separated)</a:t>
                </a:r>
                <a:r>
                  <a:rPr lang="zh-CN" altLang="zh-CN" dirty="0"/>
                  <a:t>，即这两个节点相互独立。</a:t>
                </a:r>
              </a:p>
            </p:txBody>
          </p:sp>
        </mc:Choice>
        <mc:Fallback xmlns="">
          <p:sp>
            <p:nvSpPr>
              <p:cNvPr id="3" name="矩形 2"/>
              <p:cNvSpPr>
                <a:spLocks noRot="1" noChangeAspect="1" noMove="1" noResize="1" noEditPoints="1" noAdjustHandles="1" noChangeArrowheads="1" noChangeShapeType="1" noTextEdit="1"/>
              </p:cNvSpPr>
              <p:nvPr/>
            </p:nvSpPr>
            <p:spPr>
              <a:xfrm>
                <a:off x="336014" y="1109804"/>
                <a:ext cx="8554597" cy="2169825"/>
              </a:xfrm>
              <a:prstGeom prst="rect">
                <a:avLst/>
              </a:prstGeom>
              <a:blipFill rotWithShape="1">
                <a:blip r:embed="rId3"/>
                <a:stretch>
                  <a:fillRect l="-570" r="-285" b="-5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36013" y="3392262"/>
                <a:ext cx="8554597" cy="2862322"/>
              </a:xfrm>
              <a:prstGeom prst="rect">
                <a:avLst/>
              </a:prstGeom>
            </p:spPr>
            <p:txBody>
              <a:bodyPr wrap="square">
                <a:spAutoFit/>
              </a:bodyPr>
              <a:lstStyle/>
              <a:p>
                <a:pPr>
                  <a:lnSpc>
                    <a:spcPct val="200000"/>
                  </a:lnSpc>
                </a:pPr>
                <a:r>
                  <a:rPr lang="zh-CN" altLang="zh-CN" b="1" dirty="0"/>
                  <a:t>定义</a:t>
                </a:r>
                <a:r>
                  <a:rPr lang="en-US" altLang="zh-CN" b="1" dirty="0"/>
                  <a:t> 2.18</a:t>
                </a:r>
                <a:r>
                  <a:rPr lang="en-US" altLang="zh-CN" dirty="0"/>
                  <a:t> </a:t>
                </a:r>
                <a14:m>
                  <m:oMath xmlns:m="http://schemas.openxmlformats.org/officeDocument/2006/math">
                    <m:r>
                      <a:rPr lang="en-US" altLang="zh-CN" b="1" i="1">
                        <a:latin typeface="Cambria Math"/>
                      </a:rPr>
                      <m:t>𝑫</m:t>
                    </m:r>
                  </m:oMath>
                </a14:m>
                <a:r>
                  <a:rPr lang="en-US" altLang="zh-CN" b="1" dirty="0"/>
                  <a:t>-</a:t>
                </a:r>
                <a:r>
                  <a:rPr lang="zh-CN" altLang="zh-CN" b="1" dirty="0"/>
                  <a:t>分离：</a:t>
                </a:r>
                <a:r>
                  <a:rPr lang="zh-CN" altLang="zh-CN" dirty="0"/>
                  <a:t>路径</a:t>
                </a:r>
                <a14:m>
                  <m:oMath xmlns:m="http://schemas.openxmlformats.org/officeDocument/2006/math">
                    <m:r>
                      <a:rPr lang="en-US" altLang="zh-CN" i="1">
                        <a:latin typeface="Cambria Math"/>
                      </a:rPr>
                      <m:t>𝑝</m:t>
                    </m:r>
                  </m:oMath>
                </a14:m>
                <a:r>
                  <a:rPr lang="zh-CN" altLang="zh-CN" dirty="0"/>
                  <a:t>被限定集</a:t>
                </a:r>
                <a14:m>
                  <m:oMath xmlns:m="http://schemas.openxmlformats.org/officeDocument/2006/math">
                    <m:r>
                      <a:rPr lang="en-US" altLang="zh-CN" i="1">
                        <a:latin typeface="Cambria Math"/>
                      </a:rPr>
                      <m:t>𝑍</m:t>
                    </m:r>
                  </m:oMath>
                </a14:m>
                <a:r>
                  <a:rPr lang="zh-CN" altLang="zh-CN" dirty="0"/>
                  <a:t>阻塞</a:t>
                </a:r>
                <a:r>
                  <a:rPr lang="en-US" altLang="zh-CN" dirty="0"/>
                  <a:t>(block)</a:t>
                </a:r>
                <a:r>
                  <a:rPr lang="zh-CN" altLang="zh-CN" dirty="0"/>
                  <a:t>当且仅当：</a:t>
                </a:r>
              </a:p>
              <a:p>
                <a:pPr>
                  <a:lnSpc>
                    <a:spcPct val="200000"/>
                  </a:lnSpc>
                </a:pPr>
                <a:r>
                  <a:rPr lang="en-US" altLang="zh-CN" dirty="0"/>
                  <a:t>(1) </a:t>
                </a:r>
                <a:r>
                  <a:rPr lang="zh-CN" altLang="zh-CN" dirty="0"/>
                  <a:t>路径</a:t>
                </a:r>
                <a14:m>
                  <m:oMath xmlns:m="http://schemas.openxmlformats.org/officeDocument/2006/math">
                    <m:r>
                      <a:rPr lang="en-US" altLang="zh-CN" i="1">
                        <a:latin typeface="Cambria Math"/>
                      </a:rPr>
                      <m:t>𝑝</m:t>
                    </m:r>
                  </m:oMath>
                </a14:m>
                <a:r>
                  <a:rPr lang="zh-CN" altLang="zh-CN" dirty="0"/>
                  <a:t>含有链结构</a:t>
                </a:r>
                <a14:m>
                  <m:oMath xmlns:m="http://schemas.openxmlformats.org/officeDocument/2006/math">
                    <m:r>
                      <a:rPr lang="en-US" altLang="zh-CN" i="1">
                        <a:latin typeface="Cambria Math"/>
                      </a:rPr>
                      <m:t>𝐴</m:t>
                    </m:r>
                    <m:r>
                      <a:rPr lang="en-US" altLang="zh-CN" i="1">
                        <a:latin typeface="Cambria Math"/>
                      </a:rPr>
                      <m:t>→</m:t>
                    </m:r>
                    <m:r>
                      <a:rPr lang="en-US" altLang="zh-CN" i="1">
                        <a:latin typeface="Cambria Math"/>
                      </a:rPr>
                      <m:t>𝐵</m:t>
                    </m:r>
                    <m:r>
                      <a:rPr lang="en-US" altLang="zh-CN" i="1">
                        <a:latin typeface="Cambria Math"/>
                      </a:rPr>
                      <m:t>→</m:t>
                    </m:r>
                    <m:r>
                      <a:rPr lang="en-US" altLang="zh-CN" i="1">
                        <a:latin typeface="Cambria Math"/>
                      </a:rPr>
                      <m:t>𝐶</m:t>
                    </m:r>
                  </m:oMath>
                </a14:m>
                <a:r>
                  <a:rPr lang="zh-CN" altLang="zh-CN" dirty="0"/>
                  <a:t>或分连结构</a:t>
                </a:r>
                <a14:m>
                  <m:oMath xmlns:m="http://schemas.openxmlformats.org/officeDocument/2006/math">
                    <m:r>
                      <a:rPr lang="en-US" altLang="zh-CN" i="1">
                        <a:latin typeface="Cambria Math"/>
                      </a:rPr>
                      <m:t>𝐴</m:t>
                    </m:r>
                    <m:r>
                      <a:rPr lang="en-US" altLang="zh-CN" i="1">
                        <a:latin typeface="Cambria Math"/>
                      </a:rPr>
                      <m:t>←</m:t>
                    </m:r>
                    <m:r>
                      <a:rPr lang="en-US" altLang="zh-CN" i="1">
                        <a:latin typeface="Cambria Math"/>
                      </a:rPr>
                      <m:t>𝐵</m:t>
                    </m:r>
                    <m:r>
                      <a:rPr lang="en-US" altLang="zh-CN" i="1">
                        <a:latin typeface="Cambria Math"/>
                      </a:rPr>
                      <m:t>→</m:t>
                    </m:r>
                    <m:r>
                      <a:rPr lang="en-US" altLang="zh-CN" i="1">
                        <a:latin typeface="Cambria Math"/>
                      </a:rPr>
                      <m:t>𝐶</m:t>
                    </m:r>
                  </m:oMath>
                </a14:m>
                <a:r>
                  <a:rPr lang="zh-CN" altLang="zh-CN" dirty="0"/>
                  <a:t>且中间节点</a:t>
                </a:r>
                <a14:m>
                  <m:oMath xmlns:m="http://schemas.openxmlformats.org/officeDocument/2006/math">
                    <m:r>
                      <a:rPr lang="en-US" altLang="zh-CN" i="1">
                        <a:latin typeface="Cambria Math"/>
                      </a:rPr>
                      <m:t>𝐵</m:t>
                    </m:r>
                  </m:oMath>
                </a14:m>
                <a:r>
                  <a:rPr lang="zh-CN" altLang="zh-CN" dirty="0"/>
                  <a:t>在</a:t>
                </a:r>
                <a14:m>
                  <m:oMath xmlns:m="http://schemas.openxmlformats.org/officeDocument/2006/math">
                    <m:r>
                      <a:rPr lang="en-US" altLang="zh-CN" i="1">
                        <a:latin typeface="Cambria Math"/>
                      </a:rPr>
                      <m:t>𝑍</m:t>
                    </m:r>
                  </m:oMath>
                </a14:m>
                <a:r>
                  <a:rPr lang="zh-CN" altLang="zh-CN" dirty="0"/>
                  <a:t>中，或</a:t>
                </a:r>
              </a:p>
              <a:p>
                <a:pPr>
                  <a:lnSpc>
                    <a:spcPct val="200000"/>
                  </a:lnSpc>
                </a:pPr>
                <a:r>
                  <a:rPr lang="en-US" altLang="zh-CN" dirty="0"/>
                  <a:t>(2) </a:t>
                </a:r>
                <a:r>
                  <a:rPr lang="zh-CN" altLang="zh-CN" dirty="0"/>
                  <a:t>路径</a:t>
                </a:r>
                <a14:m>
                  <m:oMath xmlns:m="http://schemas.openxmlformats.org/officeDocument/2006/math">
                    <m:r>
                      <a:rPr lang="en-US" altLang="zh-CN" i="1">
                        <a:latin typeface="Cambria Math"/>
                      </a:rPr>
                      <m:t>𝑝</m:t>
                    </m:r>
                  </m:oMath>
                </a14:m>
                <a:r>
                  <a:rPr lang="zh-CN" altLang="zh-CN" dirty="0"/>
                  <a:t>含有汇连结构</a:t>
                </a:r>
                <a14:m>
                  <m:oMath xmlns:m="http://schemas.openxmlformats.org/officeDocument/2006/math">
                    <m:r>
                      <a:rPr lang="en-US" altLang="zh-CN" i="1">
                        <a:latin typeface="Cambria Math"/>
                      </a:rPr>
                      <m:t>𝐴</m:t>
                    </m:r>
                    <m:r>
                      <a:rPr lang="en-US" altLang="zh-CN" i="1">
                        <a:latin typeface="Cambria Math"/>
                      </a:rPr>
                      <m:t>→</m:t>
                    </m:r>
                    <m:r>
                      <a:rPr lang="en-US" altLang="zh-CN" i="1">
                        <a:latin typeface="Cambria Math"/>
                      </a:rPr>
                      <m:t>𝐵</m:t>
                    </m:r>
                    <m:r>
                      <a:rPr lang="en-US" altLang="zh-CN" i="1">
                        <a:latin typeface="Cambria Math"/>
                      </a:rPr>
                      <m:t>←</m:t>
                    </m:r>
                    <m:r>
                      <a:rPr lang="en-US" altLang="zh-CN" i="1">
                        <a:latin typeface="Cambria Math"/>
                      </a:rPr>
                      <m:t>𝐶</m:t>
                    </m:r>
                  </m:oMath>
                </a14:m>
                <a:r>
                  <a:rPr lang="zh-CN" altLang="zh-CN" dirty="0"/>
                  <a:t>且汇连节点</a:t>
                </a:r>
                <a14:m>
                  <m:oMath xmlns:m="http://schemas.openxmlformats.org/officeDocument/2006/math">
                    <m:r>
                      <a:rPr lang="en-US" altLang="zh-CN" i="1">
                        <a:latin typeface="Cambria Math"/>
                      </a:rPr>
                      <m:t>𝐵</m:t>
                    </m:r>
                  </m:oMath>
                </a14:m>
                <a:r>
                  <a:rPr lang="zh-CN" altLang="zh-CN" dirty="0"/>
                  <a:t>及其后代都不在</a:t>
                </a:r>
                <a14:m>
                  <m:oMath xmlns:m="http://schemas.openxmlformats.org/officeDocument/2006/math">
                    <m:r>
                      <a:rPr lang="en-US" altLang="zh-CN" i="1">
                        <a:latin typeface="Cambria Math"/>
                      </a:rPr>
                      <m:t>𝑍</m:t>
                    </m:r>
                  </m:oMath>
                </a14:m>
                <a:r>
                  <a:rPr lang="zh-CN" altLang="zh-CN" dirty="0"/>
                  <a:t>中。</a:t>
                </a:r>
              </a:p>
              <a:p>
                <a:pPr>
                  <a:lnSpc>
                    <a:spcPct val="200000"/>
                  </a:lnSpc>
                </a:pPr>
                <a:r>
                  <a:rPr lang="zh-CN" altLang="zh-CN" dirty="0"/>
                  <a:t>若</a:t>
                </a:r>
                <a14:m>
                  <m:oMath xmlns:m="http://schemas.openxmlformats.org/officeDocument/2006/math">
                    <m:r>
                      <a:rPr lang="en-US" altLang="zh-CN" i="1">
                        <a:latin typeface="Cambria Math"/>
                      </a:rPr>
                      <m:t>𝑍</m:t>
                    </m:r>
                  </m:oMath>
                </a14:m>
                <a:r>
                  <a:rPr lang="zh-CN" altLang="zh-CN" dirty="0"/>
                  <a:t>阻塞了节点</a:t>
                </a:r>
                <a14:m>
                  <m:oMath xmlns:m="http://schemas.openxmlformats.org/officeDocument/2006/math">
                    <m:r>
                      <a:rPr lang="en-US" altLang="zh-CN" i="1">
                        <a:latin typeface="Cambria Math"/>
                      </a:rPr>
                      <m:t>𝑋</m:t>
                    </m:r>
                  </m:oMath>
                </a14:m>
                <a:r>
                  <a:rPr lang="zh-CN" altLang="zh-CN" dirty="0"/>
                  <a:t>和节点</a:t>
                </a:r>
                <a14:m>
                  <m:oMath xmlns:m="http://schemas.openxmlformats.org/officeDocument/2006/math">
                    <m:r>
                      <a:rPr lang="en-US" altLang="zh-CN" i="1">
                        <a:latin typeface="Cambria Math"/>
                      </a:rPr>
                      <m:t>𝑌</m:t>
                    </m:r>
                  </m:oMath>
                </a14:m>
                <a:r>
                  <a:rPr lang="zh-CN" altLang="zh-CN" dirty="0"/>
                  <a:t>之间的每一条路径，则称给定</a:t>
                </a:r>
                <a14:m>
                  <m:oMath xmlns:m="http://schemas.openxmlformats.org/officeDocument/2006/math">
                    <m:r>
                      <a:rPr lang="en-US" altLang="zh-CN" i="1">
                        <a:latin typeface="Cambria Math"/>
                      </a:rPr>
                      <m:t>𝑍</m:t>
                    </m:r>
                  </m:oMath>
                </a14:m>
                <a:r>
                  <a:rPr lang="zh-CN" altLang="zh-CN" dirty="0"/>
                  <a:t>时，</a:t>
                </a:r>
                <a14:m>
                  <m:oMath xmlns:m="http://schemas.openxmlformats.org/officeDocument/2006/math">
                    <m:r>
                      <a:rPr lang="en-US" altLang="zh-CN" i="1">
                        <a:latin typeface="Cambria Math"/>
                      </a:rPr>
                      <m:t>𝑋</m:t>
                    </m:r>
                  </m:oMath>
                </a14:m>
                <a:r>
                  <a:rPr lang="zh-CN" altLang="zh-CN" dirty="0"/>
                  <a:t>和</a:t>
                </a:r>
                <a14:m>
                  <m:oMath xmlns:m="http://schemas.openxmlformats.org/officeDocument/2006/math">
                    <m:r>
                      <a:rPr lang="en-US" altLang="zh-CN" i="1">
                        <a:latin typeface="Cambria Math"/>
                      </a:rPr>
                      <m:t>𝑌</m:t>
                    </m:r>
                  </m:oMath>
                </a14:m>
                <a:r>
                  <a:rPr lang="zh-CN" altLang="zh-CN" dirty="0"/>
                  <a:t>是</a:t>
                </a:r>
                <a14:m>
                  <m:oMath xmlns:m="http://schemas.openxmlformats.org/officeDocument/2006/math">
                    <m:r>
                      <a:rPr lang="en-US" altLang="zh-CN" i="1">
                        <a:latin typeface="Cambria Math"/>
                      </a:rPr>
                      <m:t>𝐷</m:t>
                    </m:r>
                  </m:oMath>
                </a14:m>
                <a:r>
                  <a:rPr lang="en-US" altLang="zh-CN" dirty="0"/>
                  <a:t>-</a:t>
                </a:r>
                <a:r>
                  <a:rPr lang="zh-CN" altLang="zh-CN" dirty="0"/>
                  <a:t>分离，即给定</a:t>
                </a:r>
                <a14:m>
                  <m:oMath xmlns:m="http://schemas.openxmlformats.org/officeDocument/2006/math">
                    <m:r>
                      <a:rPr lang="en-US" altLang="zh-CN" i="1">
                        <a:latin typeface="Cambria Math"/>
                      </a:rPr>
                      <m:t>𝑍</m:t>
                    </m:r>
                  </m:oMath>
                </a14:m>
                <a:r>
                  <a:rPr lang="zh-CN" altLang="zh-CN" dirty="0"/>
                  <a:t>时，</a:t>
                </a:r>
                <a14:m>
                  <m:oMath xmlns:m="http://schemas.openxmlformats.org/officeDocument/2006/math">
                    <m:r>
                      <a:rPr lang="en-US" altLang="zh-CN" i="1">
                        <a:latin typeface="Cambria Math"/>
                      </a:rPr>
                      <m:t>𝑋</m:t>
                    </m:r>
                  </m:oMath>
                </a14:m>
                <a:r>
                  <a:rPr lang="zh-CN" altLang="zh-CN" dirty="0"/>
                  <a:t>和</a:t>
                </a:r>
                <a14:m>
                  <m:oMath xmlns:m="http://schemas.openxmlformats.org/officeDocument/2006/math">
                    <m:r>
                      <a:rPr lang="en-US" altLang="zh-CN" i="1">
                        <a:latin typeface="Cambria Math"/>
                      </a:rPr>
                      <m:t>𝑌</m:t>
                    </m:r>
                  </m:oMath>
                </a14:m>
                <a:r>
                  <a:rPr lang="zh-CN" altLang="zh-CN" dirty="0"/>
                  <a:t>条件独立。</a:t>
                </a:r>
              </a:p>
            </p:txBody>
          </p:sp>
        </mc:Choice>
        <mc:Fallback xmlns="">
          <p:sp>
            <p:nvSpPr>
              <p:cNvPr id="5" name="矩形 4"/>
              <p:cNvSpPr>
                <a:spLocks noRot="1" noChangeAspect="1" noMove="1" noResize="1" noEditPoints="1" noAdjustHandles="1" noChangeArrowheads="1" noChangeShapeType="1" noTextEdit="1"/>
              </p:cNvSpPr>
              <p:nvPr/>
            </p:nvSpPr>
            <p:spPr>
              <a:xfrm>
                <a:off x="336013" y="3392262"/>
                <a:ext cx="8554597" cy="2862322"/>
              </a:xfrm>
              <a:prstGeom prst="rect">
                <a:avLst/>
              </a:prstGeom>
              <a:blipFill rotWithShape="1">
                <a:blip r:embed="rId4"/>
                <a:stretch>
                  <a:fillRect l="-5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521278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标题 1"/>
              <p:cNvSpPr>
                <a:spLocks noGrp="1"/>
              </p:cNvSpPr>
              <p:nvPr>
                <p:ph type="title"/>
              </p:nvPr>
            </p:nvSpPr>
            <p:spPr>
              <a:xfrm>
                <a:off x="369600" y="138783"/>
                <a:ext cx="8376356" cy="657727"/>
              </a:xfrm>
            </p:spPr>
            <p:txBody>
              <a:bodyPr/>
              <a:lstStyle/>
              <a:p>
                <a:r>
                  <a:rPr lang="zh-CN" altLang="zh-CN" sz="2800" dirty="0"/>
                  <a:t>因果图</a:t>
                </a:r>
                <a:r>
                  <a:rPr lang="zh-CN" altLang="en-US" sz="2800" dirty="0"/>
                  <a:t>基本结构：</a:t>
                </a:r>
                <a14:m>
                  <m:oMath xmlns:m="http://schemas.openxmlformats.org/officeDocument/2006/math">
                    <m:r>
                      <a:rPr lang="en-US" altLang="zh-CN" sz="2800" i="1">
                        <a:latin typeface="Cambria Math"/>
                      </a:rPr>
                      <m:t>𝐷</m:t>
                    </m:r>
                  </m:oMath>
                </a14:m>
                <a:r>
                  <a:rPr lang="en-US" altLang="zh-CN" sz="2800" dirty="0"/>
                  <a:t>-</a:t>
                </a:r>
                <a:r>
                  <a:rPr lang="zh-CN" altLang="zh-CN" sz="2800" dirty="0"/>
                  <a:t>分离</a:t>
                </a: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mc:Choice>
        <mc:Fallback xmlns="">
          <p:sp>
            <p:nvSpPr>
              <p:cNvPr id="8" name="标题 1"/>
              <p:cNvSpPr>
                <a:spLocks noGrp="1" noRot="1" noChangeAspect="1" noMove="1" noResize="1" noEditPoints="1" noAdjustHandles="1" noChangeArrowheads="1" noChangeShapeType="1" noTextEdit="1"/>
              </p:cNvSpPr>
              <p:nvPr>
                <p:ph type="title"/>
              </p:nvPr>
            </p:nvSpPr>
            <p:spPr>
              <a:xfrm>
                <a:off x="369600" y="138783"/>
                <a:ext cx="8376356" cy="657727"/>
              </a:xfrm>
              <a:blipFill rotWithShape="1">
                <a:blip r:embed="rId2"/>
                <a:stretch>
                  <a:fillRect b="-20370"/>
                </a:stretch>
              </a:blipFill>
            </p:spPr>
            <p:txBody>
              <a:bodyPr/>
              <a:lstStyle/>
              <a:p>
                <a:r>
                  <a:rPr lang="zh-CN" altLang="en-US">
                    <a:noFill/>
                  </a:rPr>
                  <a:t> </a:t>
                </a:r>
              </a:p>
            </p:txBody>
          </p:sp>
        </mc:Fallback>
      </mc:AlternateContent>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6285526" y="2315685"/>
            <a:ext cx="2171532" cy="2036602"/>
          </a:xfrm>
          <a:prstGeom prst="rect">
            <a:avLst/>
          </a:prstGeom>
          <a:noFill/>
          <a:ln>
            <a:noFill/>
          </a:ln>
        </p:spPr>
      </p:pic>
      <p:sp>
        <p:nvSpPr>
          <p:cNvPr id="4" name="矩形 3"/>
          <p:cNvSpPr/>
          <p:nvPr/>
        </p:nvSpPr>
        <p:spPr>
          <a:xfrm>
            <a:off x="5849957" y="4423138"/>
            <a:ext cx="3042671" cy="830997"/>
          </a:xfrm>
          <a:prstGeom prst="rect">
            <a:avLst/>
          </a:prstGeom>
        </p:spPr>
        <p:txBody>
          <a:bodyPr wrap="square">
            <a:spAutoFit/>
          </a:bodyPr>
          <a:lstStyle/>
          <a:p>
            <a:pPr algn="ctr">
              <a:lnSpc>
                <a:spcPct val="150000"/>
              </a:lnSpc>
            </a:pPr>
            <a:r>
              <a:rPr lang="zh-CN" altLang="zh-CN" sz="1600" dirty="0"/>
              <a:t>图</a:t>
            </a:r>
            <a:r>
              <a:rPr lang="en-US" altLang="zh-CN" sz="1600" dirty="0"/>
              <a:t>2.8 </a:t>
            </a:r>
            <a:r>
              <a:rPr lang="zh-CN" altLang="zh-CN" sz="1600" dirty="0"/>
              <a:t>包含链、分连和</a:t>
            </a:r>
            <a:endParaRPr lang="en-US" altLang="zh-CN" sz="1600" dirty="0"/>
          </a:p>
          <a:p>
            <a:pPr algn="ctr">
              <a:lnSpc>
                <a:spcPct val="150000"/>
              </a:lnSpc>
            </a:pPr>
            <a:r>
              <a:rPr lang="zh-CN" altLang="zh-CN" sz="1600" dirty="0"/>
              <a:t>汇连结构的因果图</a:t>
            </a:r>
          </a:p>
        </p:txBody>
      </p:sp>
      <p:sp>
        <p:nvSpPr>
          <p:cNvPr id="7" name="矩形 6"/>
          <p:cNvSpPr/>
          <p:nvPr/>
        </p:nvSpPr>
        <p:spPr>
          <a:xfrm>
            <a:off x="108290" y="921995"/>
            <a:ext cx="3520516" cy="338554"/>
          </a:xfrm>
          <a:prstGeom prst="rect">
            <a:avLst/>
          </a:prstGeom>
        </p:spPr>
        <p:txBody>
          <a:bodyPr wrap="none">
            <a:spAutoFit/>
          </a:bodyPr>
          <a:lstStyle/>
          <a:p>
            <a:r>
              <a:rPr lang="zh-CN" altLang="zh-CN" sz="1600" b="1" dirty="0"/>
              <a:t>例</a:t>
            </a:r>
            <a:r>
              <a:rPr lang="en-US" altLang="zh-CN" sz="1600" b="1" dirty="0"/>
              <a:t> 2.25</a:t>
            </a:r>
            <a:r>
              <a:rPr lang="en-US" altLang="zh-CN" sz="1600" dirty="0"/>
              <a:t> </a:t>
            </a:r>
            <a:r>
              <a:rPr lang="zh-CN" altLang="zh-CN" sz="1600" dirty="0"/>
              <a:t>分析如下因果图中节点的关系</a:t>
            </a:r>
            <a:endParaRPr lang="zh-CN" altLang="en-US" sz="1600" dirty="0"/>
          </a:p>
        </p:txBody>
      </p:sp>
      <mc:AlternateContent xmlns:mc="http://schemas.openxmlformats.org/markup-compatibility/2006" xmlns:a14="http://schemas.microsoft.com/office/drawing/2010/main">
        <mc:Choice Requires="a14">
          <p:sp>
            <p:nvSpPr>
              <p:cNvPr id="9" name="矩形 8"/>
              <p:cNvSpPr/>
              <p:nvPr/>
            </p:nvSpPr>
            <p:spPr>
              <a:xfrm>
                <a:off x="225844" y="1280043"/>
                <a:ext cx="5469875" cy="5216236"/>
              </a:xfrm>
              <a:prstGeom prst="rect">
                <a:avLst/>
              </a:prstGeom>
            </p:spPr>
            <p:txBody>
              <a:bodyPr wrap="square">
                <a:spAutoFit/>
              </a:bodyPr>
              <a:lstStyle/>
              <a:p>
                <a:pPr>
                  <a:lnSpc>
                    <a:spcPct val="150000"/>
                  </a:lnSpc>
                </a:pPr>
                <a:r>
                  <a:rPr lang="zh-CN" altLang="zh-CN" sz="1600" dirty="0"/>
                  <a:t>不妨考虑</a:t>
                </a:r>
                <a14:m>
                  <m:oMath xmlns:m="http://schemas.openxmlformats.org/officeDocument/2006/math">
                    <m:r>
                      <a:rPr lang="en-US" altLang="zh-CN" sz="1600" i="1">
                        <a:latin typeface="Cambria Math"/>
                      </a:rPr>
                      <m:t>𝑋</m:t>
                    </m:r>
                  </m:oMath>
                </a14:m>
                <a:r>
                  <a:rPr lang="zh-CN" altLang="zh-CN" sz="1600" dirty="0"/>
                  <a:t>和</a:t>
                </a:r>
                <a14:m>
                  <m:oMath xmlns:m="http://schemas.openxmlformats.org/officeDocument/2006/math">
                    <m:r>
                      <a:rPr lang="en-US" altLang="zh-CN" sz="1600" i="1">
                        <a:latin typeface="Cambria Math"/>
                      </a:rPr>
                      <m:t>𝑇</m:t>
                    </m:r>
                  </m:oMath>
                </a14:m>
                <a:r>
                  <a:rPr lang="zh-CN" altLang="zh-CN" sz="1600" dirty="0"/>
                  <a:t>的关系：</a:t>
                </a:r>
              </a:p>
              <a:p>
                <a:pPr>
                  <a:lnSpc>
                    <a:spcPct val="150000"/>
                  </a:lnSpc>
                </a:pPr>
                <a:r>
                  <a:rPr lang="en-US" altLang="zh-CN" sz="1600" dirty="0"/>
                  <a:t>(1)</a:t>
                </a:r>
                <a:r>
                  <a:rPr lang="zh-CN" altLang="zh-CN" sz="1600" dirty="0"/>
                  <a:t>若限定集为</a:t>
                </a:r>
                <a14:m>
                  <m:oMath xmlns:m="http://schemas.openxmlformats.org/officeDocument/2006/math">
                    <m:r>
                      <a:rPr lang="en-US" altLang="zh-CN" sz="1600" i="1">
                        <a:latin typeface="Cambria Math"/>
                      </a:rPr>
                      <m:t>∅</m:t>
                    </m:r>
                  </m:oMath>
                </a14:m>
                <a:r>
                  <a:rPr lang="zh-CN" altLang="zh-CN" sz="1600" dirty="0"/>
                  <a:t>时，</a:t>
                </a:r>
                <a14:m>
                  <m:oMath xmlns:m="http://schemas.openxmlformats.org/officeDocument/2006/math">
                    <m:r>
                      <a:rPr lang="en-US" altLang="zh-CN" sz="1600" i="1">
                        <a:latin typeface="Cambria Math"/>
                      </a:rPr>
                      <m:t>𝑋</m:t>
                    </m:r>
                  </m:oMath>
                </a14:m>
                <a:r>
                  <a:rPr lang="zh-CN" altLang="zh-CN" sz="1600" dirty="0"/>
                  <a:t>和</a:t>
                </a:r>
                <a14:m>
                  <m:oMath xmlns:m="http://schemas.openxmlformats.org/officeDocument/2006/math">
                    <m:r>
                      <a:rPr lang="en-US" altLang="zh-CN" sz="1600" i="1">
                        <a:latin typeface="Cambria Math"/>
                      </a:rPr>
                      <m:t>𝑇</m:t>
                    </m:r>
                  </m:oMath>
                </a14:m>
                <a:r>
                  <a:rPr lang="zh-CN" altLang="zh-CN" sz="1600" dirty="0"/>
                  <a:t>相互独立。因为</a:t>
                </a:r>
                <a14:m>
                  <m:oMath xmlns:m="http://schemas.openxmlformats.org/officeDocument/2006/math">
                    <m:r>
                      <a:rPr lang="en-US" altLang="zh-CN" sz="1600" i="1">
                        <a:latin typeface="Cambria Math"/>
                      </a:rPr>
                      <m:t>𝑋</m:t>
                    </m:r>
                  </m:oMath>
                </a14:m>
                <a:r>
                  <a:rPr lang="zh-CN" altLang="zh-CN" sz="1600" dirty="0"/>
                  <a:t>和</a:t>
                </a:r>
                <a14:m>
                  <m:oMath xmlns:m="http://schemas.openxmlformats.org/officeDocument/2006/math">
                    <m:r>
                      <a:rPr lang="en-US" altLang="zh-CN" sz="1600" i="1">
                        <a:latin typeface="Cambria Math"/>
                      </a:rPr>
                      <m:t>𝑇</m:t>
                    </m:r>
                  </m:oMath>
                </a14:m>
                <a:r>
                  <a:rPr lang="zh-CN" altLang="zh-CN" sz="1600" dirty="0"/>
                  <a:t>之间含有一个汇连结构</a:t>
                </a:r>
                <a14:m>
                  <m:oMath xmlns:m="http://schemas.openxmlformats.org/officeDocument/2006/math">
                    <m:r>
                      <a:rPr lang="en-US" altLang="zh-CN" sz="1600" i="1">
                        <a:latin typeface="Cambria Math"/>
                      </a:rPr>
                      <m:t>𝑋</m:t>
                    </m:r>
                    <m:r>
                      <a:rPr lang="en-US" altLang="zh-CN" sz="1600" i="1">
                        <a:latin typeface="Cambria Math"/>
                      </a:rPr>
                      <m:t>→</m:t>
                    </m:r>
                    <m:r>
                      <a:rPr lang="en-US" altLang="zh-CN" sz="1600" i="1">
                        <a:latin typeface="Cambria Math"/>
                      </a:rPr>
                      <m:t>𝑍</m:t>
                    </m:r>
                    <m:r>
                      <a:rPr lang="en-US" altLang="zh-CN" sz="1600" i="1">
                        <a:latin typeface="Cambria Math"/>
                      </a:rPr>
                      <m:t>←</m:t>
                    </m:r>
                    <m:r>
                      <a:rPr lang="en-US" altLang="zh-CN" sz="1600" i="1">
                        <a:latin typeface="Cambria Math"/>
                      </a:rPr>
                      <m:t>𝑌</m:t>
                    </m:r>
                  </m:oMath>
                </a14:m>
                <a:r>
                  <a:rPr lang="zh-CN" altLang="zh-CN" sz="1600" dirty="0"/>
                  <a:t>，且</a:t>
                </a:r>
                <a14:m>
                  <m:oMath xmlns:m="http://schemas.openxmlformats.org/officeDocument/2006/math">
                    <m:r>
                      <a:rPr lang="en-US" altLang="zh-CN" sz="1600" i="1">
                        <a:latin typeface="Cambria Math"/>
                      </a:rPr>
                      <m:t>𝑍</m:t>
                    </m:r>
                  </m:oMath>
                </a14:m>
                <a:r>
                  <a:rPr lang="zh-CN" altLang="zh-CN" sz="1600" dirty="0"/>
                  <a:t>及其后代都不在限定集</a:t>
                </a:r>
                <a14:m>
                  <m:oMath xmlns:m="http://schemas.openxmlformats.org/officeDocument/2006/math">
                    <m:r>
                      <a:rPr lang="en-US" altLang="zh-CN" sz="1600" i="1">
                        <a:latin typeface="Cambria Math"/>
                      </a:rPr>
                      <m:t>∅</m:t>
                    </m:r>
                  </m:oMath>
                </a14:m>
                <a:r>
                  <a:rPr lang="zh-CN" altLang="zh-CN" sz="1600" dirty="0"/>
                  <a:t>中，此时</a:t>
                </a:r>
                <a14:m>
                  <m:oMath xmlns:m="http://schemas.openxmlformats.org/officeDocument/2006/math">
                    <m:r>
                      <a:rPr lang="en-US" altLang="zh-CN" sz="1600" i="1">
                        <a:latin typeface="Cambria Math"/>
                      </a:rPr>
                      <m:t>𝑋</m:t>
                    </m:r>
                  </m:oMath>
                </a14:m>
                <a:r>
                  <a:rPr lang="zh-CN" altLang="zh-CN" sz="1600" dirty="0"/>
                  <a:t>和</a:t>
                </a:r>
                <a14:m>
                  <m:oMath xmlns:m="http://schemas.openxmlformats.org/officeDocument/2006/math">
                    <m:r>
                      <a:rPr lang="en-US" altLang="zh-CN" sz="1600" i="1">
                        <a:latin typeface="Cambria Math"/>
                      </a:rPr>
                      <m:t>𝑇</m:t>
                    </m:r>
                  </m:oMath>
                </a14:m>
                <a:r>
                  <a:rPr lang="zh-CN" altLang="zh-CN" sz="1600" dirty="0"/>
                  <a:t>是有向分离，即</a:t>
                </a:r>
                <a14:m>
                  <m:oMath xmlns:m="http://schemas.openxmlformats.org/officeDocument/2006/math">
                    <m:r>
                      <a:rPr lang="en-US" altLang="zh-CN" sz="1600" i="1">
                        <a:latin typeface="Cambria Math"/>
                      </a:rPr>
                      <m:t>𝑋</m:t>
                    </m:r>
                  </m:oMath>
                </a14:m>
                <a:r>
                  <a:rPr lang="zh-CN" altLang="zh-CN" sz="1600" dirty="0"/>
                  <a:t>和</a:t>
                </a:r>
                <a14:m>
                  <m:oMath xmlns:m="http://schemas.openxmlformats.org/officeDocument/2006/math">
                    <m:r>
                      <a:rPr lang="en-US" altLang="zh-CN" sz="1600" i="1">
                        <a:latin typeface="Cambria Math"/>
                      </a:rPr>
                      <m:t>𝑇</m:t>
                    </m:r>
                  </m:oMath>
                </a14:m>
                <a:r>
                  <a:rPr lang="zh-CN" altLang="zh-CN" sz="1600" dirty="0"/>
                  <a:t>相互独立；</a:t>
                </a:r>
              </a:p>
              <a:p>
                <a:pPr>
                  <a:lnSpc>
                    <a:spcPct val="150000"/>
                  </a:lnSpc>
                </a:pPr>
                <a:r>
                  <a:rPr lang="en-US" altLang="zh-CN" sz="1600" dirty="0"/>
                  <a:t>(2)</a:t>
                </a:r>
                <a:r>
                  <a:rPr lang="zh-CN" altLang="zh-CN" sz="1600" dirty="0"/>
                  <a:t>若限定集为</a:t>
                </a:r>
                <a:r>
                  <a:rPr lang="en-US" altLang="zh-CN" sz="1600" dirty="0"/>
                  <a:t>{</a:t>
                </a:r>
                <a14:m>
                  <m:oMath xmlns:m="http://schemas.openxmlformats.org/officeDocument/2006/math">
                    <m:r>
                      <a:rPr lang="en-US" altLang="zh-CN" sz="1600" i="1">
                        <a:latin typeface="Cambria Math"/>
                      </a:rPr>
                      <m:t>𝑊</m:t>
                    </m:r>
                  </m:oMath>
                </a14:m>
                <a:r>
                  <a:rPr lang="en-US" altLang="zh-CN" sz="1600" dirty="0"/>
                  <a:t>}</a:t>
                </a:r>
                <a:r>
                  <a:rPr lang="zh-CN" altLang="zh-CN" sz="1600" dirty="0"/>
                  <a:t>时，</a:t>
                </a:r>
                <a14:m>
                  <m:oMath xmlns:m="http://schemas.openxmlformats.org/officeDocument/2006/math">
                    <m:r>
                      <a:rPr lang="en-US" altLang="zh-CN" sz="1600" i="1">
                        <a:latin typeface="Cambria Math"/>
                      </a:rPr>
                      <m:t>𝑋</m:t>
                    </m:r>
                  </m:oMath>
                </a14:m>
                <a:r>
                  <a:rPr lang="zh-CN" altLang="zh-CN" sz="1600" dirty="0"/>
                  <a:t>和</a:t>
                </a:r>
                <a14:m>
                  <m:oMath xmlns:m="http://schemas.openxmlformats.org/officeDocument/2006/math">
                    <m:r>
                      <a:rPr lang="en-US" altLang="zh-CN" sz="1600" i="1">
                        <a:latin typeface="Cambria Math"/>
                      </a:rPr>
                      <m:t>𝑇</m:t>
                    </m:r>
                  </m:oMath>
                </a14:m>
                <a:r>
                  <a:rPr lang="zh-CN" altLang="zh-CN" sz="1600" dirty="0"/>
                  <a:t>是相关的。因为</a:t>
                </a:r>
                <a14:m>
                  <m:oMath xmlns:m="http://schemas.openxmlformats.org/officeDocument/2006/math">
                    <m:r>
                      <a:rPr lang="en-US" altLang="zh-CN" sz="1600" i="1">
                        <a:latin typeface="Cambria Math"/>
                      </a:rPr>
                      <m:t>𝑋</m:t>
                    </m:r>
                  </m:oMath>
                </a14:m>
                <a:r>
                  <a:rPr lang="zh-CN" altLang="zh-CN" sz="1600" dirty="0"/>
                  <a:t>和</a:t>
                </a:r>
                <a14:m>
                  <m:oMath xmlns:m="http://schemas.openxmlformats.org/officeDocument/2006/math">
                    <m:r>
                      <a:rPr lang="en-US" altLang="zh-CN" sz="1600" i="1">
                        <a:latin typeface="Cambria Math"/>
                      </a:rPr>
                      <m:t>𝑇</m:t>
                    </m:r>
                  </m:oMath>
                </a14:m>
                <a:r>
                  <a:rPr lang="zh-CN" altLang="zh-CN" sz="1600" dirty="0"/>
                  <a:t>之间含有一个链式结构</a:t>
                </a:r>
                <a14:m>
                  <m:oMath xmlns:m="http://schemas.openxmlformats.org/officeDocument/2006/math">
                    <m:r>
                      <a:rPr lang="en-US" altLang="zh-CN" sz="1600" i="1">
                        <a:latin typeface="Cambria Math"/>
                      </a:rPr>
                      <m:t>𝑌</m:t>
                    </m:r>
                    <m:r>
                      <a:rPr lang="en-US" altLang="zh-CN" sz="1600" i="1">
                        <a:latin typeface="Cambria Math"/>
                      </a:rPr>
                      <m:t>→</m:t>
                    </m:r>
                    <m:r>
                      <a:rPr lang="en-US" altLang="zh-CN" sz="1600" i="1">
                        <a:latin typeface="Cambria Math"/>
                      </a:rPr>
                      <m:t>𝑆</m:t>
                    </m:r>
                    <m:r>
                      <a:rPr lang="en-US" altLang="zh-CN" sz="1600" i="1">
                        <a:latin typeface="Cambria Math"/>
                      </a:rPr>
                      <m:t>→</m:t>
                    </m:r>
                    <m:r>
                      <a:rPr lang="en-US" altLang="zh-CN" sz="1600" i="1">
                        <a:latin typeface="Cambria Math"/>
                      </a:rPr>
                      <m:t>𝑇</m:t>
                    </m:r>
                  </m:oMath>
                </a14:m>
                <a:r>
                  <a:rPr lang="en-US" altLang="zh-CN" sz="1600" dirty="0"/>
                  <a:t> (</a:t>
                </a:r>
                <a14:m>
                  <m:oMath xmlns:m="http://schemas.openxmlformats.org/officeDocument/2006/math">
                    <m:r>
                      <a:rPr lang="en-US" altLang="zh-CN" sz="1600" i="1">
                        <a:latin typeface="Cambria Math"/>
                      </a:rPr>
                      <m:t>𝑆</m:t>
                    </m:r>
                  </m:oMath>
                </a14:m>
                <a:r>
                  <a:rPr lang="zh-CN" altLang="zh-CN" sz="1600" dirty="0"/>
                  <a:t>不在限定集中</a:t>
                </a:r>
                <a:r>
                  <a:rPr lang="en-US" altLang="zh-CN" sz="1600" dirty="0"/>
                  <a:t>)</a:t>
                </a:r>
                <a:r>
                  <a:rPr lang="zh-CN" altLang="zh-CN" sz="1600" dirty="0"/>
                  <a:t>，一个分连结构</a:t>
                </a:r>
                <a14:m>
                  <m:oMath xmlns:m="http://schemas.openxmlformats.org/officeDocument/2006/math">
                    <m:r>
                      <a:rPr lang="en-US" altLang="zh-CN" sz="1600" i="1">
                        <a:latin typeface="Cambria Math"/>
                      </a:rPr>
                      <m:t>𝑍</m:t>
                    </m:r>
                    <m:r>
                      <a:rPr lang="en-US" altLang="zh-CN" sz="1600" i="1">
                        <a:latin typeface="Cambria Math"/>
                      </a:rPr>
                      <m:t>←</m:t>
                    </m:r>
                    <m:r>
                      <a:rPr lang="en-US" altLang="zh-CN" sz="1600" i="1">
                        <a:latin typeface="Cambria Math"/>
                      </a:rPr>
                      <m:t>𝑌</m:t>
                    </m:r>
                    <m:r>
                      <a:rPr lang="en-US" altLang="zh-CN" sz="1600" i="1">
                        <a:latin typeface="Cambria Math"/>
                      </a:rPr>
                      <m:t>→</m:t>
                    </m:r>
                    <m:r>
                      <a:rPr lang="en-US" altLang="zh-CN" sz="1600" i="1">
                        <a:latin typeface="Cambria Math"/>
                      </a:rPr>
                      <m:t>𝑆</m:t>
                    </m:r>
                  </m:oMath>
                </a14:m>
                <a:r>
                  <a:rPr lang="en-US" altLang="zh-CN" sz="1600" dirty="0"/>
                  <a:t> (</a:t>
                </a:r>
                <a14:m>
                  <m:oMath xmlns:m="http://schemas.openxmlformats.org/officeDocument/2006/math">
                    <m:r>
                      <a:rPr lang="en-US" altLang="zh-CN" sz="1600" i="1">
                        <a:latin typeface="Cambria Math"/>
                      </a:rPr>
                      <m:t>𝑌</m:t>
                    </m:r>
                  </m:oMath>
                </a14:m>
                <a:r>
                  <a:rPr lang="zh-CN" altLang="zh-CN" sz="1600" dirty="0"/>
                  <a:t>不在限定集</a:t>
                </a:r>
                <a:r>
                  <a:rPr lang="en-US" altLang="zh-CN" sz="1600" dirty="0"/>
                  <a:t>{</a:t>
                </a:r>
                <a14:m>
                  <m:oMath xmlns:m="http://schemas.openxmlformats.org/officeDocument/2006/math">
                    <m:r>
                      <a:rPr lang="en-US" altLang="zh-CN" sz="1600" i="1">
                        <a:latin typeface="Cambria Math"/>
                      </a:rPr>
                      <m:t>𝑊</m:t>
                    </m:r>
                  </m:oMath>
                </a14:m>
                <a:r>
                  <a:rPr lang="en-US" altLang="zh-CN" sz="1600" dirty="0"/>
                  <a:t>}</a:t>
                </a:r>
                <a:r>
                  <a:rPr lang="zh-CN" altLang="zh-CN" sz="1600" dirty="0"/>
                  <a:t>中</a:t>
                </a:r>
                <a:r>
                  <a:rPr lang="en-US" altLang="zh-CN" sz="1600" dirty="0"/>
                  <a:t>)</a:t>
                </a:r>
                <a:r>
                  <a:rPr lang="zh-CN" altLang="zh-CN" sz="1600" dirty="0"/>
                  <a:t>，一个汇连结构</a:t>
                </a:r>
                <a14:m>
                  <m:oMath xmlns:m="http://schemas.openxmlformats.org/officeDocument/2006/math">
                    <m:r>
                      <a:rPr lang="en-US" altLang="zh-CN" sz="1600" i="1">
                        <a:latin typeface="Cambria Math"/>
                      </a:rPr>
                      <m:t>𝑋</m:t>
                    </m:r>
                    <m:r>
                      <a:rPr lang="en-US" altLang="zh-CN" sz="1600" i="1">
                        <a:latin typeface="Cambria Math"/>
                      </a:rPr>
                      <m:t>→</m:t>
                    </m:r>
                    <m:r>
                      <a:rPr lang="en-US" altLang="zh-CN" sz="1600" i="1">
                        <a:latin typeface="Cambria Math"/>
                      </a:rPr>
                      <m:t>𝑍</m:t>
                    </m:r>
                    <m:r>
                      <a:rPr lang="en-US" altLang="zh-CN" sz="1600" i="1">
                        <a:latin typeface="Cambria Math"/>
                      </a:rPr>
                      <m:t>←</m:t>
                    </m:r>
                    <m:r>
                      <a:rPr lang="en-US" altLang="zh-CN" sz="1600" i="1">
                        <a:latin typeface="Cambria Math"/>
                      </a:rPr>
                      <m:t>𝑌</m:t>
                    </m:r>
                  </m:oMath>
                </a14:m>
                <a:r>
                  <a:rPr lang="en-US" altLang="zh-CN" sz="1600" dirty="0"/>
                  <a:t> (</a:t>
                </a:r>
                <a14:m>
                  <m:oMath xmlns:m="http://schemas.openxmlformats.org/officeDocument/2006/math">
                    <m:r>
                      <a:rPr lang="en-US" altLang="zh-CN" sz="1600" i="1">
                        <a:latin typeface="Cambria Math"/>
                      </a:rPr>
                      <m:t>𝑍</m:t>
                    </m:r>
                  </m:oMath>
                </a14:m>
                <a:r>
                  <a:rPr lang="zh-CN" altLang="zh-CN" sz="1600" dirty="0"/>
                  <a:t>的后代</a:t>
                </a:r>
                <a14:m>
                  <m:oMath xmlns:m="http://schemas.openxmlformats.org/officeDocument/2006/math">
                    <m:r>
                      <a:rPr lang="en-US" altLang="zh-CN" sz="1600" i="1">
                        <a:latin typeface="Cambria Math"/>
                      </a:rPr>
                      <m:t>𝑊</m:t>
                    </m:r>
                  </m:oMath>
                </a14:m>
                <a:r>
                  <a:rPr lang="zh-CN" altLang="zh-CN" sz="1600" dirty="0"/>
                  <a:t>在限定集</a:t>
                </a:r>
                <a:r>
                  <a:rPr lang="en-US" altLang="zh-CN" sz="1600" dirty="0"/>
                  <a:t>{</a:t>
                </a:r>
                <a14:m>
                  <m:oMath xmlns:m="http://schemas.openxmlformats.org/officeDocument/2006/math">
                    <m:r>
                      <a:rPr lang="en-US" altLang="zh-CN" sz="1600" i="1">
                        <a:latin typeface="Cambria Math"/>
                      </a:rPr>
                      <m:t>𝑊</m:t>
                    </m:r>
                  </m:oMath>
                </a14:m>
                <a:r>
                  <a:rPr lang="en-US" altLang="zh-CN" sz="1600" dirty="0"/>
                  <a:t>}</a:t>
                </a:r>
                <a:r>
                  <a:rPr lang="zh-CN" altLang="zh-CN" sz="1600" dirty="0"/>
                  <a:t>中</a:t>
                </a:r>
                <a:r>
                  <a:rPr lang="en-US" altLang="zh-CN" sz="1600" dirty="0"/>
                  <a:t>)</a:t>
                </a:r>
                <a:r>
                  <a:rPr lang="zh-CN" altLang="zh-CN" sz="1600" dirty="0"/>
                  <a:t>，根据</a:t>
                </a:r>
                <a14:m>
                  <m:oMath xmlns:m="http://schemas.openxmlformats.org/officeDocument/2006/math">
                    <m:r>
                      <a:rPr lang="en-US" altLang="zh-CN" sz="1600" i="1">
                        <a:latin typeface="Cambria Math"/>
                      </a:rPr>
                      <m:t>𝐷</m:t>
                    </m:r>
                  </m:oMath>
                </a14:m>
                <a:r>
                  <a:rPr lang="en-US" altLang="zh-CN" sz="1600" dirty="0"/>
                  <a:t>-</a:t>
                </a:r>
                <a:r>
                  <a:rPr lang="zh-CN" altLang="zh-CN" sz="1600" dirty="0"/>
                  <a:t>分离的定义，这些结构都无法阻塞</a:t>
                </a:r>
                <a14:m>
                  <m:oMath xmlns:m="http://schemas.openxmlformats.org/officeDocument/2006/math">
                    <m:r>
                      <a:rPr lang="en-US" altLang="zh-CN" sz="1600" i="1">
                        <a:latin typeface="Cambria Math"/>
                      </a:rPr>
                      <m:t>𝑋</m:t>
                    </m:r>
                  </m:oMath>
                </a14:m>
                <a:r>
                  <a:rPr lang="zh-CN" altLang="zh-CN" sz="1600" dirty="0"/>
                  <a:t>和</a:t>
                </a:r>
                <a14:m>
                  <m:oMath xmlns:m="http://schemas.openxmlformats.org/officeDocument/2006/math">
                    <m:r>
                      <a:rPr lang="en-US" altLang="zh-CN" sz="1600" i="1">
                        <a:latin typeface="Cambria Math"/>
                      </a:rPr>
                      <m:t>𝑇</m:t>
                    </m:r>
                  </m:oMath>
                </a14:m>
                <a:r>
                  <a:rPr lang="zh-CN" altLang="zh-CN" sz="1600" dirty="0"/>
                  <a:t>之间的路径，因此</a:t>
                </a:r>
                <a14:m>
                  <m:oMath xmlns:m="http://schemas.openxmlformats.org/officeDocument/2006/math">
                    <m:r>
                      <a:rPr lang="en-US" altLang="zh-CN" sz="1600" i="1">
                        <a:latin typeface="Cambria Math"/>
                      </a:rPr>
                      <m:t>𝑋</m:t>
                    </m:r>
                  </m:oMath>
                </a14:m>
                <a:r>
                  <a:rPr lang="zh-CN" altLang="zh-CN" sz="1600" dirty="0"/>
                  <a:t>和</a:t>
                </a:r>
                <a14:m>
                  <m:oMath xmlns:m="http://schemas.openxmlformats.org/officeDocument/2006/math">
                    <m:r>
                      <a:rPr lang="en-US" altLang="zh-CN" sz="1600" i="1">
                        <a:latin typeface="Cambria Math"/>
                      </a:rPr>
                      <m:t>𝑇</m:t>
                    </m:r>
                  </m:oMath>
                </a14:m>
                <a:r>
                  <a:rPr lang="zh-CN" altLang="zh-CN" sz="1600" dirty="0"/>
                  <a:t>是有向连接的，即</a:t>
                </a:r>
                <a14:m>
                  <m:oMath xmlns:m="http://schemas.openxmlformats.org/officeDocument/2006/math">
                    <m:r>
                      <a:rPr lang="en-US" altLang="zh-CN" sz="1600" i="1">
                        <a:latin typeface="Cambria Math"/>
                      </a:rPr>
                      <m:t>𝑋</m:t>
                    </m:r>
                  </m:oMath>
                </a14:m>
                <a:r>
                  <a:rPr lang="zh-CN" altLang="zh-CN" sz="1600" dirty="0"/>
                  <a:t>和</a:t>
                </a:r>
                <a14:m>
                  <m:oMath xmlns:m="http://schemas.openxmlformats.org/officeDocument/2006/math">
                    <m:r>
                      <a:rPr lang="en-US" altLang="zh-CN" sz="1600" i="1">
                        <a:latin typeface="Cambria Math"/>
                      </a:rPr>
                      <m:t>𝑇</m:t>
                    </m:r>
                  </m:oMath>
                </a14:m>
                <a:r>
                  <a:rPr lang="zh-CN" altLang="zh-CN" sz="1600" dirty="0"/>
                  <a:t>是相关的；</a:t>
                </a:r>
              </a:p>
              <a:p>
                <a:pPr>
                  <a:lnSpc>
                    <a:spcPct val="150000"/>
                  </a:lnSpc>
                </a:pPr>
                <a:r>
                  <a:rPr lang="en-US" altLang="zh-CN" sz="1600" dirty="0"/>
                  <a:t>(3)</a:t>
                </a:r>
                <a:r>
                  <a:rPr lang="zh-CN" altLang="zh-CN" sz="1600" dirty="0"/>
                  <a:t>若限定集为</a:t>
                </a:r>
                <a:r>
                  <a:rPr lang="en-US" altLang="zh-CN" sz="1600" dirty="0"/>
                  <a:t>{</a:t>
                </a:r>
                <a14:m>
                  <m:oMath xmlns:m="http://schemas.openxmlformats.org/officeDocument/2006/math">
                    <m:r>
                      <a:rPr lang="en-US" altLang="zh-CN" sz="1600" i="1">
                        <a:latin typeface="Cambria Math"/>
                      </a:rPr>
                      <m:t>𝑊</m:t>
                    </m:r>
                    <m:r>
                      <a:rPr lang="en-US" altLang="zh-CN" sz="1600" i="1">
                        <a:latin typeface="Cambria Math"/>
                      </a:rPr>
                      <m:t>, </m:t>
                    </m:r>
                    <m:r>
                      <a:rPr lang="en-US" altLang="zh-CN" sz="1600" i="1">
                        <a:latin typeface="Cambria Math"/>
                      </a:rPr>
                      <m:t>𝑌</m:t>
                    </m:r>
                  </m:oMath>
                </a14:m>
                <a:r>
                  <a:rPr lang="en-US" altLang="zh-CN" sz="1600" dirty="0"/>
                  <a:t>}</a:t>
                </a:r>
                <a:r>
                  <a:rPr lang="zh-CN" altLang="zh-CN" sz="1600" dirty="0"/>
                  <a:t>时，</a:t>
                </a:r>
                <a14:m>
                  <m:oMath xmlns:m="http://schemas.openxmlformats.org/officeDocument/2006/math">
                    <m:r>
                      <a:rPr lang="en-US" altLang="zh-CN" sz="1600" i="1">
                        <a:latin typeface="Cambria Math"/>
                      </a:rPr>
                      <m:t>𝑋</m:t>
                    </m:r>
                  </m:oMath>
                </a14:m>
                <a:r>
                  <a:rPr lang="zh-CN" altLang="zh-CN" sz="1600" dirty="0"/>
                  <a:t>和</a:t>
                </a:r>
                <a14:m>
                  <m:oMath xmlns:m="http://schemas.openxmlformats.org/officeDocument/2006/math">
                    <m:r>
                      <a:rPr lang="en-US" altLang="zh-CN" sz="1600" i="1">
                        <a:latin typeface="Cambria Math"/>
                      </a:rPr>
                      <m:t>𝑇</m:t>
                    </m:r>
                  </m:oMath>
                </a14:m>
                <a:r>
                  <a:rPr lang="zh-CN" altLang="zh-CN" sz="1600" dirty="0"/>
                  <a:t>条件独立。因为</a:t>
                </a:r>
                <a14:m>
                  <m:oMath xmlns:m="http://schemas.openxmlformats.org/officeDocument/2006/math">
                    <m:r>
                      <a:rPr lang="en-US" altLang="zh-CN" sz="1600" i="1">
                        <a:latin typeface="Cambria Math"/>
                      </a:rPr>
                      <m:t>𝑋</m:t>
                    </m:r>
                  </m:oMath>
                </a14:m>
                <a:r>
                  <a:rPr lang="zh-CN" altLang="zh-CN" sz="1600" dirty="0"/>
                  <a:t>和</a:t>
                </a:r>
                <a14:m>
                  <m:oMath xmlns:m="http://schemas.openxmlformats.org/officeDocument/2006/math">
                    <m:r>
                      <a:rPr lang="en-US" altLang="zh-CN" sz="1600" i="1">
                        <a:latin typeface="Cambria Math"/>
                      </a:rPr>
                      <m:t>𝑇</m:t>
                    </m:r>
                  </m:oMath>
                </a14:m>
                <a:r>
                  <a:rPr lang="zh-CN" altLang="zh-CN" sz="1600" dirty="0"/>
                  <a:t>之间只有一条路径，且这条路径含有一个分连结构</a:t>
                </a:r>
                <a14:m>
                  <m:oMath xmlns:m="http://schemas.openxmlformats.org/officeDocument/2006/math">
                    <m:r>
                      <a:rPr lang="en-US" altLang="zh-CN" sz="1600" i="1">
                        <a:latin typeface="Cambria Math"/>
                      </a:rPr>
                      <m:t>𝑍</m:t>
                    </m:r>
                    <m:r>
                      <a:rPr lang="en-US" altLang="zh-CN" sz="1600" i="1">
                        <a:latin typeface="Cambria Math"/>
                      </a:rPr>
                      <m:t>←</m:t>
                    </m:r>
                    <m:r>
                      <a:rPr lang="en-US" altLang="zh-CN" sz="1600" i="1">
                        <a:latin typeface="Cambria Math"/>
                      </a:rPr>
                      <m:t>𝑌</m:t>
                    </m:r>
                    <m:r>
                      <a:rPr lang="en-US" altLang="zh-CN" sz="1600" i="1">
                        <a:latin typeface="Cambria Math"/>
                      </a:rPr>
                      <m:t>→</m:t>
                    </m:r>
                    <m:r>
                      <a:rPr lang="en-US" altLang="zh-CN" sz="1600" i="1">
                        <a:latin typeface="Cambria Math"/>
                      </a:rPr>
                      <m:t>𝑆</m:t>
                    </m:r>
                  </m:oMath>
                </a14:m>
                <a:r>
                  <a:rPr lang="zh-CN" altLang="zh-CN" sz="1600" dirty="0"/>
                  <a:t>，且</a:t>
                </a:r>
                <a14:m>
                  <m:oMath xmlns:m="http://schemas.openxmlformats.org/officeDocument/2006/math">
                    <m:r>
                      <a:rPr lang="en-US" altLang="zh-CN" sz="1600" i="1">
                        <a:latin typeface="Cambria Math"/>
                      </a:rPr>
                      <m:t>𝑌</m:t>
                    </m:r>
                  </m:oMath>
                </a14:m>
                <a:r>
                  <a:rPr lang="zh-CN" altLang="zh-CN" sz="1600" dirty="0"/>
                  <a:t>在限定集</a:t>
                </a:r>
                <a:r>
                  <a:rPr lang="en-US" altLang="zh-CN" sz="1600" dirty="0"/>
                  <a:t>{</a:t>
                </a:r>
                <a14:m>
                  <m:oMath xmlns:m="http://schemas.openxmlformats.org/officeDocument/2006/math">
                    <m:r>
                      <a:rPr lang="en-US" altLang="zh-CN" sz="1600" i="1">
                        <a:latin typeface="Cambria Math"/>
                      </a:rPr>
                      <m:t> </m:t>
                    </m:r>
                    <m:r>
                      <a:rPr lang="en-US" altLang="zh-CN" sz="1600" i="1">
                        <a:latin typeface="Cambria Math"/>
                      </a:rPr>
                      <m:t>𝑊</m:t>
                    </m:r>
                    <m:r>
                      <a:rPr lang="en-US" altLang="zh-CN" sz="1600" i="1">
                        <a:latin typeface="Cambria Math"/>
                      </a:rPr>
                      <m:t>, </m:t>
                    </m:r>
                    <m:r>
                      <a:rPr lang="en-US" altLang="zh-CN" sz="1600" i="1">
                        <a:latin typeface="Cambria Math"/>
                      </a:rPr>
                      <m:t>𝑌</m:t>
                    </m:r>
                  </m:oMath>
                </a14:m>
                <a:r>
                  <a:rPr lang="en-US" altLang="zh-CN" sz="1600" dirty="0"/>
                  <a:t>}</a:t>
                </a:r>
                <a:r>
                  <a:rPr lang="zh-CN" altLang="zh-CN" sz="1600" dirty="0"/>
                  <a:t>中，因此</a:t>
                </a:r>
                <a14:m>
                  <m:oMath xmlns:m="http://schemas.openxmlformats.org/officeDocument/2006/math">
                    <m:r>
                      <a:rPr lang="en-US" altLang="zh-CN" sz="1600" i="1">
                        <a:latin typeface="Cambria Math"/>
                      </a:rPr>
                      <m:t>𝑌</m:t>
                    </m:r>
                  </m:oMath>
                </a14:m>
                <a:r>
                  <a:rPr lang="zh-CN" altLang="zh-CN" sz="1600" dirty="0"/>
                  <a:t>阻塞了</a:t>
                </a:r>
                <a14:m>
                  <m:oMath xmlns:m="http://schemas.openxmlformats.org/officeDocument/2006/math">
                    <m:r>
                      <a:rPr lang="en-US" altLang="zh-CN" sz="1600" i="1">
                        <a:latin typeface="Cambria Math"/>
                      </a:rPr>
                      <m:t>𝑋</m:t>
                    </m:r>
                  </m:oMath>
                </a14:m>
                <a:r>
                  <a:rPr lang="zh-CN" altLang="zh-CN" sz="1600" dirty="0"/>
                  <a:t>和</a:t>
                </a:r>
                <a14:m>
                  <m:oMath xmlns:m="http://schemas.openxmlformats.org/officeDocument/2006/math">
                    <m:r>
                      <a:rPr lang="en-US" altLang="zh-CN" sz="1600" i="1">
                        <a:latin typeface="Cambria Math"/>
                      </a:rPr>
                      <m:t>𝑇</m:t>
                    </m:r>
                  </m:oMath>
                </a14:m>
                <a:r>
                  <a:rPr lang="zh-CN" altLang="zh-CN" sz="1600" dirty="0"/>
                  <a:t>之间的唯一路径，</a:t>
                </a:r>
                <a14:m>
                  <m:oMath xmlns:m="http://schemas.openxmlformats.org/officeDocument/2006/math">
                    <m:r>
                      <a:rPr lang="en-US" altLang="zh-CN" sz="1600" i="1">
                        <a:latin typeface="Cambria Math"/>
                      </a:rPr>
                      <m:t>𝑋</m:t>
                    </m:r>
                  </m:oMath>
                </a14:m>
                <a:r>
                  <a:rPr lang="zh-CN" altLang="zh-CN" sz="1600" dirty="0"/>
                  <a:t>和</a:t>
                </a:r>
                <a14:m>
                  <m:oMath xmlns:m="http://schemas.openxmlformats.org/officeDocument/2006/math">
                    <m:r>
                      <a:rPr lang="en-US" altLang="zh-CN" sz="1600" i="1">
                        <a:latin typeface="Cambria Math"/>
                      </a:rPr>
                      <m:t>𝑇</m:t>
                    </m:r>
                  </m:oMath>
                </a14:m>
                <a:r>
                  <a:rPr lang="zh-CN" altLang="zh-CN" sz="1600" dirty="0"/>
                  <a:t>是有向分离，即限定集为</a:t>
                </a:r>
                <a:r>
                  <a:rPr lang="en-US" altLang="zh-CN" sz="1600" dirty="0"/>
                  <a:t>{</a:t>
                </a:r>
                <a14:m>
                  <m:oMath xmlns:m="http://schemas.openxmlformats.org/officeDocument/2006/math">
                    <m:r>
                      <a:rPr lang="en-US" altLang="zh-CN" sz="1600" i="1">
                        <a:latin typeface="Cambria Math"/>
                      </a:rPr>
                      <m:t> </m:t>
                    </m:r>
                    <m:r>
                      <a:rPr lang="en-US" altLang="zh-CN" sz="1600" i="1">
                        <a:latin typeface="Cambria Math"/>
                      </a:rPr>
                      <m:t>𝑊</m:t>
                    </m:r>
                    <m:r>
                      <a:rPr lang="en-US" altLang="zh-CN" sz="1600" i="1">
                        <a:latin typeface="Cambria Math"/>
                      </a:rPr>
                      <m:t>, </m:t>
                    </m:r>
                    <m:r>
                      <a:rPr lang="en-US" altLang="zh-CN" sz="1600" i="1">
                        <a:latin typeface="Cambria Math"/>
                      </a:rPr>
                      <m:t>𝑌</m:t>
                    </m:r>
                  </m:oMath>
                </a14:m>
                <a:r>
                  <a:rPr lang="en-US" altLang="zh-CN" sz="1600" dirty="0"/>
                  <a:t>}</a:t>
                </a:r>
                <a:r>
                  <a:rPr lang="zh-CN" altLang="zh-CN" sz="1600" dirty="0"/>
                  <a:t>时，</a:t>
                </a:r>
                <a14:m>
                  <m:oMath xmlns:m="http://schemas.openxmlformats.org/officeDocument/2006/math">
                    <m:r>
                      <a:rPr lang="en-US" altLang="zh-CN" sz="1600" i="1">
                        <a:latin typeface="Cambria Math"/>
                      </a:rPr>
                      <m:t>𝑋</m:t>
                    </m:r>
                  </m:oMath>
                </a14:m>
                <a:r>
                  <a:rPr lang="zh-CN" altLang="zh-CN" sz="1600" dirty="0"/>
                  <a:t>和</a:t>
                </a:r>
                <a14:m>
                  <m:oMath xmlns:m="http://schemas.openxmlformats.org/officeDocument/2006/math">
                    <m:r>
                      <a:rPr lang="en-US" altLang="zh-CN" sz="1600" i="1">
                        <a:latin typeface="Cambria Math"/>
                      </a:rPr>
                      <m:t>𝑇</m:t>
                    </m:r>
                  </m:oMath>
                </a14:m>
                <a:r>
                  <a:rPr lang="zh-CN" altLang="zh-CN" sz="1600" dirty="0"/>
                  <a:t>条件独立。</a:t>
                </a:r>
              </a:p>
            </p:txBody>
          </p:sp>
        </mc:Choice>
        <mc:Fallback xmlns="">
          <p:sp>
            <p:nvSpPr>
              <p:cNvPr id="9" name="矩形 8"/>
              <p:cNvSpPr>
                <a:spLocks noRot="1" noChangeAspect="1" noMove="1" noResize="1" noEditPoints="1" noAdjustHandles="1" noChangeArrowheads="1" noChangeShapeType="1" noTextEdit="1"/>
              </p:cNvSpPr>
              <p:nvPr/>
            </p:nvSpPr>
            <p:spPr>
              <a:xfrm>
                <a:off x="225844" y="1280043"/>
                <a:ext cx="5469875" cy="5216236"/>
              </a:xfrm>
              <a:prstGeom prst="rect">
                <a:avLst/>
              </a:prstGeom>
              <a:blipFill rotWithShape="1">
                <a:blip r:embed="rId4"/>
                <a:stretch>
                  <a:fillRect l="-557" r="-111" b="-5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244033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69600" y="138783"/>
            <a:ext cx="8376356" cy="657727"/>
          </a:xfrm>
        </p:spPr>
        <p:txBody>
          <a:bodyPr/>
          <a:lstStyle/>
          <a:p>
            <a:r>
              <a:rPr lang="zh-CN" altLang="zh-CN" sz="2800" dirty="0"/>
              <a:t>因果图</a:t>
            </a:r>
            <a:r>
              <a:rPr lang="zh-CN" altLang="en-US" sz="2800" dirty="0"/>
              <a:t>基本结构：</a:t>
            </a:r>
            <a:r>
              <a:rPr lang="zh-CN" altLang="zh-CN" sz="2800" dirty="0"/>
              <a:t>干预的因果效应</a:t>
            </a: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3" name="矩形 2"/>
              <p:cNvSpPr/>
              <p:nvPr/>
            </p:nvSpPr>
            <p:spPr>
              <a:xfrm>
                <a:off x="291947" y="1192031"/>
                <a:ext cx="8560106" cy="4247317"/>
              </a:xfrm>
              <a:prstGeom prst="rect">
                <a:avLst/>
              </a:prstGeom>
            </p:spPr>
            <p:txBody>
              <a:bodyPr wrap="square">
                <a:spAutoFit/>
              </a:bodyPr>
              <a:lstStyle/>
              <a:p>
                <a:pPr>
                  <a:lnSpc>
                    <a:spcPct val="150000"/>
                  </a:lnSpc>
                </a:pPr>
                <a:r>
                  <a:rPr lang="zh-CN" altLang="en-US" dirty="0"/>
                  <a:t>干预：</a:t>
                </a:r>
                <a:r>
                  <a:rPr lang="zh-CN" altLang="zh-CN" dirty="0"/>
                  <a:t>干预</a:t>
                </a:r>
                <a:r>
                  <a:rPr lang="en-US" altLang="zh-CN" dirty="0"/>
                  <a:t>(intervention)</a:t>
                </a:r>
                <a:r>
                  <a:rPr lang="zh-CN" altLang="zh-CN" dirty="0"/>
                  <a:t>指的是固定</a:t>
                </a:r>
                <a:r>
                  <a:rPr lang="en-US" altLang="zh-CN" dirty="0"/>
                  <a:t>(fix)</a:t>
                </a:r>
                <a:r>
                  <a:rPr lang="zh-CN" altLang="zh-CN" dirty="0"/>
                  <a:t>系统中的变量，然后改变系统，观察其他变量的变化。</a:t>
                </a:r>
                <a:endParaRPr lang="en-US" altLang="zh-CN" dirty="0"/>
              </a:p>
              <a:p>
                <a:pPr>
                  <a:lnSpc>
                    <a:spcPct val="150000"/>
                  </a:lnSpc>
                </a:pPr>
                <a:endParaRPr lang="en-US" altLang="zh-CN" dirty="0"/>
              </a:p>
              <a:p>
                <a:pPr>
                  <a:lnSpc>
                    <a:spcPct val="150000"/>
                  </a:lnSpc>
                </a:pPr>
                <a:r>
                  <a:rPr lang="zh-CN" altLang="zh-CN" dirty="0"/>
                  <a:t>为了与</a:t>
                </a:r>
                <a14:m>
                  <m:oMath xmlns:m="http://schemas.openxmlformats.org/officeDocument/2006/math">
                    <m:r>
                      <a:rPr lang="en-US" altLang="zh-CN" i="1">
                        <a:latin typeface="Cambria Math"/>
                      </a:rPr>
                      <m:t>𝑋</m:t>
                    </m:r>
                  </m:oMath>
                </a14:m>
                <a:r>
                  <a:rPr lang="zh-CN" altLang="zh-CN" dirty="0"/>
                  <a:t>自然取值</a:t>
                </a:r>
                <a14:m>
                  <m:oMath xmlns:m="http://schemas.openxmlformats.org/officeDocument/2006/math">
                    <m:r>
                      <a:rPr lang="en-US" altLang="zh-CN" i="1">
                        <a:latin typeface="Cambria Math"/>
                      </a:rPr>
                      <m:t>𝑥</m:t>
                    </m:r>
                  </m:oMath>
                </a14:m>
                <a:r>
                  <a:rPr lang="zh-CN" altLang="zh-CN" dirty="0"/>
                  <a:t>时进行区分，在对</a:t>
                </a:r>
                <a14:m>
                  <m:oMath xmlns:m="http://schemas.openxmlformats.org/officeDocument/2006/math">
                    <m:r>
                      <a:rPr lang="en-US" altLang="zh-CN" i="1">
                        <a:latin typeface="Cambria Math"/>
                      </a:rPr>
                      <m:t>𝑋</m:t>
                    </m:r>
                  </m:oMath>
                </a14:m>
                <a:r>
                  <a:rPr lang="zh-CN" altLang="zh-CN" dirty="0"/>
                  <a:t>进行干预时，引入</a:t>
                </a:r>
                <a:r>
                  <a:rPr lang="en-US" altLang="zh-CN" dirty="0">
                    <a:solidFill>
                      <a:srgbClr val="4F80BD"/>
                    </a:solidFill>
                  </a:rPr>
                  <a:t>“</a:t>
                </a:r>
                <a14:m>
                  <m:oMath xmlns:m="http://schemas.openxmlformats.org/officeDocument/2006/math">
                    <m:r>
                      <a:rPr lang="en-US" altLang="zh-CN" i="1">
                        <a:solidFill>
                          <a:srgbClr val="4F80BD"/>
                        </a:solidFill>
                        <a:latin typeface="Cambria Math"/>
                      </a:rPr>
                      <m:t>𝑑𝑜</m:t>
                    </m:r>
                  </m:oMath>
                </a14:m>
                <a:r>
                  <a:rPr lang="zh-CN" altLang="zh-CN" dirty="0">
                    <a:solidFill>
                      <a:srgbClr val="4F80BD"/>
                    </a:solidFill>
                  </a:rPr>
                  <a:t>算子</a:t>
                </a:r>
                <a:r>
                  <a:rPr lang="en-US" altLang="zh-CN" dirty="0">
                    <a:solidFill>
                      <a:srgbClr val="4F80BD"/>
                    </a:solidFill>
                  </a:rPr>
                  <a:t>”(</a:t>
                </a:r>
                <a14:m>
                  <m:oMath xmlns:m="http://schemas.openxmlformats.org/officeDocument/2006/math">
                    <m:r>
                      <a:rPr lang="en-US" altLang="zh-CN" i="1">
                        <a:solidFill>
                          <a:srgbClr val="4F80BD"/>
                        </a:solidFill>
                        <a:latin typeface="Cambria Math"/>
                      </a:rPr>
                      <m:t>𝑑𝑜</m:t>
                    </m:r>
                  </m:oMath>
                </a14:m>
                <a:r>
                  <a:rPr lang="en-US" altLang="zh-CN" dirty="0">
                    <a:solidFill>
                      <a:srgbClr val="4F80BD"/>
                    </a:solidFill>
                  </a:rPr>
                  <a:t>-calculus)</a:t>
                </a:r>
                <a:r>
                  <a:rPr lang="zh-CN" altLang="zh-CN" dirty="0"/>
                  <a:t>，记作</a:t>
                </a:r>
                <a14:m>
                  <m:oMath xmlns:m="http://schemas.openxmlformats.org/officeDocument/2006/math">
                    <m:r>
                      <a:rPr lang="en-US" altLang="zh-CN" i="1">
                        <a:latin typeface="Cambria Math"/>
                      </a:rPr>
                      <m:t>𝑑𝑜</m:t>
                    </m:r>
                    <m:r>
                      <a:rPr lang="en-US" altLang="zh-CN" i="1">
                        <a:latin typeface="Cambria Math"/>
                      </a:rPr>
                      <m:t>(</m:t>
                    </m:r>
                    <m:r>
                      <a:rPr lang="en-US" altLang="zh-CN" i="1">
                        <a:latin typeface="Cambria Math"/>
                      </a:rPr>
                      <m:t>𝑋</m:t>
                    </m:r>
                    <m:r>
                      <a:rPr lang="en-US" altLang="zh-CN" i="1">
                        <a:latin typeface="Cambria Math"/>
                      </a:rPr>
                      <m:t>=</m:t>
                    </m:r>
                    <m:r>
                      <a:rPr lang="en-US" altLang="zh-CN" i="1">
                        <a:latin typeface="Cambria Math"/>
                      </a:rPr>
                      <m:t>𝑥</m:t>
                    </m:r>
                    <m:r>
                      <a:rPr lang="en-US" altLang="zh-CN" i="1">
                        <a:latin typeface="Cambria Math"/>
                      </a:rPr>
                      <m:t>)</m:t>
                    </m:r>
                  </m:oMath>
                </a14:m>
                <a:r>
                  <a:rPr lang="zh-CN" altLang="zh-CN" dirty="0"/>
                  <a:t>。</a:t>
                </a:r>
                <a:endParaRPr lang="en-US" altLang="zh-CN" dirty="0"/>
              </a:p>
              <a:p>
                <a:pPr>
                  <a:lnSpc>
                    <a:spcPct val="150000"/>
                  </a:lnSpc>
                </a:pPr>
                <a:endParaRPr lang="en-US" altLang="zh-CN" dirty="0"/>
              </a:p>
              <a:p>
                <a:pPr>
                  <a:lnSpc>
                    <a:spcPct val="150000"/>
                  </a:lnSpc>
                </a:pPr>
                <a:r>
                  <a:rPr lang="zh-CN" altLang="zh-CN" dirty="0"/>
                  <a:t>因此，</a:t>
                </a:r>
                <a14:m>
                  <m:oMath xmlns:m="http://schemas.openxmlformats.org/officeDocument/2006/math">
                    <m:r>
                      <a:rPr lang="en-US" altLang="zh-CN" i="1">
                        <a:latin typeface="Cambria Math"/>
                      </a:rPr>
                      <m:t>𝑃</m:t>
                    </m:r>
                    <m:r>
                      <a:rPr lang="en-US" altLang="zh-CN" i="1">
                        <a:latin typeface="Cambria Math"/>
                      </a:rPr>
                      <m:t>(</m:t>
                    </m:r>
                    <m:r>
                      <a:rPr lang="en-US" altLang="zh-CN" i="1">
                        <a:latin typeface="Cambria Math"/>
                      </a:rPr>
                      <m:t>𝑌</m:t>
                    </m:r>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𝑋</m:t>
                    </m:r>
                    <m:r>
                      <a:rPr lang="en-US" altLang="zh-CN" i="1">
                        <a:latin typeface="Cambria Math"/>
                      </a:rPr>
                      <m:t>=</m:t>
                    </m:r>
                    <m:r>
                      <a:rPr lang="en-US" altLang="zh-CN" i="1">
                        <a:latin typeface="Cambria Math"/>
                      </a:rPr>
                      <m:t>𝑥</m:t>
                    </m:r>
                    <m:r>
                      <a:rPr lang="en-US" altLang="zh-CN" i="1">
                        <a:latin typeface="Cambria Math"/>
                      </a:rPr>
                      <m:t>)</m:t>
                    </m:r>
                  </m:oMath>
                </a14:m>
                <a:r>
                  <a:rPr lang="zh-CN" altLang="zh-CN" dirty="0"/>
                  <a:t>表示的是当发现</a:t>
                </a:r>
                <a14:m>
                  <m:oMath xmlns:m="http://schemas.openxmlformats.org/officeDocument/2006/math">
                    <m:r>
                      <a:rPr lang="en-US" altLang="zh-CN" i="1">
                        <a:latin typeface="Cambria Math"/>
                      </a:rPr>
                      <m:t>𝑋</m:t>
                    </m:r>
                    <m:r>
                      <a:rPr lang="en-US" altLang="zh-CN" i="1">
                        <a:latin typeface="Cambria Math"/>
                      </a:rPr>
                      <m:t>=</m:t>
                    </m:r>
                    <m:r>
                      <a:rPr lang="en-US" altLang="zh-CN" i="1">
                        <a:latin typeface="Cambria Math"/>
                      </a:rPr>
                      <m:t>𝑥</m:t>
                    </m:r>
                  </m:oMath>
                </a14:m>
                <a:r>
                  <a:rPr lang="zh-CN" altLang="zh-CN" dirty="0"/>
                  <a:t>时，</a:t>
                </a:r>
                <a14:m>
                  <m:oMath xmlns:m="http://schemas.openxmlformats.org/officeDocument/2006/math">
                    <m:r>
                      <a:rPr lang="en-US" altLang="zh-CN" i="1">
                        <a:latin typeface="Cambria Math"/>
                      </a:rPr>
                      <m:t>𝑌</m:t>
                    </m:r>
                    <m:r>
                      <a:rPr lang="en-US" altLang="zh-CN" i="1">
                        <a:latin typeface="Cambria Math"/>
                      </a:rPr>
                      <m:t>=</m:t>
                    </m:r>
                    <m:r>
                      <a:rPr lang="en-US" altLang="zh-CN" i="1">
                        <a:latin typeface="Cambria Math"/>
                      </a:rPr>
                      <m:t>𝑦</m:t>
                    </m:r>
                  </m:oMath>
                </a14:m>
                <a:r>
                  <a:rPr lang="zh-CN" altLang="zh-CN" dirty="0"/>
                  <a:t>的概率；而</a:t>
                </a:r>
                <a14:m>
                  <m:oMath xmlns:m="http://schemas.openxmlformats.org/officeDocument/2006/math">
                    <m:r>
                      <a:rPr lang="en-US" altLang="zh-CN" i="1">
                        <a:latin typeface="Cambria Math"/>
                      </a:rPr>
                      <m:t>𝑃</m:t>
                    </m:r>
                    <m:r>
                      <a:rPr lang="en-US" altLang="zh-CN" i="1">
                        <a:latin typeface="Cambria Math"/>
                      </a:rPr>
                      <m:t>(</m:t>
                    </m:r>
                    <m:r>
                      <a:rPr lang="en-US" altLang="zh-CN" i="1">
                        <a:latin typeface="Cambria Math"/>
                      </a:rPr>
                      <m:t>𝑌</m:t>
                    </m:r>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𝑑𝑜</m:t>
                    </m:r>
                    <m:r>
                      <a:rPr lang="en-US" altLang="zh-CN" i="1">
                        <a:latin typeface="Cambria Math"/>
                      </a:rPr>
                      <m:t>(</m:t>
                    </m:r>
                    <m:r>
                      <a:rPr lang="en-US" altLang="zh-CN" i="1">
                        <a:latin typeface="Cambria Math"/>
                      </a:rPr>
                      <m:t>𝑋</m:t>
                    </m:r>
                    <m:r>
                      <a:rPr lang="en-US" altLang="zh-CN" i="1">
                        <a:latin typeface="Cambria Math"/>
                      </a:rPr>
                      <m:t>=</m:t>
                    </m:r>
                    <m:r>
                      <a:rPr lang="en-US" altLang="zh-CN" i="1">
                        <a:latin typeface="Cambria Math"/>
                      </a:rPr>
                      <m:t>𝑥</m:t>
                    </m:r>
                    <m:r>
                      <a:rPr lang="en-US" altLang="zh-CN" i="1">
                        <a:latin typeface="Cambria Math"/>
                      </a:rPr>
                      <m:t>))</m:t>
                    </m:r>
                  </m:oMath>
                </a14:m>
                <a:r>
                  <a:rPr lang="zh-CN" altLang="zh-CN" dirty="0"/>
                  <a:t>表示的是对</a:t>
                </a:r>
                <a14:m>
                  <m:oMath xmlns:m="http://schemas.openxmlformats.org/officeDocument/2006/math">
                    <m:r>
                      <a:rPr lang="en-US" altLang="zh-CN" i="1">
                        <a:latin typeface="Cambria Math"/>
                      </a:rPr>
                      <m:t>𝑋</m:t>
                    </m:r>
                  </m:oMath>
                </a14:m>
                <a:r>
                  <a:rPr lang="zh-CN" altLang="zh-CN" dirty="0"/>
                  <a:t>进行干预，固定其值为</a:t>
                </a:r>
                <a14:m>
                  <m:oMath xmlns:m="http://schemas.openxmlformats.org/officeDocument/2006/math">
                    <m:r>
                      <a:rPr lang="en-US" altLang="zh-CN" i="1">
                        <a:latin typeface="Cambria Math"/>
                      </a:rPr>
                      <m:t>𝑥</m:t>
                    </m:r>
                  </m:oMath>
                </a14:m>
                <a:r>
                  <a:rPr lang="zh-CN" altLang="zh-CN" dirty="0"/>
                  <a:t>时，</a:t>
                </a:r>
                <a14:m>
                  <m:oMath xmlns:m="http://schemas.openxmlformats.org/officeDocument/2006/math">
                    <m:r>
                      <a:rPr lang="en-US" altLang="zh-CN" i="1">
                        <a:latin typeface="Cambria Math"/>
                      </a:rPr>
                      <m:t>𝑌</m:t>
                    </m:r>
                    <m:r>
                      <a:rPr lang="en-US" altLang="zh-CN" i="1">
                        <a:latin typeface="Cambria Math"/>
                      </a:rPr>
                      <m:t>=</m:t>
                    </m:r>
                    <m:r>
                      <a:rPr lang="en-US" altLang="zh-CN" i="1">
                        <a:latin typeface="Cambria Math"/>
                      </a:rPr>
                      <m:t>𝑦</m:t>
                    </m:r>
                  </m:oMath>
                </a14:m>
                <a:r>
                  <a:rPr lang="zh-CN" altLang="zh-CN" dirty="0"/>
                  <a:t>的概率。用统计学的术语来说，</a:t>
                </a:r>
                <a14:m>
                  <m:oMath xmlns:m="http://schemas.openxmlformats.org/officeDocument/2006/math">
                    <m:r>
                      <a:rPr lang="en-US" altLang="zh-CN" i="1">
                        <a:latin typeface="Cambria Math"/>
                      </a:rPr>
                      <m:t>𝑃</m:t>
                    </m:r>
                    <m:r>
                      <a:rPr lang="en-US" altLang="zh-CN" i="1">
                        <a:latin typeface="Cambria Math"/>
                      </a:rPr>
                      <m:t>(</m:t>
                    </m:r>
                    <m:r>
                      <a:rPr lang="en-US" altLang="zh-CN" i="1">
                        <a:latin typeface="Cambria Math"/>
                      </a:rPr>
                      <m:t>𝑌</m:t>
                    </m:r>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𝑋</m:t>
                    </m:r>
                    <m:r>
                      <a:rPr lang="en-US" altLang="zh-CN" i="1">
                        <a:latin typeface="Cambria Math"/>
                      </a:rPr>
                      <m:t>=</m:t>
                    </m:r>
                    <m:r>
                      <a:rPr lang="en-US" altLang="zh-CN" i="1">
                        <a:latin typeface="Cambria Math"/>
                      </a:rPr>
                      <m:t>𝑥</m:t>
                    </m:r>
                    <m:r>
                      <a:rPr lang="en-US" altLang="zh-CN" i="1">
                        <a:latin typeface="Cambria Math"/>
                      </a:rPr>
                      <m:t>)</m:t>
                    </m:r>
                  </m:oMath>
                </a14:m>
                <a:r>
                  <a:rPr lang="zh-CN" altLang="zh-CN" dirty="0"/>
                  <a:t>反映的是在取值为</a:t>
                </a:r>
                <a14:m>
                  <m:oMath xmlns:m="http://schemas.openxmlformats.org/officeDocument/2006/math">
                    <m:r>
                      <a:rPr lang="en-US" altLang="zh-CN" i="1">
                        <a:latin typeface="Cambria Math"/>
                      </a:rPr>
                      <m:t>𝑥</m:t>
                    </m:r>
                  </m:oMath>
                </a14:m>
                <a:r>
                  <a:rPr lang="zh-CN" altLang="zh-CN" dirty="0"/>
                  <a:t>的个体</a:t>
                </a:r>
                <a14:m>
                  <m:oMath xmlns:m="http://schemas.openxmlformats.org/officeDocument/2006/math">
                    <m:r>
                      <a:rPr lang="en-US" altLang="zh-CN" i="1">
                        <a:latin typeface="Cambria Math"/>
                      </a:rPr>
                      <m:t>𝑋</m:t>
                    </m:r>
                  </m:oMath>
                </a14:m>
                <a:r>
                  <a:rPr lang="zh-CN" altLang="zh-CN" dirty="0"/>
                  <a:t>上，</a:t>
                </a:r>
                <a14:m>
                  <m:oMath xmlns:m="http://schemas.openxmlformats.org/officeDocument/2006/math">
                    <m:r>
                      <a:rPr lang="en-US" altLang="zh-CN" i="1">
                        <a:latin typeface="Cambria Math"/>
                      </a:rPr>
                      <m:t>𝑌</m:t>
                    </m:r>
                  </m:oMath>
                </a14:m>
                <a:r>
                  <a:rPr lang="zh-CN" altLang="zh-CN" dirty="0"/>
                  <a:t>的总体分布；而</a:t>
                </a:r>
                <a14:m>
                  <m:oMath xmlns:m="http://schemas.openxmlformats.org/officeDocument/2006/math">
                    <m:r>
                      <a:rPr lang="en-US" altLang="zh-CN" i="1">
                        <a:latin typeface="Cambria Math"/>
                      </a:rPr>
                      <m:t>𝑃</m:t>
                    </m:r>
                    <m:r>
                      <a:rPr lang="en-US" altLang="zh-CN" i="1">
                        <a:latin typeface="Cambria Math"/>
                      </a:rPr>
                      <m:t>(</m:t>
                    </m:r>
                    <m:r>
                      <a:rPr lang="en-US" altLang="zh-CN" i="1">
                        <a:latin typeface="Cambria Math"/>
                      </a:rPr>
                      <m:t>𝑌</m:t>
                    </m:r>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𝑑𝑜</m:t>
                    </m:r>
                    <m:r>
                      <a:rPr lang="en-US" altLang="zh-CN" i="1">
                        <a:latin typeface="Cambria Math"/>
                      </a:rPr>
                      <m:t>(</m:t>
                    </m:r>
                    <m:r>
                      <a:rPr lang="en-US" altLang="zh-CN" i="1">
                        <a:latin typeface="Cambria Math"/>
                      </a:rPr>
                      <m:t>𝑋</m:t>
                    </m:r>
                    <m:r>
                      <a:rPr lang="en-US" altLang="zh-CN" i="1">
                        <a:latin typeface="Cambria Math"/>
                      </a:rPr>
                      <m:t>=</m:t>
                    </m:r>
                    <m:r>
                      <a:rPr lang="en-US" altLang="zh-CN" i="1">
                        <a:latin typeface="Cambria Math"/>
                      </a:rPr>
                      <m:t>𝑥</m:t>
                    </m:r>
                    <m:r>
                      <a:rPr lang="en-US" altLang="zh-CN" i="1">
                        <a:latin typeface="Cambria Math"/>
                      </a:rPr>
                      <m:t>))</m:t>
                    </m:r>
                  </m:oMath>
                </a14:m>
                <a:r>
                  <a:rPr lang="zh-CN" altLang="zh-CN" dirty="0"/>
                  <a:t>反映的是如果将每一个</a:t>
                </a:r>
                <a14:m>
                  <m:oMath xmlns:m="http://schemas.openxmlformats.org/officeDocument/2006/math">
                    <m:r>
                      <a:rPr lang="en-US" altLang="zh-CN" i="1">
                        <a:latin typeface="Cambria Math"/>
                      </a:rPr>
                      <m:t>𝑋</m:t>
                    </m:r>
                  </m:oMath>
                </a14:m>
                <a:r>
                  <a:rPr lang="zh-CN" altLang="zh-CN" dirty="0"/>
                  <a:t>取值都固定为</a:t>
                </a:r>
                <a14:m>
                  <m:oMath xmlns:m="http://schemas.openxmlformats.org/officeDocument/2006/math">
                    <m:r>
                      <a:rPr lang="en-US" altLang="zh-CN" i="1">
                        <a:latin typeface="Cambria Math"/>
                      </a:rPr>
                      <m:t>𝑥</m:t>
                    </m:r>
                  </m:oMath>
                </a14:m>
                <a:r>
                  <a:rPr lang="zh-CN" altLang="zh-CN" dirty="0"/>
                  <a:t>时，</a:t>
                </a:r>
                <a14:m>
                  <m:oMath xmlns:m="http://schemas.openxmlformats.org/officeDocument/2006/math">
                    <m:r>
                      <a:rPr lang="en-US" altLang="zh-CN" i="1">
                        <a:latin typeface="Cambria Math"/>
                      </a:rPr>
                      <m:t>𝑌</m:t>
                    </m:r>
                  </m:oMath>
                </a14:m>
                <a:r>
                  <a:rPr lang="zh-CN" altLang="zh-CN" dirty="0"/>
                  <a:t>的总体分布。</a:t>
                </a:r>
              </a:p>
            </p:txBody>
          </p:sp>
        </mc:Choice>
        <mc:Fallback xmlns="">
          <p:sp>
            <p:nvSpPr>
              <p:cNvPr id="3" name="矩形 2"/>
              <p:cNvSpPr>
                <a:spLocks noRot="1" noChangeAspect="1" noMove="1" noResize="1" noEditPoints="1" noAdjustHandles="1" noChangeArrowheads="1" noChangeShapeType="1" noTextEdit="1"/>
              </p:cNvSpPr>
              <p:nvPr/>
            </p:nvSpPr>
            <p:spPr>
              <a:xfrm>
                <a:off x="291947" y="1192031"/>
                <a:ext cx="8560106" cy="4247317"/>
              </a:xfrm>
              <a:prstGeom prst="rect">
                <a:avLst/>
              </a:prstGeom>
              <a:blipFill rotWithShape="1">
                <a:blip r:embed="rId2"/>
                <a:stretch>
                  <a:fillRect l="-641"/>
                </a:stretch>
              </a:blipFill>
            </p:spPr>
            <p:txBody>
              <a:bodyPr/>
              <a:lstStyle/>
              <a:p>
                <a:r>
                  <a:rPr lang="zh-CN" altLang="en-US">
                    <a:noFill/>
                  </a:rPr>
                  <a:t> </a:t>
                </a:r>
              </a:p>
            </p:txBody>
          </p:sp>
        </mc:Fallback>
      </mc:AlternateContent>
      <p:sp>
        <p:nvSpPr>
          <p:cNvPr id="4" name="矩形 3"/>
          <p:cNvSpPr/>
          <p:nvPr/>
        </p:nvSpPr>
        <p:spPr>
          <a:xfrm>
            <a:off x="749147" y="5760900"/>
            <a:ext cx="7403335" cy="369332"/>
          </a:xfrm>
          <a:prstGeom prst="rect">
            <a:avLst/>
          </a:prstGeom>
        </p:spPr>
        <p:txBody>
          <a:bodyPr wrap="square">
            <a:spAutoFit/>
          </a:bodyPr>
          <a:lstStyle/>
          <a:p>
            <a:pPr algn="ctr"/>
            <a:r>
              <a:rPr lang="zh-CN" altLang="en-US" dirty="0"/>
              <a:t>以变量为条件是</a:t>
            </a:r>
            <a:r>
              <a:rPr lang="zh-CN" altLang="en-US"/>
              <a:t>改变了看</a:t>
            </a:r>
            <a:r>
              <a:rPr lang="zh-CN" altLang="en-US" dirty="0"/>
              <a:t>世界的角度，而干预则改变了世界本身</a:t>
            </a:r>
          </a:p>
        </p:txBody>
      </p:sp>
    </p:spTree>
    <p:extLst>
      <p:ext uri="{BB962C8B-B14F-4D97-AF65-F5344CB8AC3E}">
        <p14:creationId xmlns:p14="http://schemas.microsoft.com/office/powerpoint/2010/main" val="20317226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69600" y="138783"/>
            <a:ext cx="8376356" cy="657727"/>
          </a:xfrm>
        </p:spPr>
        <p:txBody>
          <a:bodyPr/>
          <a:lstStyle/>
          <a:p>
            <a:r>
              <a:rPr lang="zh-CN" altLang="zh-CN" sz="2800" dirty="0"/>
              <a:t>因果图</a:t>
            </a:r>
            <a:r>
              <a:rPr lang="zh-CN" altLang="en-US" sz="2800" dirty="0"/>
              <a:t>模型：</a:t>
            </a:r>
            <a:r>
              <a:rPr lang="zh-CN" altLang="zh-CN" sz="2800" dirty="0"/>
              <a:t>因果效应</a:t>
            </a:r>
            <a:r>
              <a:rPr lang="zh-CN" altLang="en-US" sz="2800" dirty="0"/>
              <a:t>差</a:t>
            </a: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p:cNvPicPr/>
          <p:nvPr/>
        </p:nvPicPr>
        <p:blipFill>
          <a:blip r:embed="rId2">
            <a:extLst>
              <a:ext uri="{28A0092B-C50C-407E-A947-70E740481C1C}">
                <a14:useLocalDpi xmlns:a14="http://schemas.microsoft.com/office/drawing/2010/main" val="0"/>
              </a:ext>
            </a:extLst>
          </a:blip>
          <a:srcRect/>
          <a:stretch>
            <a:fillRect/>
          </a:stretch>
        </p:blipFill>
        <p:spPr bwMode="auto">
          <a:xfrm>
            <a:off x="6324449" y="2023580"/>
            <a:ext cx="2114470" cy="2217914"/>
          </a:xfrm>
          <a:prstGeom prst="rect">
            <a:avLst/>
          </a:prstGeom>
          <a:noFill/>
          <a:ln>
            <a:noFill/>
          </a:ln>
        </p:spPr>
      </p:pic>
      <mc:AlternateContent xmlns:mc="http://schemas.openxmlformats.org/markup-compatibility/2006" xmlns:a14="http://schemas.microsoft.com/office/drawing/2010/main">
        <mc:Choice Requires="a14">
          <p:sp>
            <p:nvSpPr>
              <p:cNvPr id="4" name="矩形 3"/>
              <p:cNvSpPr/>
              <p:nvPr/>
            </p:nvSpPr>
            <p:spPr>
              <a:xfrm>
                <a:off x="336014" y="1113334"/>
                <a:ext cx="5811398" cy="4662815"/>
              </a:xfrm>
              <a:prstGeom prst="rect">
                <a:avLst/>
              </a:prstGeom>
            </p:spPr>
            <p:txBody>
              <a:bodyPr wrap="square">
                <a:spAutoFit/>
              </a:bodyPr>
              <a:lstStyle/>
              <a:p>
                <a:pPr algn="just">
                  <a:lnSpc>
                    <a:spcPct val="150000"/>
                  </a:lnSpc>
                </a:pPr>
                <a14:m>
                  <m:oMath xmlns:m="http://schemas.openxmlformats.org/officeDocument/2006/math">
                    <m:r>
                      <a:rPr lang="en-US" altLang="zh-CN" i="1">
                        <a:latin typeface="Cambria Math"/>
                      </a:rPr>
                      <m:t>𝑋</m:t>
                    </m:r>
                  </m:oMath>
                </a14:m>
                <a:r>
                  <a:rPr lang="zh-CN" altLang="zh-CN" dirty="0"/>
                  <a:t>表示用药情况</a:t>
                </a:r>
                <a:r>
                  <a:rPr lang="en-US" altLang="zh-CN" dirty="0"/>
                  <a:t>(1</a:t>
                </a:r>
                <a:r>
                  <a:rPr lang="zh-CN" altLang="zh-CN" dirty="0"/>
                  <a:t>表示用药，</a:t>
                </a:r>
                <a:r>
                  <a:rPr lang="en-US" altLang="zh-CN" dirty="0"/>
                  <a:t>0</a:t>
                </a:r>
                <a:r>
                  <a:rPr lang="zh-CN" altLang="zh-CN" dirty="0"/>
                  <a:t>表示不用药</a:t>
                </a:r>
                <a:r>
                  <a:rPr lang="en-US" altLang="zh-CN" dirty="0"/>
                  <a:t>)</a:t>
                </a:r>
                <a:r>
                  <a:rPr lang="zh-CN" altLang="zh-CN" dirty="0"/>
                  <a:t>，</a:t>
                </a:r>
                <a14:m>
                  <m:oMath xmlns:m="http://schemas.openxmlformats.org/officeDocument/2006/math">
                    <m:r>
                      <a:rPr lang="en-US" altLang="zh-CN" i="1">
                        <a:latin typeface="Cambria Math"/>
                      </a:rPr>
                      <m:t>𝑌</m:t>
                    </m:r>
                  </m:oMath>
                </a14:m>
                <a:r>
                  <a:rPr lang="zh-CN" altLang="zh-CN" dirty="0"/>
                  <a:t>表示病人的恢复情况</a:t>
                </a:r>
                <a:r>
                  <a:rPr lang="en-US" altLang="zh-CN" dirty="0"/>
                  <a:t>(1</a:t>
                </a:r>
                <a:r>
                  <a:rPr lang="zh-CN" altLang="zh-CN" dirty="0"/>
                  <a:t>表示恢复，</a:t>
                </a:r>
                <a:r>
                  <a:rPr lang="en-US" altLang="zh-CN" dirty="0"/>
                  <a:t>0</a:t>
                </a:r>
                <a:r>
                  <a:rPr lang="zh-CN" altLang="zh-CN" dirty="0"/>
                  <a:t>表示未恢复</a:t>
                </a:r>
                <a:r>
                  <a:rPr lang="en-US" altLang="zh-CN" dirty="0"/>
                  <a:t>)</a:t>
                </a:r>
                <a:r>
                  <a:rPr lang="zh-CN" altLang="zh-CN" dirty="0"/>
                  <a:t>，</a:t>
                </a:r>
                <a14:m>
                  <m:oMath xmlns:m="http://schemas.openxmlformats.org/officeDocument/2006/math">
                    <m:r>
                      <a:rPr lang="en-US" altLang="zh-CN" i="1">
                        <a:latin typeface="Cambria Math"/>
                      </a:rPr>
                      <m:t>𝑍</m:t>
                    </m:r>
                  </m:oMath>
                </a14:m>
                <a:r>
                  <a:rPr lang="zh-CN" altLang="zh-CN" dirty="0"/>
                  <a:t>表示性别</a:t>
                </a:r>
                <a:r>
                  <a:rPr lang="en-US" altLang="zh-CN" dirty="0"/>
                  <a:t>(1</a:t>
                </a:r>
                <a:r>
                  <a:rPr lang="zh-CN" altLang="zh-CN" dirty="0"/>
                  <a:t>表示男性，</a:t>
                </a:r>
                <a:r>
                  <a:rPr lang="en-US" altLang="zh-CN" dirty="0"/>
                  <a:t>0</a:t>
                </a:r>
                <a:r>
                  <a:rPr lang="zh-CN" altLang="zh-CN" dirty="0"/>
                  <a:t>表示女性</a:t>
                </a:r>
                <a:r>
                  <a:rPr lang="en-US" altLang="zh-CN" dirty="0"/>
                  <a:t>)</a:t>
                </a:r>
                <a:r>
                  <a:rPr lang="zh-CN" altLang="zh-CN" dirty="0"/>
                  <a:t>。为了比较病人用药与否的恢复情况，可以对用药情况分别进行干预，即将病人都分别固定成用药病人和不用药病人。不妨设</a:t>
                </a:r>
                <a14:m>
                  <m:oMath xmlns:m="http://schemas.openxmlformats.org/officeDocument/2006/math">
                    <m:r>
                      <a:rPr lang="en-US" altLang="zh-CN" i="1">
                        <a:latin typeface="Cambria Math"/>
                      </a:rPr>
                      <m:t>𝑑𝑜</m:t>
                    </m:r>
                    <m:r>
                      <a:rPr lang="en-US" altLang="zh-CN" i="1">
                        <a:latin typeface="Cambria Math"/>
                      </a:rPr>
                      <m:t>(</m:t>
                    </m:r>
                    <m:r>
                      <a:rPr lang="en-US" altLang="zh-CN" i="1">
                        <a:latin typeface="Cambria Math"/>
                      </a:rPr>
                      <m:t>𝑋</m:t>
                    </m:r>
                    <m:r>
                      <a:rPr lang="en-US" altLang="zh-CN" i="1">
                        <a:latin typeface="Cambria Math"/>
                      </a:rPr>
                      <m:t>=1)</m:t>
                    </m:r>
                  </m:oMath>
                </a14:m>
                <a:r>
                  <a:rPr lang="zh-CN" altLang="zh-CN" dirty="0"/>
                  <a:t>和</a:t>
                </a:r>
                <a14:m>
                  <m:oMath xmlns:m="http://schemas.openxmlformats.org/officeDocument/2006/math">
                    <m:r>
                      <a:rPr lang="en-US" altLang="zh-CN" i="1">
                        <a:latin typeface="Cambria Math"/>
                      </a:rPr>
                      <m:t>𝑑𝑜</m:t>
                    </m:r>
                    <m:r>
                      <a:rPr lang="en-US" altLang="zh-CN" i="1">
                        <a:latin typeface="Cambria Math"/>
                      </a:rPr>
                      <m:t>(</m:t>
                    </m:r>
                    <m:r>
                      <a:rPr lang="en-US" altLang="zh-CN" i="1">
                        <a:latin typeface="Cambria Math"/>
                      </a:rPr>
                      <m:t>𝑋</m:t>
                    </m:r>
                    <m:r>
                      <a:rPr lang="en-US" altLang="zh-CN" i="1">
                        <a:latin typeface="Cambria Math"/>
                      </a:rPr>
                      <m:t>=0)</m:t>
                    </m:r>
                  </m:oMath>
                </a14:m>
                <a:r>
                  <a:rPr lang="zh-CN" altLang="zh-CN" dirty="0"/>
                  <a:t>分别表示这两种干预，并估计其中的差别：</a:t>
                </a:r>
              </a:p>
              <a:p>
                <a:pPr algn="just">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a:rPr>
                        <m:t>𝑃</m:t>
                      </m:r>
                      <m:d>
                        <m:dPr>
                          <m:ctrlPr>
                            <a:rPr lang="zh-CN" altLang="zh-CN" i="1">
                              <a:latin typeface="Cambria Math" panose="02040503050406030204" pitchFamily="18" charset="0"/>
                            </a:rPr>
                          </m:ctrlPr>
                        </m:dPr>
                        <m:e>
                          <m:r>
                            <a:rPr lang="en-US" altLang="zh-CN" i="1">
                              <a:latin typeface="Cambria Math"/>
                            </a:rPr>
                            <m:t>𝑌</m:t>
                          </m:r>
                          <m:r>
                            <a:rPr lang="en-US" altLang="zh-CN" i="1">
                              <a:latin typeface="Cambria Math"/>
                            </a:rPr>
                            <m:t>=1</m:t>
                          </m:r>
                        </m:e>
                        <m:e>
                          <m:r>
                            <a:rPr lang="en-US" altLang="zh-CN" i="1">
                              <a:latin typeface="Cambria Math"/>
                            </a:rPr>
                            <m:t>𝑑𝑜</m:t>
                          </m:r>
                          <m:d>
                            <m:dPr>
                              <m:ctrlPr>
                                <a:rPr lang="zh-CN" altLang="zh-CN" i="1">
                                  <a:latin typeface="Cambria Math" panose="02040503050406030204" pitchFamily="18" charset="0"/>
                                </a:rPr>
                              </m:ctrlPr>
                            </m:dPr>
                            <m:e>
                              <m:r>
                                <a:rPr lang="en-US" altLang="zh-CN" i="1">
                                  <a:latin typeface="Cambria Math"/>
                                </a:rPr>
                                <m:t>𝑋</m:t>
                              </m:r>
                              <m:r>
                                <a:rPr lang="en-US" altLang="zh-CN" i="1">
                                  <a:latin typeface="Cambria Math"/>
                                </a:rPr>
                                <m:t>=1</m:t>
                              </m:r>
                            </m:e>
                          </m:d>
                        </m:e>
                      </m:d>
                      <m:r>
                        <a:rPr lang="en-US" altLang="zh-CN" i="1">
                          <a:latin typeface="Cambria Math"/>
                        </a:rPr>
                        <m:t>−</m:t>
                      </m:r>
                      <m:r>
                        <a:rPr lang="en-US" altLang="zh-CN" i="1">
                          <a:latin typeface="Cambria Math"/>
                        </a:rPr>
                        <m:t>𝑃</m:t>
                      </m:r>
                      <m:d>
                        <m:dPr>
                          <m:ctrlPr>
                            <a:rPr lang="zh-CN" altLang="zh-CN" i="1">
                              <a:latin typeface="Cambria Math" panose="02040503050406030204" pitchFamily="18" charset="0"/>
                            </a:rPr>
                          </m:ctrlPr>
                        </m:dPr>
                        <m:e>
                          <m:r>
                            <a:rPr lang="en-US" altLang="zh-CN" i="1">
                              <a:latin typeface="Cambria Math"/>
                            </a:rPr>
                            <m:t>𝑌</m:t>
                          </m:r>
                          <m:r>
                            <a:rPr lang="en-US" altLang="zh-CN" i="1">
                              <a:latin typeface="Cambria Math"/>
                            </a:rPr>
                            <m:t>=1</m:t>
                          </m:r>
                        </m:e>
                        <m:e>
                          <m:r>
                            <a:rPr lang="en-US" altLang="zh-CN" i="1">
                              <a:latin typeface="Cambria Math"/>
                            </a:rPr>
                            <m:t>𝑑𝑜</m:t>
                          </m:r>
                          <m:d>
                            <m:dPr>
                              <m:ctrlPr>
                                <a:rPr lang="zh-CN" altLang="zh-CN" i="1">
                                  <a:latin typeface="Cambria Math" panose="02040503050406030204" pitchFamily="18" charset="0"/>
                                </a:rPr>
                              </m:ctrlPr>
                            </m:dPr>
                            <m:e>
                              <m:r>
                                <a:rPr lang="en-US" altLang="zh-CN" i="1">
                                  <a:latin typeface="Cambria Math"/>
                                </a:rPr>
                                <m:t>𝑋</m:t>
                              </m:r>
                              <m:r>
                                <a:rPr lang="en-US" altLang="zh-CN" i="1">
                                  <a:latin typeface="Cambria Math"/>
                                </a:rPr>
                                <m:t>=0</m:t>
                              </m:r>
                            </m:e>
                          </m:d>
                        </m:e>
                      </m:d>
                    </m:oMath>
                  </m:oMathPara>
                </a14:m>
                <a:endParaRPr lang="zh-CN" altLang="zh-CN" dirty="0"/>
              </a:p>
              <a:p>
                <a:pPr algn="just">
                  <a:lnSpc>
                    <a:spcPct val="150000"/>
                  </a:lnSpc>
                </a:pPr>
                <a:endParaRPr lang="en-US" altLang="zh-CN" dirty="0"/>
              </a:p>
              <a:p>
                <a:pPr algn="just">
                  <a:lnSpc>
                    <a:spcPct val="150000"/>
                  </a:lnSpc>
                </a:pPr>
                <a:r>
                  <a:rPr lang="zh-CN" altLang="en-US" dirty="0"/>
                  <a:t>这</a:t>
                </a:r>
                <a:r>
                  <a:rPr lang="zh-CN" altLang="zh-CN" dirty="0"/>
                  <a:t>被称为</a:t>
                </a:r>
                <a:r>
                  <a:rPr lang="en-US" altLang="zh-CN" dirty="0"/>
                  <a:t>“</a:t>
                </a:r>
                <a:r>
                  <a:rPr lang="zh-CN" altLang="zh-CN" dirty="0"/>
                  <a:t>因果效应差</a:t>
                </a:r>
                <a:r>
                  <a:rPr lang="en-US" altLang="zh-CN" dirty="0"/>
                  <a:t>”(causal effect difference)</a:t>
                </a:r>
                <a:r>
                  <a:rPr lang="zh-CN" altLang="zh-CN" dirty="0"/>
                  <a:t>或</a:t>
                </a:r>
                <a:r>
                  <a:rPr lang="en-US" altLang="zh-CN" dirty="0"/>
                  <a:t>“</a:t>
                </a:r>
                <a:r>
                  <a:rPr lang="zh-CN" altLang="zh-CN" dirty="0"/>
                  <a:t>平均因果效应</a:t>
                </a:r>
                <a:r>
                  <a:rPr lang="en-US" altLang="zh-CN" dirty="0"/>
                  <a:t>”(average causal effect, ACE)</a:t>
                </a:r>
                <a:r>
                  <a:rPr lang="zh-CN" altLang="zh-CN" dirty="0"/>
                  <a:t>，</a:t>
                </a:r>
                <a14:m>
                  <m:oMath xmlns:m="http://schemas.openxmlformats.org/officeDocument/2006/math">
                    <m:r>
                      <a:rPr lang="en-US" altLang="zh-CN" i="1">
                        <a:latin typeface="Cambria Math"/>
                      </a:rPr>
                      <m:t>𝑃</m:t>
                    </m:r>
                    <m:d>
                      <m:dPr>
                        <m:ctrlPr>
                          <a:rPr lang="zh-CN" altLang="zh-CN" i="1">
                            <a:latin typeface="Cambria Math" panose="02040503050406030204" pitchFamily="18" charset="0"/>
                          </a:rPr>
                        </m:ctrlPr>
                      </m:dPr>
                      <m:e>
                        <m:r>
                          <a:rPr lang="en-US" altLang="zh-CN" i="1">
                            <a:latin typeface="Cambria Math"/>
                          </a:rPr>
                          <m:t>𝑌</m:t>
                        </m:r>
                        <m:r>
                          <a:rPr lang="en-US" altLang="zh-CN" i="1">
                            <a:latin typeface="Cambria Math"/>
                          </a:rPr>
                          <m:t>=</m:t>
                        </m:r>
                        <m:r>
                          <a:rPr lang="en-US" altLang="zh-CN" i="1">
                            <a:latin typeface="Cambria Math"/>
                          </a:rPr>
                          <m:t>𝑦</m:t>
                        </m:r>
                      </m:e>
                      <m:e>
                        <m:r>
                          <a:rPr lang="en-US" altLang="zh-CN" i="1">
                            <a:latin typeface="Cambria Math"/>
                          </a:rPr>
                          <m:t>𝑑𝑜</m:t>
                        </m:r>
                        <m:d>
                          <m:dPr>
                            <m:ctrlPr>
                              <a:rPr lang="zh-CN" altLang="zh-CN" i="1">
                                <a:latin typeface="Cambria Math" panose="02040503050406030204" pitchFamily="18" charset="0"/>
                              </a:rPr>
                            </m:ctrlPr>
                          </m:dPr>
                          <m:e>
                            <m:r>
                              <a:rPr lang="en-US" altLang="zh-CN" i="1">
                                <a:latin typeface="Cambria Math"/>
                              </a:rPr>
                              <m:t>𝑋</m:t>
                            </m:r>
                            <m:r>
                              <a:rPr lang="en-US" altLang="zh-CN" i="1">
                                <a:latin typeface="Cambria Math"/>
                              </a:rPr>
                              <m:t>=</m:t>
                            </m:r>
                            <m:r>
                              <a:rPr lang="en-US" altLang="zh-CN" i="1">
                                <a:latin typeface="Cambria Math"/>
                              </a:rPr>
                              <m:t>𝑥</m:t>
                            </m:r>
                          </m:e>
                        </m:d>
                      </m:e>
                    </m:d>
                  </m:oMath>
                </a14:m>
                <a:r>
                  <a:rPr lang="zh-CN" altLang="zh-CN" dirty="0"/>
                  <a:t>被称为因果效应。</a:t>
                </a:r>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336014" y="1113334"/>
                <a:ext cx="5811398" cy="4662815"/>
              </a:xfrm>
              <a:prstGeom prst="rect">
                <a:avLst/>
              </a:prstGeom>
              <a:blipFill rotWithShape="1">
                <a:blip r:embed="rId3"/>
                <a:stretch>
                  <a:fillRect l="-839" r="-944"/>
                </a:stretch>
              </a:blipFill>
            </p:spPr>
            <p:txBody>
              <a:bodyPr/>
              <a:lstStyle/>
              <a:p>
                <a:r>
                  <a:rPr lang="zh-CN" altLang="en-US">
                    <a:noFill/>
                  </a:rPr>
                  <a:t> </a:t>
                </a:r>
              </a:p>
            </p:txBody>
          </p:sp>
        </mc:Fallback>
      </mc:AlternateContent>
      <p:sp>
        <p:nvSpPr>
          <p:cNvPr id="6" name="矩形 5"/>
          <p:cNvSpPr/>
          <p:nvPr/>
        </p:nvSpPr>
        <p:spPr>
          <a:xfrm>
            <a:off x="6533001" y="4241494"/>
            <a:ext cx="1952163" cy="584775"/>
          </a:xfrm>
          <a:prstGeom prst="rect">
            <a:avLst/>
          </a:prstGeom>
        </p:spPr>
        <p:txBody>
          <a:bodyPr wrap="square">
            <a:spAutoFit/>
          </a:bodyPr>
          <a:lstStyle/>
          <a:p>
            <a:pPr algn="ctr"/>
            <a:r>
              <a:rPr lang="zh-CN" altLang="zh-CN" sz="1600" dirty="0"/>
              <a:t>图</a:t>
            </a:r>
            <a:r>
              <a:rPr lang="en-US" altLang="zh-CN" sz="1600" dirty="0"/>
              <a:t>2.9 </a:t>
            </a:r>
            <a:r>
              <a:rPr lang="zh-CN" altLang="en-US" sz="1600" dirty="0"/>
              <a:t>辛普森悖论的因果图</a:t>
            </a:r>
            <a:endParaRPr lang="zh-CN" altLang="zh-CN" sz="1600" dirty="0"/>
          </a:p>
        </p:txBody>
      </p:sp>
    </p:spTree>
    <p:extLst>
      <p:ext uri="{BB962C8B-B14F-4D97-AF65-F5344CB8AC3E}">
        <p14:creationId xmlns:p14="http://schemas.microsoft.com/office/powerpoint/2010/main" val="22276694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69600" y="138783"/>
            <a:ext cx="8376356" cy="657727"/>
          </a:xfrm>
        </p:spPr>
        <p:txBody>
          <a:bodyPr/>
          <a:lstStyle/>
          <a:p>
            <a:r>
              <a:rPr lang="zh-CN" altLang="zh-CN" sz="2800" dirty="0"/>
              <a:t>因果图</a:t>
            </a:r>
            <a:r>
              <a:rPr lang="zh-CN" altLang="en-US" sz="2800" dirty="0"/>
              <a:t>模型：</a:t>
            </a:r>
            <a:r>
              <a:rPr lang="zh-CN" altLang="zh-CN" sz="2800" dirty="0"/>
              <a:t>因果效应</a:t>
            </a:r>
            <a:r>
              <a:rPr lang="zh-CN" altLang="en-US" sz="2800" dirty="0"/>
              <a:t>差</a:t>
            </a: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3" name="矩形 2"/>
              <p:cNvSpPr/>
              <p:nvPr/>
            </p:nvSpPr>
            <p:spPr>
              <a:xfrm>
                <a:off x="115677" y="2006757"/>
                <a:ext cx="5304622" cy="2221121"/>
              </a:xfrm>
              <a:prstGeom prst="rect">
                <a:avLst/>
              </a:prstGeom>
            </p:spPr>
            <p:txBody>
              <a:bodyPr wrap="square">
                <a:spAutoFit/>
              </a:bodyPr>
              <a:lstStyle/>
              <a:p>
                <a:pPr algn="just">
                  <a:lnSpc>
                    <a:spcPct val="200000"/>
                  </a:lnSpc>
                </a:pPr>
                <a:r>
                  <a:rPr lang="zh-CN" altLang="zh-CN" dirty="0"/>
                  <a:t>对用药情况</a:t>
                </a:r>
                <a14:m>
                  <m:oMath xmlns:m="http://schemas.openxmlformats.org/officeDocument/2006/math">
                    <m:r>
                      <a:rPr lang="en-US" altLang="zh-CN" i="1">
                        <a:latin typeface="Cambria Math"/>
                      </a:rPr>
                      <m:t>𝑋</m:t>
                    </m:r>
                  </m:oMath>
                </a14:m>
                <a:r>
                  <a:rPr lang="zh-CN" altLang="zh-CN" dirty="0"/>
                  <a:t>进行干预并固定其值为</a:t>
                </a:r>
                <a14:m>
                  <m:oMath xmlns:m="http://schemas.openxmlformats.org/officeDocument/2006/math">
                    <m:r>
                      <a:rPr lang="en-US" altLang="zh-CN" i="1">
                        <a:latin typeface="Cambria Math"/>
                      </a:rPr>
                      <m:t>𝑥</m:t>
                    </m:r>
                  </m:oMath>
                </a14:m>
                <a:r>
                  <a:rPr lang="zh-CN" altLang="zh-CN" dirty="0"/>
                  <a:t>时，可将所有指向</a:t>
                </a:r>
                <a14:m>
                  <m:oMath xmlns:m="http://schemas.openxmlformats.org/officeDocument/2006/math">
                    <m:r>
                      <a:rPr lang="en-US" altLang="zh-CN" i="1">
                        <a:latin typeface="Cambria Math"/>
                      </a:rPr>
                      <m:t>𝑋</m:t>
                    </m:r>
                  </m:oMath>
                </a14:m>
                <a:r>
                  <a:rPr lang="zh-CN" altLang="zh-CN" dirty="0"/>
                  <a:t>的边均移除，则因果效应</a:t>
                </a:r>
                <a14:m>
                  <m:oMath xmlns:m="http://schemas.openxmlformats.org/officeDocument/2006/math">
                    <m:r>
                      <a:rPr lang="en-US" altLang="zh-CN" i="1">
                        <a:latin typeface="Cambria Math"/>
                      </a:rPr>
                      <m:t>𝑃</m:t>
                    </m:r>
                    <m:d>
                      <m:dPr>
                        <m:ctrlPr>
                          <a:rPr lang="zh-CN" altLang="zh-CN" i="1">
                            <a:latin typeface="Cambria Math" panose="02040503050406030204" pitchFamily="18" charset="0"/>
                          </a:rPr>
                        </m:ctrlPr>
                      </m:dPr>
                      <m:e>
                        <m:r>
                          <a:rPr lang="en-US" altLang="zh-CN" i="1">
                            <a:latin typeface="Cambria Math"/>
                          </a:rPr>
                          <m:t>𝑌</m:t>
                        </m:r>
                        <m:r>
                          <a:rPr lang="en-US" altLang="zh-CN" i="1">
                            <a:latin typeface="Cambria Math"/>
                          </a:rPr>
                          <m:t>=</m:t>
                        </m:r>
                        <m:r>
                          <a:rPr lang="en-US" altLang="zh-CN" i="1">
                            <a:latin typeface="Cambria Math"/>
                          </a:rPr>
                          <m:t>𝑦</m:t>
                        </m:r>
                      </m:e>
                      <m:e>
                        <m:r>
                          <a:rPr lang="en-US" altLang="zh-CN" i="1">
                            <a:latin typeface="Cambria Math"/>
                          </a:rPr>
                          <m:t>𝑑𝑜</m:t>
                        </m:r>
                        <m:d>
                          <m:dPr>
                            <m:ctrlPr>
                              <a:rPr lang="zh-CN" altLang="zh-CN" i="1">
                                <a:latin typeface="Cambria Math" panose="02040503050406030204" pitchFamily="18" charset="0"/>
                              </a:rPr>
                            </m:ctrlPr>
                          </m:dPr>
                          <m:e>
                            <m:r>
                              <a:rPr lang="en-US" altLang="zh-CN" i="1">
                                <a:latin typeface="Cambria Math"/>
                              </a:rPr>
                              <m:t>𝑋</m:t>
                            </m:r>
                            <m:r>
                              <a:rPr lang="en-US" altLang="zh-CN" i="1">
                                <a:latin typeface="Cambria Math"/>
                              </a:rPr>
                              <m:t>=</m:t>
                            </m:r>
                            <m:r>
                              <a:rPr lang="en-US" altLang="zh-CN" i="1">
                                <a:latin typeface="Cambria Math"/>
                              </a:rPr>
                              <m:t>𝑥</m:t>
                            </m:r>
                          </m:e>
                        </m:d>
                      </m:e>
                    </m:d>
                  </m:oMath>
                </a14:m>
                <a:r>
                  <a:rPr lang="zh-CN" altLang="zh-CN" dirty="0"/>
                  <a:t>等价于图</a:t>
                </a:r>
                <a:r>
                  <a:rPr lang="en-US" altLang="zh-CN" dirty="0"/>
                  <a:t>2.10</a:t>
                </a:r>
                <a:r>
                  <a:rPr lang="zh-CN" altLang="zh-CN" dirty="0"/>
                  <a:t>所示的引入干预的操纵图模型</a:t>
                </a:r>
                <a:r>
                  <a:rPr lang="en-US" altLang="zh-CN" dirty="0"/>
                  <a:t>(manipulated model)</a:t>
                </a:r>
                <a:r>
                  <a:rPr lang="zh-CN" altLang="zh-CN" dirty="0"/>
                  <a:t>中的条件概率</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𝑃</m:t>
                        </m:r>
                      </m:e>
                      <m:sub>
                        <m:r>
                          <a:rPr lang="en-US" altLang="zh-CN" i="1">
                            <a:latin typeface="Cambria Math"/>
                          </a:rPr>
                          <m:t>𝑚</m:t>
                        </m:r>
                      </m:sub>
                    </m:sSub>
                    <m:d>
                      <m:dPr>
                        <m:ctrlPr>
                          <a:rPr lang="zh-CN" altLang="zh-CN" i="1">
                            <a:latin typeface="Cambria Math" panose="02040503050406030204" pitchFamily="18" charset="0"/>
                          </a:rPr>
                        </m:ctrlPr>
                      </m:dPr>
                      <m:e>
                        <m:r>
                          <a:rPr lang="en-US" altLang="zh-CN" i="1">
                            <a:latin typeface="Cambria Math"/>
                          </a:rPr>
                          <m:t>𝑌</m:t>
                        </m:r>
                        <m:r>
                          <a:rPr lang="en-US" altLang="zh-CN" i="1">
                            <a:latin typeface="Cambria Math"/>
                          </a:rPr>
                          <m:t>=</m:t>
                        </m:r>
                        <m:r>
                          <a:rPr lang="en-US" altLang="zh-CN" i="1">
                            <a:latin typeface="Cambria Math"/>
                          </a:rPr>
                          <m:t>𝑦</m:t>
                        </m:r>
                      </m:e>
                      <m:e>
                        <m:r>
                          <a:rPr lang="en-US" altLang="zh-CN" i="1">
                            <a:latin typeface="Cambria Math"/>
                          </a:rPr>
                          <m:t>𝑋</m:t>
                        </m:r>
                        <m:r>
                          <a:rPr lang="en-US" altLang="zh-CN" i="1">
                            <a:latin typeface="Cambria Math"/>
                          </a:rPr>
                          <m:t>=</m:t>
                        </m:r>
                        <m:r>
                          <a:rPr lang="en-US" altLang="zh-CN" i="1">
                            <a:latin typeface="Cambria Math"/>
                          </a:rPr>
                          <m:t>𝑥</m:t>
                        </m:r>
                      </m:e>
                    </m:d>
                  </m:oMath>
                </a14:m>
                <a:r>
                  <a:rPr lang="zh-CN" altLang="zh-CN" dirty="0"/>
                  <a:t>。</a:t>
                </a:r>
              </a:p>
            </p:txBody>
          </p:sp>
        </mc:Choice>
        <mc:Fallback xmlns="">
          <p:sp>
            <p:nvSpPr>
              <p:cNvPr id="3" name="矩形 2"/>
              <p:cNvSpPr>
                <a:spLocks noRot="1" noChangeAspect="1" noMove="1" noResize="1" noEditPoints="1" noAdjustHandles="1" noChangeArrowheads="1" noChangeShapeType="1" noTextEdit="1"/>
              </p:cNvSpPr>
              <p:nvPr/>
            </p:nvSpPr>
            <p:spPr>
              <a:xfrm>
                <a:off x="115677" y="2006757"/>
                <a:ext cx="5304622" cy="2221121"/>
              </a:xfrm>
              <a:prstGeom prst="rect">
                <a:avLst/>
              </a:prstGeom>
              <a:blipFill rotWithShape="1">
                <a:blip r:embed="rId3"/>
                <a:stretch>
                  <a:fillRect l="-1034" r="-5172" b="-3562"/>
                </a:stretch>
              </a:blipFill>
            </p:spPr>
            <p:txBody>
              <a:bodyPr/>
              <a:lstStyle/>
              <a:p>
                <a:r>
                  <a:rPr lang="zh-CN" altLang="en-US">
                    <a:noFill/>
                  </a:rPr>
                  <a:t> </a:t>
                </a:r>
              </a:p>
            </p:txBody>
          </p:sp>
        </mc:Fallback>
      </mc:AlternateContent>
      <p:sp>
        <p:nvSpPr>
          <p:cNvPr id="6" name="矩形 5"/>
          <p:cNvSpPr/>
          <p:nvPr/>
        </p:nvSpPr>
        <p:spPr>
          <a:xfrm>
            <a:off x="6158429" y="3872162"/>
            <a:ext cx="1961001" cy="584775"/>
          </a:xfrm>
          <a:prstGeom prst="rect">
            <a:avLst/>
          </a:prstGeom>
        </p:spPr>
        <p:txBody>
          <a:bodyPr wrap="square">
            <a:spAutoFit/>
          </a:bodyPr>
          <a:lstStyle/>
          <a:p>
            <a:pPr algn="ctr"/>
            <a:r>
              <a:rPr lang="zh-CN" altLang="zh-CN" sz="1600" dirty="0"/>
              <a:t>图</a:t>
            </a:r>
            <a:r>
              <a:rPr lang="en-US" altLang="zh-CN" sz="1600" dirty="0"/>
              <a:t>2.10 </a:t>
            </a:r>
            <a:r>
              <a:rPr lang="zh-CN" altLang="zh-CN" sz="1600" dirty="0"/>
              <a:t>引入干预的操纵图模型</a:t>
            </a:r>
          </a:p>
        </p:txBody>
      </p:sp>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6318011" y="1907605"/>
            <a:ext cx="1801419" cy="1749995"/>
          </a:xfrm>
          <a:prstGeom prst="rect">
            <a:avLst/>
          </a:prstGeom>
          <a:noFill/>
          <a:ln>
            <a:noFill/>
          </a:ln>
        </p:spPr>
      </p:pic>
    </p:spTree>
    <p:extLst>
      <p:ext uri="{BB962C8B-B14F-4D97-AF65-F5344CB8AC3E}">
        <p14:creationId xmlns:p14="http://schemas.microsoft.com/office/powerpoint/2010/main" val="8645269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69600" y="138783"/>
            <a:ext cx="8376356" cy="657727"/>
          </a:xfrm>
        </p:spPr>
        <p:txBody>
          <a:bodyPr/>
          <a:lstStyle/>
          <a:p>
            <a:r>
              <a:rPr lang="zh-CN" altLang="zh-CN" sz="2800" dirty="0"/>
              <a:t>因果图</a:t>
            </a:r>
            <a:r>
              <a:rPr lang="zh-CN" altLang="en-US" sz="2800" dirty="0"/>
              <a:t>模型：</a:t>
            </a:r>
            <a:r>
              <a:rPr lang="zh-CN" altLang="zh-CN" sz="2800" dirty="0"/>
              <a:t>因果效应</a:t>
            </a:r>
            <a:r>
              <a:rPr lang="zh-CN" altLang="en-US" sz="2800" dirty="0"/>
              <a:t>差</a:t>
            </a: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4" name="矩形 3"/>
              <p:cNvSpPr/>
              <p:nvPr/>
            </p:nvSpPr>
            <p:spPr>
              <a:xfrm>
                <a:off x="192794" y="1404289"/>
                <a:ext cx="5447841" cy="3865610"/>
              </a:xfrm>
              <a:prstGeom prst="rect">
                <a:avLst/>
              </a:prstGeom>
            </p:spPr>
            <p:txBody>
              <a:bodyPr wrap="square">
                <a:spAutoFit/>
              </a:bodyPr>
              <a:lstStyle/>
              <a:p>
                <a:pPr algn="just">
                  <a:lnSpc>
                    <a:spcPct val="150000"/>
                  </a:lnSpc>
                </a:pPr>
                <a:r>
                  <a:rPr lang="zh-CN" altLang="zh-CN" dirty="0"/>
                  <a:t>计算因果效应的关键在于计算操纵概率</a:t>
                </a:r>
                <a:r>
                  <a:rPr lang="en-US" altLang="zh-CN" dirty="0"/>
                  <a:t>(manipulated probability)</a:t>
                </a:r>
                <a14:m>
                  <m:oMath xmlns:m="http://schemas.openxmlformats.org/officeDocument/2006/math">
                    <m:r>
                      <a:rPr lang="en-US" altLang="zh-CN" i="1">
                        <a:latin typeface="Cambria Math"/>
                      </a:rPr>
                      <m:t> </m:t>
                    </m:r>
                    <m:sSub>
                      <m:sSubPr>
                        <m:ctrlPr>
                          <a:rPr lang="zh-CN" altLang="zh-CN" i="1">
                            <a:latin typeface="Cambria Math" panose="02040503050406030204" pitchFamily="18" charset="0"/>
                          </a:rPr>
                        </m:ctrlPr>
                      </m:sSubPr>
                      <m:e>
                        <m:r>
                          <a:rPr lang="en-US" altLang="zh-CN" i="1">
                            <a:latin typeface="Cambria Math"/>
                          </a:rPr>
                          <m:t>𝑃</m:t>
                        </m:r>
                      </m:e>
                      <m:sub>
                        <m:r>
                          <a:rPr lang="en-US" altLang="zh-CN" i="1">
                            <a:latin typeface="Cambria Math"/>
                          </a:rPr>
                          <m:t>𝑚</m:t>
                        </m:r>
                      </m:sub>
                    </m:sSub>
                  </m:oMath>
                </a14:m>
                <a:r>
                  <a:rPr lang="zh-CN" altLang="zh-CN" dirty="0"/>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𝑃</m:t>
                        </m:r>
                      </m:e>
                      <m:sub>
                        <m:r>
                          <a:rPr lang="en-US" altLang="zh-CN" i="1">
                            <a:latin typeface="Cambria Math"/>
                          </a:rPr>
                          <m:t>𝑚</m:t>
                        </m:r>
                      </m:sub>
                    </m:sSub>
                  </m:oMath>
                </a14:m>
                <a:r>
                  <a:rPr lang="zh-CN" altLang="zh-CN" dirty="0"/>
                  <a:t>与正常</a:t>
                </a:r>
                <a:r>
                  <a:rPr lang="en-US" altLang="zh-CN" dirty="0"/>
                  <a:t>(</a:t>
                </a:r>
                <a:r>
                  <a:rPr lang="zh-CN" altLang="zh-CN" dirty="0"/>
                  <a:t>无干预，如图</a:t>
                </a:r>
                <a:r>
                  <a:rPr lang="en-US" altLang="zh-CN" dirty="0"/>
                  <a:t>2.9)</a:t>
                </a:r>
                <a:r>
                  <a:rPr lang="zh-CN" altLang="zh-CN" dirty="0"/>
                  <a:t>条件下的概率</a:t>
                </a:r>
                <a14:m>
                  <m:oMath xmlns:m="http://schemas.openxmlformats.org/officeDocument/2006/math">
                    <m:r>
                      <a:rPr lang="en-US" altLang="zh-CN" i="1">
                        <a:latin typeface="Cambria Math"/>
                      </a:rPr>
                      <m:t>𝑃</m:t>
                    </m:r>
                  </m:oMath>
                </a14:m>
                <a:r>
                  <a:rPr lang="zh-CN" altLang="zh-CN" dirty="0"/>
                  <a:t>有两个相同的重要性质：</a:t>
                </a:r>
                <a:r>
                  <a:rPr lang="en-US" altLang="zh-CN" dirty="0"/>
                  <a:t>(1)</a:t>
                </a:r>
                <a:r>
                  <a:rPr lang="zh-CN" altLang="zh-CN" dirty="0"/>
                  <a:t>边缘概率</a:t>
                </a:r>
                <a14:m>
                  <m:oMath xmlns:m="http://schemas.openxmlformats.org/officeDocument/2006/math">
                    <m:r>
                      <a:rPr lang="en-US" altLang="zh-CN" i="1">
                        <a:latin typeface="Cambria Math"/>
                      </a:rPr>
                      <m:t>𝑃</m:t>
                    </m:r>
                    <m:r>
                      <a:rPr lang="en-US" altLang="zh-CN" i="1">
                        <a:latin typeface="Cambria Math"/>
                      </a:rPr>
                      <m:t>(</m:t>
                    </m:r>
                    <m:r>
                      <a:rPr lang="en-US" altLang="zh-CN" i="1">
                        <a:latin typeface="Cambria Math"/>
                      </a:rPr>
                      <m:t>𝑍</m:t>
                    </m:r>
                    <m:r>
                      <a:rPr lang="en-US" altLang="zh-CN" i="1">
                        <a:latin typeface="Cambria Math"/>
                      </a:rPr>
                      <m:t>=</m:t>
                    </m:r>
                    <m:r>
                      <a:rPr lang="en-US" altLang="zh-CN" i="1">
                        <a:latin typeface="Cambria Math"/>
                      </a:rPr>
                      <m:t>𝑧</m:t>
                    </m:r>
                    <m:r>
                      <a:rPr lang="en-US" altLang="zh-CN" i="1">
                        <a:latin typeface="Cambria Math"/>
                      </a:rPr>
                      <m:t>)</m:t>
                    </m:r>
                  </m:oMath>
                </a14:m>
                <a:r>
                  <a:rPr lang="zh-CN" altLang="zh-CN" dirty="0"/>
                  <a:t>不随干预而变化，因为</a:t>
                </a:r>
                <a14:m>
                  <m:oMath xmlns:m="http://schemas.openxmlformats.org/officeDocument/2006/math">
                    <m:r>
                      <a:rPr lang="en-US" altLang="zh-CN" i="1">
                        <a:latin typeface="Cambria Math"/>
                      </a:rPr>
                      <m:t>𝑍</m:t>
                    </m:r>
                  </m:oMath>
                </a14:m>
                <a:r>
                  <a:rPr lang="zh-CN" altLang="zh-CN" dirty="0"/>
                  <a:t>的取值不会因为去掉从</a:t>
                </a:r>
                <a14:m>
                  <m:oMath xmlns:m="http://schemas.openxmlformats.org/officeDocument/2006/math">
                    <m:r>
                      <a:rPr lang="en-US" altLang="zh-CN" i="1">
                        <a:latin typeface="Cambria Math"/>
                      </a:rPr>
                      <m:t>𝑍</m:t>
                    </m:r>
                  </m:oMath>
                </a14:m>
                <a:r>
                  <a:rPr lang="zh-CN" altLang="zh-CN" dirty="0"/>
                  <a:t>到</a:t>
                </a:r>
                <a14:m>
                  <m:oMath xmlns:m="http://schemas.openxmlformats.org/officeDocument/2006/math">
                    <m:r>
                      <a:rPr lang="en-US" altLang="zh-CN" i="1">
                        <a:latin typeface="Cambria Math"/>
                      </a:rPr>
                      <m:t>𝑋</m:t>
                    </m:r>
                  </m:oMath>
                </a14:m>
                <a:r>
                  <a:rPr lang="zh-CN" altLang="zh-CN" dirty="0"/>
                  <a:t>的箭头而变化；</a:t>
                </a:r>
                <a:r>
                  <a:rPr lang="en-US" altLang="zh-CN" dirty="0"/>
                  <a:t>(2)</a:t>
                </a:r>
                <a:r>
                  <a:rPr lang="zh-CN" altLang="zh-CN" dirty="0"/>
                  <a:t>条件概率</a:t>
                </a:r>
                <a14:m>
                  <m:oMath xmlns:m="http://schemas.openxmlformats.org/officeDocument/2006/math">
                    <m:r>
                      <a:rPr lang="en-US" altLang="zh-CN" i="1">
                        <a:latin typeface="Cambria Math"/>
                      </a:rPr>
                      <m:t>𝑃</m:t>
                    </m:r>
                    <m:d>
                      <m:dPr>
                        <m:ctrlPr>
                          <a:rPr lang="zh-CN" altLang="zh-CN" i="1">
                            <a:latin typeface="Cambria Math" panose="02040503050406030204" pitchFamily="18" charset="0"/>
                          </a:rPr>
                        </m:ctrlPr>
                      </m:dPr>
                      <m:e>
                        <m:r>
                          <a:rPr lang="en-US" altLang="zh-CN" i="1">
                            <a:latin typeface="Cambria Math"/>
                          </a:rPr>
                          <m:t>𝑌</m:t>
                        </m:r>
                        <m:r>
                          <a:rPr lang="en-US" altLang="zh-CN" i="1">
                            <a:latin typeface="Cambria Math"/>
                          </a:rPr>
                          <m:t>=</m:t>
                        </m:r>
                        <m:r>
                          <a:rPr lang="en-US" altLang="zh-CN" i="1">
                            <a:latin typeface="Cambria Math"/>
                          </a:rPr>
                          <m:t>𝑦</m:t>
                        </m:r>
                      </m:e>
                      <m:e>
                        <m:r>
                          <a:rPr lang="en-US" altLang="zh-CN" i="1">
                            <a:latin typeface="Cambria Math"/>
                          </a:rPr>
                          <m:t>𝑋</m:t>
                        </m:r>
                        <m:r>
                          <a:rPr lang="en-US" altLang="zh-CN" i="1">
                            <a:latin typeface="Cambria Math"/>
                          </a:rPr>
                          <m:t>=</m:t>
                        </m:r>
                        <m:r>
                          <a:rPr lang="en-US" altLang="zh-CN" i="1">
                            <a:latin typeface="Cambria Math"/>
                          </a:rPr>
                          <m:t>𝑥</m:t>
                        </m:r>
                        <m:r>
                          <a:rPr lang="en-US" altLang="zh-CN" i="1">
                            <a:latin typeface="Cambria Math"/>
                          </a:rPr>
                          <m:t>, </m:t>
                        </m:r>
                        <m:r>
                          <a:rPr lang="en-US" altLang="zh-CN" i="1">
                            <a:latin typeface="Cambria Math"/>
                          </a:rPr>
                          <m:t>𝑍</m:t>
                        </m:r>
                        <m:r>
                          <a:rPr lang="en-US" altLang="zh-CN" i="1">
                            <a:latin typeface="Cambria Math"/>
                          </a:rPr>
                          <m:t>=</m:t>
                        </m:r>
                        <m:r>
                          <a:rPr lang="en-US" altLang="zh-CN" i="1">
                            <a:latin typeface="Cambria Math"/>
                          </a:rPr>
                          <m:t>𝑧</m:t>
                        </m:r>
                      </m:e>
                    </m:d>
                  </m:oMath>
                </a14:m>
                <a:r>
                  <a:rPr lang="zh-CN" altLang="zh-CN" dirty="0"/>
                  <a:t>不变，因为</a:t>
                </a:r>
                <a14:m>
                  <m:oMath xmlns:m="http://schemas.openxmlformats.org/officeDocument/2006/math">
                    <m:r>
                      <a:rPr lang="en-US" altLang="zh-CN" i="1">
                        <a:latin typeface="Cambria Math"/>
                      </a:rPr>
                      <m:t>𝑌</m:t>
                    </m:r>
                  </m:oMath>
                </a14:m>
                <a:r>
                  <a:rPr lang="zh-CN" altLang="zh-CN" dirty="0"/>
                  <a:t>关于</a:t>
                </a:r>
                <a14:m>
                  <m:oMath xmlns:m="http://schemas.openxmlformats.org/officeDocument/2006/math">
                    <m:r>
                      <a:rPr lang="en-US" altLang="zh-CN" i="1">
                        <a:latin typeface="Cambria Math"/>
                      </a:rPr>
                      <m:t>𝑋</m:t>
                    </m:r>
                  </m:oMath>
                </a14:m>
                <a:r>
                  <a:rPr lang="zh-CN" altLang="zh-CN" dirty="0"/>
                  <a:t>和</a:t>
                </a:r>
                <a14:m>
                  <m:oMath xmlns:m="http://schemas.openxmlformats.org/officeDocument/2006/math">
                    <m:r>
                      <a:rPr lang="en-US" altLang="zh-CN" i="1">
                        <a:latin typeface="Cambria Math"/>
                      </a:rPr>
                      <m:t>𝑍</m:t>
                    </m:r>
                  </m:oMath>
                </a14:m>
                <a:r>
                  <a:rPr lang="zh-CN" altLang="zh-CN" dirty="0"/>
                  <a:t>的函数</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𝑓</m:t>
                        </m:r>
                      </m:e>
                      <m:sub>
                        <m:r>
                          <a:rPr lang="en-US" altLang="zh-CN" i="1">
                            <a:latin typeface="Cambria Math"/>
                          </a:rPr>
                          <m:t>𝑌</m:t>
                        </m:r>
                      </m:sub>
                    </m:sSub>
                    <m:r>
                      <a:rPr lang="en-US" altLang="zh-CN" i="1">
                        <a:latin typeface="Cambria Math"/>
                      </a:rPr>
                      <m:t>=(</m:t>
                    </m:r>
                    <m:r>
                      <a:rPr lang="en-US" altLang="zh-CN" i="1">
                        <a:latin typeface="Cambria Math"/>
                      </a:rPr>
                      <m:t>𝑋</m:t>
                    </m:r>
                    <m:r>
                      <a:rPr lang="en-US" altLang="zh-CN" i="1">
                        <a:latin typeface="Cambria Math"/>
                      </a:rPr>
                      <m:t>, </m:t>
                    </m:r>
                    <m:r>
                      <a:rPr lang="en-US" altLang="zh-CN" i="1">
                        <a:latin typeface="Cambria Math"/>
                      </a:rPr>
                      <m:t>𝑍</m:t>
                    </m:r>
                    <m:r>
                      <a:rPr lang="en-US" altLang="zh-CN" i="1">
                        <a:latin typeface="Cambria Math"/>
                      </a:rPr>
                      <m:t>, </m:t>
                    </m:r>
                    <m:sSub>
                      <m:sSubPr>
                        <m:ctrlPr>
                          <a:rPr lang="zh-CN" altLang="zh-CN" i="1">
                            <a:latin typeface="Cambria Math" panose="02040503050406030204" pitchFamily="18" charset="0"/>
                          </a:rPr>
                        </m:ctrlPr>
                      </m:sSubPr>
                      <m:e>
                        <m:r>
                          <a:rPr lang="en-US" altLang="zh-CN" i="1">
                            <a:latin typeface="Cambria Math"/>
                          </a:rPr>
                          <m:t>𝑈</m:t>
                        </m:r>
                      </m:e>
                      <m:sub>
                        <m:r>
                          <a:rPr lang="en-US" altLang="zh-CN" i="1">
                            <a:latin typeface="Cambria Math"/>
                          </a:rPr>
                          <m:t>2</m:t>
                        </m:r>
                      </m:sub>
                    </m:sSub>
                    <m:r>
                      <a:rPr lang="en-US" altLang="zh-CN" i="1">
                        <a:latin typeface="Cambria Math"/>
                      </a:rPr>
                      <m:t>)</m:t>
                    </m:r>
                  </m:oMath>
                </a14:m>
                <a:r>
                  <a:rPr lang="zh-CN" altLang="zh-CN" dirty="0"/>
                  <a:t>并未改变。因此，有如下等式：</a:t>
                </a:r>
              </a:p>
              <a:p>
                <a:pPr algn="just">
                  <a:lnSpc>
                    <a:spcPct val="150000"/>
                  </a:lnSpc>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𝑃</m:t>
                          </m:r>
                        </m:e>
                        <m:sub>
                          <m:r>
                            <a:rPr lang="en-US" altLang="zh-CN" i="1">
                              <a:latin typeface="Cambria Math"/>
                            </a:rPr>
                            <m:t>𝑚</m:t>
                          </m:r>
                        </m:sub>
                      </m:sSub>
                      <m:d>
                        <m:dPr>
                          <m:ctrlPr>
                            <a:rPr lang="zh-CN" altLang="zh-CN" i="1">
                              <a:latin typeface="Cambria Math" panose="02040503050406030204" pitchFamily="18" charset="0"/>
                            </a:rPr>
                          </m:ctrlPr>
                        </m:dPr>
                        <m:e>
                          <m:r>
                            <a:rPr lang="en-US" altLang="zh-CN" i="1">
                              <a:latin typeface="Cambria Math"/>
                            </a:rPr>
                            <m:t>𝑌</m:t>
                          </m:r>
                          <m:r>
                            <a:rPr lang="en-US" altLang="zh-CN" i="1">
                              <a:latin typeface="Cambria Math"/>
                            </a:rPr>
                            <m:t>=</m:t>
                          </m:r>
                          <m:r>
                            <a:rPr lang="en-US" altLang="zh-CN" i="1">
                              <a:latin typeface="Cambria Math"/>
                            </a:rPr>
                            <m:t>𝑦</m:t>
                          </m:r>
                        </m:e>
                        <m:e>
                          <m:r>
                            <a:rPr lang="en-US" altLang="zh-CN" i="1">
                              <a:latin typeface="Cambria Math"/>
                            </a:rPr>
                            <m:t>𝑋</m:t>
                          </m:r>
                          <m:r>
                            <a:rPr lang="en-US" altLang="zh-CN" i="1">
                              <a:latin typeface="Cambria Math"/>
                            </a:rPr>
                            <m:t>=</m:t>
                          </m:r>
                          <m:r>
                            <a:rPr lang="en-US" altLang="zh-CN" i="1">
                              <a:latin typeface="Cambria Math"/>
                            </a:rPr>
                            <m:t>𝑥</m:t>
                          </m:r>
                          <m:r>
                            <a:rPr lang="en-US" altLang="zh-CN" i="1">
                              <a:latin typeface="Cambria Math"/>
                            </a:rPr>
                            <m:t>, </m:t>
                          </m:r>
                          <m:r>
                            <a:rPr lang="en-US" altLang="zh-CN" i="1">
                              <a:latin typeface="Cambria Math"/>
                            </a:rPr>
                            <m:t>𝑍</m:t>
                          </m:r>
                          <m:r>
                            <a:rPr lang="en-US" altLang="zh-CN" i="1">
                              <a:latin typeface="Cambria Math"/>
                            </a:rPr>
                            <m:t>=</m:t>
                          </m:r>
                          <m:r>
                            <a:rPr lang="en-US" altLang="zh-CN" i="1">
                              <a:latin typeface="Cambria Math"/>
                            </a:rPr>
                            <m:t>𝑧</m:t>
                          </m:r>
                        </m:e>
                      </m:d>
                      <m:r>
                        <a:rPr lang="en-US" altLang="zh-CN" i="1">
                          <a:latin typeface="Cambria Math"/>
                        </a:rPr>
                        <m:t>=</m:t>
                      </m:r>
                      <m:r>
                        <a:rPr lang="en-US" altLang="zh-CN" i="1">
                          <a:latin typeface="Cambria Math"/>
                        </a:rPr>
                        <m:t>𝑃</m:t>
                      </m:r>
                      <m:d>
                        <m:dPr>
                          <m:ctrlPr>
                            <a:rPr lang="zh-CN" altLang="zh-CN" i="1">
                              <a:latin typeface="Cambria Math" panose="02040503050406030204" pitchFamily="18" charset="0"/>
                            </a:rPr>
                          </m:ctrlPr>
                        </m:dPr>
                        <m:e>
                          <m:r>
                            <a:rPr lang="en-US" altLang="zh-CN" i="1">
                              <a:latin typeface="Cambria Math"/>
                            </a:rPr>
                            <m:t>𝑌</m:t>
                          </m:r>
                          <m:r>
                            <a:rPr lang="en-US" altLang="zh-CN" i="1">
                              <a:latin typeface="Cambria Math"/>
                            </a:rPr>
                            <m:t>=</m:t>
                          </m:r>
                          <m:r>
                            <a:rPr lang="en-US" altLang="zh-CN" i="1">
                              <a:latin typeface="Cambria Math"/>
                            </a:rPr>
                            <m:t>𝑦</m:t>
                          </m:r>
                        </m:e>
                        <m:e>
                          <m:r>
                            <a:rPr lang="en-US" altLang="zh-CN" i="1">
                              <a:latin typeface="Cambria Math"/>
                            </a:rPr>
                            <m:t>𝑋</m:t>
                          </m:r>
                          <m:r>
                            <a:rPr lang="en-US" altLang="zh-CN" i="1">
                              <a:latin typeface="Cambria Math"/>
                            </a:rPr>
                            <m:t>=</m:t>
                          </m:r>
                          <m:r>
                            <a:rPr lang="en-US" altLang="zh-CN" i="1">
                              <a:latin typeface="Cambria Math"/>
                            </a:rPr>
                            <m:t>𝑥</m:t>
                          </m:r>
                          <m:r>
                            <a:rPr lang="en-US" altLang="zh-CN" i="1">
                              <a:latin typeface="Cambria Math"/>
                            </a:rPr>
                            <m:t>, </m:t>
                          </m:r>
                          <m:r>
                            <a:rPr lang="en-US" altLang="zh-CN" i="1">
                              <a:latin typeface="Cambria Math"/>
                            </a:rPr>
                            <m:t>𝑍</m:t>
                          </m:r>
                          <m:r>
                            <a:rPr lang="en-US" altLang="zh-CN" i="1">
                              <a:latin typeface="Cambria Math"/>
                            </a:rPr>
                            <m:t>=</m:t>
                          </m:r>
                          <m:r>
                            <a:rPr lang="en-US" altLang="zh-CN" i="1">
                              <a:latin typeface="Cambria Math"/>
                            </a:rPr>
                            <m:t>𝑧</m:t>
                          </m:r>
                        </m:e>
                      </m:d>
                      <m:r>
                        <a:rPr lang="en-US" altLang="zh-CN" i="1">
                          <a:latin typeface="Cambria Math"/>
                        </a:rPr>
                        <m:t>,   </m:t>
                      </m:r>
                      <m:sSub>
                        <m:sSubPr>
                          <m:ctrlPr>
                            <a:rPr lang="zh-CN" altLang="zh-CN" i="1">
                              <a:latin typeface="Cambria Math" panose="02040503050406030204" pitchFamily="18" charset="0"/>
                            </a:rPr>
                          </m:ctrlPr>
                        </m:sSubPr>
                        <m:e>
                          <m:r>
                            <a:rPr lang="en-US" altLang="zh-CN" i="1">
                              <a:latin typeface="Cambria Math"/>
                            </a:rPr>
                            <m:t>𝑃</m:t>
                          </m:r>
                        </m:e>
                        <m:sub>
                          <m:r>
                            <a:rPr lang="en-US" altLang="zh-CN" i="1">
                              <a:latin typeface="Cambria Math"/>
                            </a:rPr>
                            <m:t>𝑚</m:t>
                          </m:r>
                        </m:sub>
                      </m:sSub>
                      <m:d>
                        <m:dPr>
                          <m:ctrlPr>
                            <a:rPr lang="zh-CN" altLang="zh-CN" i="1">
                              <a:latin typeface="Cambria Math" panose="02040503050406030204" pitchFamily="18" charset="0"/>
                            </a:rPr>
                          </m:ctrlPr>
                        </m:dPr>
                        <m:e>
                          <m:r>
                            <a:rPr lang="en-US" altLang="zh-CN" i="1">
                              <a:latin typeface="Cambria Math"/>
                            </a:rPr>
                            <m:t>𝑍</m:t>
                          </m:r>
                          <m:r>
                            <a:rPr lang="en-US" altLang="zh-CN" i="1">
                              <a:latin typeface="Cambria Math"/>
                            </a:rPr>
                            <m:t>=</m:t>
                          </m:r>
                          <m:r>
                            <a:rPr lang="en-US" altLang="zh-CN" i="1">
                              <a:latin typeface="Cambria Math"/>
                            </a:rPr>
                            <m:t>𝑧</m:t>
                          </m:r>
                        </m:e>
                      </m:d>
                      <m:r>
                        <a:rPr lang="en-US" altLang="zh-CN" i="1">
                          <a:latin typeface="Cambria Math"/>
                        </a:rPr>
                        <m:t>=</m:t>
                      </m:r>
                      <m:r>
                        <a:rPr lang="en-US" altLang="zh-CN" i="1">
                          <a:latin typeface="Cambria Math"/>
                        </a:rPr>
                        <m:t>𝑃</m:t>
                      </m:r>
                      <m:r>
                        <a:rPr lang="en-US" altLang="zh-CN" i="1">
                          <a:latin typeface="Cambria Math"/>
                        </a:rPr>
                        <m:t>(</m:t>
                      </m:r>
                      <m:r>
                        <a:rPr lang="en-US" altLang="zh-CN" i="1">
                          <a:latin typeface="Cambria Math"/>
                        </a:rPr>
                        <m:t>𝑍</m:t>
                      </m:r>
                      <m:r>
                        <a:rPr lang="en-US" altLang="zh-CN" i="1">
                          <a:latin typeface="Cambria Math"/>
                        </a:rPr>
                        <m:t>=</m:t>
                      </m:r>
                      <m:r>
                        <a:rPr lang="en-US" altLang="zh-CN" i="1">
                          <a:latin typeface="Cambria Math"/>
                        </a:rPr>
                        <m:t>𝑧</m:t>
                      </m:r>
                      <m:r>
                        <a:rPr lang="en-US" altLang="zh-CN" i="1">
                          <a:latin typeface="Cambria Math"/>
                        </a:rPr>
                        <m:t>)</m:t>
                      </m:r>
                    </m:oMath>
                  </m:oMathPara>
                </a14:m>
                <a:endParaRPr lang="zh-CN" altLang="zh-CN" dirty="0"/>
              </a:p>
            </p:txBody>
          </p:sp>
        </mc:Choice>
        <mc:Fallback xmlns="">
          <p:sp>
            <p:nvSpPr>
              <p:cNvPr id="4" name="矩形 3"/>
              <p:cNvSpPr>
                <a:spLocks noRot="1" noChangeAspect="1" noMove="1" noResize="1" noEditPoints="1" noAdjustHandles="1" noChangeArrowheads="1" noChangeShapeType="1" noTextEdit="1"/>
              </p:cNvSpPr>
              <p:nvPr/>
            </p:nvSpPr>
            <p:spPr>
              <a:xfrm>
                <a:off x="192794" y="1404289"/>
                <a:ext cx="5447841" cy="3865610"/>
              </a:xfrm>
              <a:prstGeom prst="rect">
                <a:avLst/>
              </a:prstGeom>
              <a:blipFill rotWithShape="1">
                <a:blip r:embed="rId2"/>
                <a:stretch>
                  <a:fillRect l="-1008" r="-1008"/>
                </a:stretch>
              </a:blipFill>
            </p:spPr>
            <p:txBody>
              <a:bodyPr/>
              <a:lstStyle/>
              <a:p>
                <a:r>
                  <a:rPr lang="zh-CN" altLang="en-US">
                    <a:noFill/>
                  </a:rPr>
                  <a:t> </a:t>
                </a:r>
              </a:p>
            </p:txBody>
          </p:sp>
        </mc:Fallback>
      </mc:AlternateContent>
      <p:sp>
        <p:nvSpPr>
          <p:cNvPr id="10" name="矩形 9"/>
          <p:cNvSpPr/>
          <p:nvPr/>
        </p:nvSpPr>
        <p:spPr>
          <a:xfrm>
            <a:off x="6158429" y="3872162"/>
            <a:ext cx="1961001" cy="584775"/>
          </a:xfrm>
          <a:prstGeom prst="rect">
            <a:avLst/>
          </a:prstGeom>
        </p:spPr>
        <p:txBody>
          <a:bodyPr wrap="square">
            <a:spAutoFit/>
          </a:bodyPr>
          <a:lstStyle/>
          <a:p>
            <a:pPr algn="ctr"/>
            <a:r>
              <a:rPr lang="zh-CN" altLang="zh-CN" sz="1600" dirty="0"/>
              <a:t>图</a:t>
            </a:r>
            <a:r>
              <a:rPr lang="en-US" altLang="zh-CN" sz="1600" dirty="0"/>
              <a:t>2.10 </a:t>
            </a:r>
            <a:r>
              <a:rPr lang="zh-CN" altLang="zh-CN" sz="1600" dirty="0"/>
              <a:t>引入干预的操纵图模型</a:t>
            </a: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6318011" y="1907605"/>
            <a:ext cx="1801419" cy="1749995"/>
          </a:xfrm>
          <a:prstGeom prst="rect">
            <a:avLst/>
          </a:prstGeom>
          <a:noFill/>
          <a:ln>
            <a:noFill/>
          </a:ln>
        </p:spPr>
      </p:pic>
    </p:spTree>
    <p:extLst>
      <p:ext uri="{BB962C8B-B14F-4D97-AF65-F5344CB8AC3E}">
        <p14:creationId xmlns:p14="http://schemas.microsoft.com/office/powerpoint/2010/main" val="23042867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69600" y="138783"/>
            <a:ext cx="8376356" cy="657727"/>
          </a:xfrm>
        </p:spPr>
        <p:txBody>
          <a:bodyPr/>
          <a:lstStyle/>
          <a:p>
            <a:r>
              <a:rPr lang="zh-CN" altLang="zh-CN" sz="2800" dirty="0"/>
              <a:t>因果图</a:t>
            </a:r>
            <a:r>
              <a:rPr lang="zh-CN" altLang="en-US" sz="2800" dirty="0"/>
              <a:t>模型：</a:t>
            </a:r>
            <a:r>
              <a:rPr lang="zh-CN" altLang="zh-CN" sz="2800" dirty="0"/>
              <a:t>因果效应</a:t>
            </a:r>
            <a:r>
              <a:rPr lang="zh-CN" altLang="en-US" sz="2800" dirty="0"/>
              <a:t>差</a:t>
            </a: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3" name="矩形 2"/>
              <p:cNvSpPr/>
              <p:nvPr/>
            </p:nvSpPr>
            <p:spPr>
              <a:xfrm>
                <a:off x="132203" y="961225"/>
                <a:ext cx="6125378" cy="5158143"/>
              </a:xfrm>
              <a:prstGeom prst="rect">
                <a:avLst/>
              </a:prstGeom>
            </p:spPr>
            <p:txBody>
              <a:bodyPr wrap="square">
                <a:spAutoFit/>
              </a:bodyPr>
              <a:lstStyle/>
              <a:p>
                <a:r>
                  <a:rPr lang="zh-CN" altLang="zh-CN" sz="1600" dirty="0"/>
                  <a:t>在操纵图模型中，</a:t>
                </a:r>
                <a14:m>
                  <m:oMath xmlns:m="http://schemas.openxmlformats.org/officeDocument/2006/math">
                    <m:r>
                      <a:rPr lang="en-US" altLang="zh-CN" sz="1600" i="1">
                        <a:latin typeface="Cambria Math"/>
                      </a:rPr>
                      <m:t>𝑋</m:t>
                    </m:r>
                  </m:oMath>
                </a14:m>
                <a:r>
                  <a:rPr lang="zh-CN" altLang="zh-CN" sz="1600" dirty="0"/>
                  <a:t>和</a:t>
                </a:r>
                <a14:m>
                  <m:oMath xmlns:m="http://schemas.openxmlformats.org/officeDocument/2006/math">
                    <m:r>
                      <a:rPr lang="en-US" altLang="zh-CN" sz="1600" i="1">
                        <a:latin typeface="Cambria Math"/>
                      </a:rPr>
                      <m:t>𝑍</m:t>
                    </m:r>
                  </m:oMath>
                </a14:m>
                <a:r>
                  <a:rPr lang="zh-CN" altLang="zh-CN" sz="1600" dirty="0"/>
                  <a:t>是</a:t>
                </a:r>
                <a14:m>
                  <m:oMath xmlns:m="http://schemas.openxmlformats.org/officeDocument/2006/math">
                    <m:r>
                      <a:rPr lang="en-US" altLang="zh-CN" sz="1600" i="1">
                        <a:latin typeface="Cambria Math"/>
                      </a:rPr>
                      <m:t>𝐷</m:t>
                    </m:r>
                  </m:oMath>
                </a14:m>
                <a:r>
                  <a:rPr lang="en-US" altLang="zh-CN" sz="1600" dirty="0"/>
                  <a:t>-</a:t>
                </a:r>
                <a:r>
                  <a:rPr lang="zh-CN" altLang="zh-CN" sz="1600" dirty="0"/>
                  <a:t>分离，即</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a:rPr>
                          <m:t>𝑃</m:t>
                        </m:r>
                      </m:e>
                      <m:sub>
                        <m:r>
                          <a:rPr lang="en-US" altLang="zh-CN" sz="1600" i="1">
                            <a:latin typeface="Cambria Math"/>
                          </a:rPr>
                          <m:t>𝑚</m:t>
                        </m:r>
                      </m:sub>
                    </m:sSub>
                    <m:d>
                      <m:dPr>
                        <m:ctrlPr>
                          <a:rPr lang="zh-CN" altLang="zh-CN" sz="1600" i="1">
                            <a:latin typeface="Cambria Math" panose="02040503050406030204" pitchFamily="18" charset="0"/>
                          </a:rPr>
                        </m:ctrlPr>
                      </m:dPr>
                      <m:e>
                        <m:r>
                          <a:rPr lang="en-US" altLang="zh-CN" sz="1600" i="1">
                            <a:latin typeface="Cambria Math"/>
                          </a:rPr>
                          <m:t>𝑍</m:t>
                        </m:r>
                        <m:r>
                          <a:rPr lang="en-US" altLang="zh-CN" sz="1600" i="1">
                            <a:latin typeface="Cambria Math"/>
                          </a:rPr>
                          <m:t>=</m:t>
                        </m:r>
                        <m:r>
                          <a:rPr lang="en-US" altLang="zh-CN" sz="1600" i="1">
                            <a:latin typeface="Cambria Math"/>
                          </a:rPr>
                          <m:t>𝑧</m:t>
                        </m:r>
                        <m:r>
                          <a:rPr lang="en-US" altLang="zh-CN" sz="1600" i="1">
                            <a:latin typeface="Cambria Math"/>
                          </a:rPr>
                          <m:t>|</m:t>
                        </m:r>
                        <m:r>
                          <a:rPr lang="en-US" altLang="zh-CN" sz="1600" i="1">
                            <a:latin typeface="Cambria Math"/>
                          </a:rPr>
                          <m:t>𝑋</m:t>
                        </m:r>
                        <m:r>
                          <a:rPr lang="en-US" altLang="zh-CN" sz="1600" i="1">
                            <a:latin typeface="Cambria Math"/>
                          </a:rPr>
                          <m:t>=</m:t>
                        </m:r>
                        <m:r>
                          <a:rPr lang="en-US" altLang="zh-CN" sz="1600" i="1">
                            <a:latin typeface="Cambria Math"/>
                          </a:rPr>
                          <m:t>𝑥</m:t>
                        </m:r>
                      </m:e>
                    </m:d>
                    <m:r>
                      <a:rPr lang="en-US" altLang="zh-CN" sz="1600">
                        <a:latin typeface="Cambria Math"/>
                      </a:rPr>
                      <m:t>=</m:t>
                    </m:r>
                    <m:r>
                      <a:rPr lang="en-US" altLang="zh-CN" sz="1600" i="1">
                        <a:latin typeface="Cambria Math"/>
                      </a:rPr>
                      <m:t> </m:t>
                    </m:r>
                    <m:sSub>
                      <m:sSubPr>
                        <m:ctrlPr>
                          <a:rPr lang="zh-CN" altLang="zh-CN" sz="1600" i="1">
                            <a:latin typeface="Cambria Math" panose="02040503050406030204" pitchFamily="18" charset="0"/>
                          </a:rPr>
                        </m:ctrlPr>
                      </m:sSubPr>
                      <m:e>
                        <m:r>
                          <a:rPr lang="en-US" altLang="zh-CN" sz="1600" i="1">
                            <a:latin typeface="Cambria Math"/>
                          </a:rPr>
                          <m:t>𝑃</m:t>
                        </m:r>
                      </m:e>
                      <m:sub>
                        <m:r>
                          <a:rPr lang="en-US" altLang="zh-CN" sz="1600" i="1">
                            <a:latin typeface="Cambria Math"/>
                          </a:rPr>
                          <m:t>𝑚</m:t>
                        </m:r>
                      </m:sub>
                    </m:sSub>
                    <m:d>
                      <m:dPr>
                        <m:ctrlPr>
                          <a:rPr lang="zh-CN" altLang="zh-CN" sz="1600" i="1">
                            <a:latin typeface="Cambria Math" panose="02040503050406030204" pitchFamily="18" charset="0"/>
                          </a:rPr>
                        </m:ctrlPr>
                      </m:dPr>
                      <m:e>
                        <m:r>
                          <a:rPr lang="en-US" altLang="zh-CN" sz="1600" i="1">
                            <a:latin typeface="Cambria Math"/>
                          </a:rPr>
                          <m:t>𝑍</m:t>
                        </m:r>
                        <m:r>
                          <a:rPr lang="en-US" altLang="zh-CN" sz="1600" i="1">
                            <a:latin typeface="Cambria Math"/>
                          </a:rPr>
                          <m:t>=</m:t>
                        </m:r>
                        <m:r>
                          <a:rPr lang="en-US" altLang="zh-CN" sz="1600" i="1">
                            <a:latin typeface="Cambria Math"/>
                          </a:rPr>
                          <m:t>𝑧</m:t>
                        </m:r>
                      </m:e>
                    </m:d>
                    <m:r>
                      <a:rPr lang="en-US" altLang="zh-CN" sz="1600" i="1">
                        <a:latin typeface="Cambria Math"/>
                      </a:rPr>
                      <m:t>= </m:t>
                    </m:r>
                    <m:r>
                      <a:rPr lang="en-US" altLang="zh-CN" sz="1600" i="1">
                        <a:latin typeface="Cambria Math"/>
                      </a:rPr>
                      <m:t>𝑃</m:t>
                    </m:r>
                    <m:d>
                      <m:dPr>
                        <m:ctrlPr>
                          <a:rPr lang="zh-CN" altLang="zh-CN" sz="1600" i="1">
                            <a:latin typeface="Cambria Math" panose="02040503050406030204" pitchFamily="18" charset="0"/>
                          </a:rPr>
                        </m:ctrlPr>
                      </m:dPr>
                      <m:e>
                        <m:r>
                          <a:rPr lang="en-US" altLang="zh-CN" sz="1600" i="1">
                            <a:latin typeface="Cambria Math"/>
                          </a:rPr>
                          <m:t>𝑍</m:t>
                        </m:r>
                        <m:r>
                          <a:rPr lang="en-US" altLang="zh-CN" sz="1600" i="1">
                            <a:latin typeface="Cambria Math"/>
                          </a:rPr>
                          <m:t>=</m:t>
                        </m:r>
                        <m:r>
                          <a:rPr lang="en-US" altLang="zh-CN" sz="1600" i="1">
                            <a:latin typeface="Cambria Math"/>
                          </a:rPr>
                          <m:t>𝑧</m:t>
                        </m:r>
                      </m:e>
                    </m:d>
                  </m:oMath>
                </a14:m>
                <a:r>
                  <a:rPr lang="zh-CN" altLang="zh-CN" sz="1600" dirty="0"/>
                  <a:t>。将三个等式组合在一起，则因果效应</a:t>
                </a:r>
                <a14:m>
                  <m:oMath xmlns:m="http://schemas.openxmlformats.org/officeDocument/2006/math">
                    <m:r>
                      <a:rPr lang="en-US" altLang="zh-CN" sz="1600" i="1">
                        <a:latin typeface="Cambria Math"/>
                      </a:rPr>
                      <m:t>𝑃</m:t>
                    </m:r>
                    <m:d>
                      <m:dPr>
                        <m:ctrlPr>
                          <a:rPr lang="zh-CN" altLang="zh-CN" sz="1600" i="1">
                            <a:latin typeface="Cambria Math" panose="02040503050406030204" pitchFamily="18" charset="0"/>
                          </a:rPr>
                        </m:ctrlPr>
                      </m:dPr>
                      <m:e>
                        <m:r>
                          <a:rPr lang="en-US" altLang="zh-CN" sz="1600" i="1">
                            <a:latin typeface="Cambria Math"/>
                          </a:rPr>
                          <m:t>𝑌</m:t>
                        </m:r>
                        <m:r>
                          <a:rPr lang="en-US" altLang="zh-CN" sz="1600" i="1">
                            <a:latin typeface="Cambria Math"/>
                          </a:rPr>
                          <m:t>=</m:t>
                        </m:r>
                        <m:r>
                          <a:rPr lang="en-US" altLang="zh-CN" sz="1600" i="1">
                            <a:latin typeface="Cambria Math"/>
                          </a:rPr>
                          <m:t>𝑦</m:t>
                        </m:r>
                      </m:e>
                      <m:e>
                        <m:r>
                          <a:rPr lang="en-US" altLang="zh-CN" sz="1600" i="1">
                            <a:latin typeface="Cambria Math"/>
                          </a:rPr>
                          <m:t>𝑑𝑜</m:t>
                        </m:r>
                        <m:d>
                          <m:dPr>
                            <m:ctrlPr>
                              <a:rPr lang="zh-CN" altLang="zh-CN" sz="1600" i="1">
                                <a:latin typeface="Cambria Math" panose="02040503050406030204" pitchFamily="18" charset="0"/>
                              </a:rPr>
                            </m:ctrlPr>
                          </m:dPr>
                          <m:e>
                            <m:r>
                              <a:rPr lang="en-US" altLang="zh-CN" sz="1600" i="1">
                                <a:latin typeface="Cambria Math"/>
                              </a:rPr>
                              <m:t>𝑋</m:t>
                            </m:r>
                            <m:r>
                              <a:rPr lang="en-US" altLang="zh-CN" sz="1600" i="1">
                                <a:latin typeface="Cambria Math"/>
                              </a:rPr>
                              <m:t>=</m:t>
                            </m:r>
                            <m:r>
                              <a:rPr lang="en-US" altLang="zh-CN" sz="1600" i="1">
                                <a:latin typeface="Cambria Math"/>
                              </a:rPr>
                              <m:t>𝑥</m:t>
                            </m:r>
                          </m:e>
                        </m:d>
                      </m:e>
                    </m:d>
                  </m:oMath>
                </a14:m>
                <a:r>
                  <a:rPr lang="zh-CN" altLang="zh-CN" sz="1600" dirty="0"/>
                  <a:t>：</a:t>
                </a:r>
              </a:p>
              <a:p>
                <a:pPr/>
                <a14:m>
                  <m:oMathPara xmlns:m="http://schemas.openxmlformats.org/officeDocument/2006/math">
                    <m:oMathParaPr>
                      <m:jc m:val="centerGroup"/>
                    </m:oMathParaPr>
                    <m:oMath xmlns:m="http://schemas.openxmlformats.org/officeDocument/2006/math">
                      <m:r>
                        <a:rPr lang="en-US" altLang="zh-CN" sz="1600" i="1">
                          <a:latin typeface="Cambria Math"/>
                        </a:rPr>
                        <m:t>𝑃</m:t>
                      </m:r>
                      <m:d>
                        <m:dPr>
                          <m:ctrlPr>
                            <a:rPr lang="zh-CN" altLang="zh-CN" sz="1600" i="1">
                              <a:latin typeface="Cambria Math" panose="02040503050406030204" pitchFamily="18" charset="0"/>
                            </a:rPr>
                          </m:ctrlPr>
                        </m:dPr>
                        <m:e>
                          <m:r>
                            <a:rPr lang="en-US" altLang="zh-CN" sz="1600" i="1">
                              <a:latin typeface="Cambria Math"/>
                            </a:rPr>
                            <m:t>𝑌</m:t>
                          </m:r>
                          <m:r>
                            <a:rPr lang="en-US" altLang="zh-CN" sz="1600" i="1">
                              <a:latin typeface="Cambria Math"/>
                            </a:rPr>
                            <m:t>=</m:t>
                          </m:r>
                          <m:r>
                            <a:rPr lang="en-US" altLang="zh-CN" sz="1600" i="1">
                              <a:latin typeface="Cambria Math"/>
                            </a:rPr>
                            <m:t>𝑦</m:t>
                          </m:r>
                        </m:e>
                        <m:e>
                          <m:r>
                            <a:rPr lang="en-US" altLang="zh-CN" sz="1600" i="1">
                              <a:latin typeface="Cambria Math"/>
                            </a:rPr>
                            <m:t>𝑑𝑜</m:t>
                          </m:r>
                          <m:d>
                            <m:dPr>
                              <m:ctrlPr>
                                <a:rPr lang="zh-CN" altLang="zh-CN" sz="1600" i="1">
                                  <a:latin typeface="Cambria Math" panose="02040503050406030204" pitchFamily="18" charset="0"/>
                                </a:rPr>
                              </m:ctrlPr>
                            </m:dPr>
                            <m:e>
                              <m:r>
                                <a:rPr lang="en-US" altLang="zh-CN" sz="1600" i="1">
                                  <a:latin typeface="Cambria Math"/>
                                </a:rPr>
                                <m:t>𝑋</m:t>
                              </m:r>
                              <m:r>
                                <a:rPr lang="en-US" altLang="zh-CN" sz="1600" i="1">
                                  <a:latin typeface="Cambria Math"/>
                                </a:rPr>
                                <m:t>=</m:t>
                              </m:r>
                              <m:r>
                                <a:rPr lang="en-US" altLang="zh-CN" sz="1600" i="1">
                                  <a:latin typeface="Cambria Math"/>
                                </a:rPr>
                                <m:t>𝑥</m:t>
                              </m:r>
                            </m:e>
                          </m:d>
                        </m:e>
                      </m:d>
                      <m:r>
                        <a:rPr lang="en-US" altLang="zh-CN" sz="1600" i="1">
                          <a:latin typeface="Cambria Math"/>
                        </a:rPr>
                        <m:t>=</m:t>
                      </m:r>
                      <m:sSub>
                        <m:sSubPr>
                          <m:ctrlPr>
                            <a:rPr lang="zh-CN" altLang="zh-CN" sz="1600" i="1">
                              <a:latin typeface="Cambria Math" panose="02040503050406030204" pitchFamily="18" charset="0"/>
                            </a:rPr>
                          </m:ctrlPr>
                        </m:sSubPr>
                        <m:e>
                          <m:r>
                            <a:rPr lang="en-US" altLang="zh-CN" sz="1600" i="1">
                              <a:latin typeface="Cambria Math"/>
                            </a:rPr>
                            <m:t>𝑃</m:t>
                          </m:r>
                        </m:e>
                        <m:sub>
                          <m:r>
                            <a:rPr lang="en-US" altLang="zh-CN" sz="1600" i="1">
                              <a:latin typeface="Cambria Math"/>
                            </a:rPr>
                            <m:t>𝑚</m:t>
                          </m:r>
                        </m:sub>
                      </m:sSub>
                      <m:d>
                        <m:dPr>
                          <m:ctrlPr>
                            <a:rPr lang="zh-CN" altLang="zh-CN" sz="1600" i="1">
                              <a:latin typeface="Cambria Math" panose="02040503050406030204" pitchFamily="18" charset="0"/>
                            </a:rPr>
                          </m:ctrlPr>
                        </m:dPr>
                        <m:e>
                          <m:r>
                            <a:rPr lang="en-US" altLang="zh-CN" sz="1600" i="1">
                              <a:latin typeface="Cambria Math"/>
                            </a:rPr>
                            <m:t>𝑌</m:t>
                          </m:r>
                          <m:r>
                            <a:rPr lang="en-US" altLang="zh-CN" sz="1600" i="1">
                              <a:latin typeface="Cambria Math"/>
                            </a:rPr>
                            <m:t>=</m:t>
                          </m:r>
                          <m:r>
                            <a:rPr lang="en-US" altLang="zh-CN" sz="1600" i="1">
                              <a:latin typeface="Cambria Math"/>
                            </a:rPr>
                            <m:t>𝑦</m:t>
                          </m:r>
                        </m:e>
                        <m:e>
                          <m:r>
                            <a:rPr lang="en-US" altLang="zh-CN" sz="1600" i="1">
                              <a:latin typeface="Cambria Math"/>
                            </a:rPr>
                            <m:t>𝑋</m:t>
                          </m:r>
                          <m:r>
                            <a:rPr lang="en-US" altLang="zh-CN" sz="1600" i="1">
                              <a:latin typeface="Cambria Math"/>
                            </a:rPr>
                            <m:t>=</m:t>
                          </m:r>
                          <m:r>
                            <a:rPr lang="en-US" altLang="zh-CN" sz="1600" i="1">
                              <a:latin typeface="Cambria Math"/>
                            </a:rPr>
                            <m:t>𝑥</m:t>
                          </m:r>
                        </m:e>
                      </m:d>
                    </m:oMath>
                    <m:oMath xmlns:m="http://schemas.openxmlformats.org/officeDocument/2006/math">
                      <m:r>
                        <a:rPr lang="en-US" altLang="zh-CN" sz="1600" i="1">
                          <a:latin typeface="Cambria Math"/>
                        </a:rPr>
                        <m:t>=</m:t>
                      </m:r>
                      <m:nary>
                        <m:naryPr>
                          <m:chr m:val="∑"/>
                          <m:limLoc m:val="undOvr"/>
                          <m:supHide m:val="on"/>
                          <m:ctrlPr>
                            <a:rPr lang="zh-CN" altLang="zh-CN" sz="1600" i="1">
                              <a:latin typeface="Cambria Math" panose="02040503050406030204" pitchFamily="18" charset="0"/>
                            </a:rPr>
                          </m:ctrlPr>
                        </m:naryPr>
                        <m:sub>
                          <m:r>
                            <a:rPr lang="en-US" altLang="zh-CN" sz="1600" i="1">
                              <a:latin typeface="Cambria Math"/>
                            </a:rPr>
                            <m:t>𝑧</m:t>
                          </m:r>
                        </m:sub>
                        <m:sup/>
                        <m:e>
                          <m:sSub>
                            <m:sSubPr>
                              <m:ctrlPr>
                                <a:rPr lang="zh-CN" altLang="zh-CN" sz="1600" i="1">
                                  <a:latin typeface="Cambria Math" panose="02040503050406030204" pitchFamily="18" charset="0"/>
                                </a:rPr>
                              </m:ctrlPr>
                            </m:sSubPr>
                            <m:e>
                              <m:r>
                                <a:rPr lang="en-US" altLang="zh-CN" sz="1600" i="1">
                                  <a:latin typeface="Cambria Math"/>
                                </a:rPr>
                                <m:t>𝑃</m:t>
                              </m:r>
                            </m:e>
                            <m:sub>
                              <m:r>
                                <a:rPr lang="en-US" altLang="zh-CN" sz="1600" i="1">
                                  <a:latin typeface="Cambria Math"/>
                                </a:rPr>
                                <m:t>𝑚</m:t>
                              </m:r>
                            </m:sub>
                          </m:sSub>
                          <m:d>
                            <m:dPr>
                              <m:ctrlPr>
                                <a:rPr lang="zh-CN" altLang="zh-CN" sz="1600" i="1">
                                  <a:latin typeface="Cambria Math" panose="02040503050406030204" pitchFamily="18" charset="0"/>
                                </a:rPr>
                              </m:ctrlPr>
                            </m:dPr>
                            <m:e>
                              <m:r>
                                <a:rPr lang="en-US" altLang="zh-CN" sz="1600" i="1">
                                  <a:latin typeface="Cambria Math"/>
                                </a:rPr>
                                <m:t>𝑌</m:t>
                              </m:r>
                              <m:r>
                                <a:rPr lang="en-US" altLang="zh-CN" sz="1600" i="1">
                                  <a:latin typeface="Cambria Math"/>
                                </a:rPr>
                                <m:t>=</m:t>
                              </m:r>
                              <m:r>
                                <a:rPr lang="en-US" altLang="zh-CN" sz="1600" i="1">
                                  <a:latin typeface="Cambria Math"/>
                                </a:rPr>
                                <m:t>𝑦</m:t>
                              </m:r>
                            </m:e>
                            <m:e>
                              <m:r>
                                <a:rPr lang="en-US" altLang="zh-CN" sz="1600" i="1">
                                  <a:latin typeface="Cambria Math"/>
                                </a:rPr>
                                <m:t>𝑋</m:t>
                              </m:r>
                              <m:r>
                                <a:rPr lang="en-US" altLang="zh-CN" sz="1600" i="1">
                                  <a:latin typeface="Cambria Math"/>
                                </a:rPr>
                                <m:t>=</m:t>
                              </m:r>
                              <m:r>
                                <a:rPr lang="en-US" altLang="zh-CN" sz="1600" i="1">
                                  <a:latin typeface="Cambria Math"/>
                                </a:rPr>
                                <m:t>𝑥</m:t>
                              </m:r>
                              <m:r>
                                <a:rPr lang="en-US" altLang="zh-CN" sz="1600" i="1">
                                  <a:latin typeface="Cambria Math"/>
                                </a:rPr>
                                <m:t>, </m:t>
                              </m:r>
                              <m:r>
                                <a:rPr lang="en-US" altLang="zh-CN" sz="1600" i="1">
                                  <a:latin typeface="Cambria Math"/>
                                </a:rPr>
                                <m:t>𝑍</m:t>
                              </m:r>
                              <m:r>
                                <a:rPr lang="en-US" altLang="zh-CN" sz="1600" i="1">
                                  <a:latin typeface="Cambria Math"/>
                                </a:rPr>
                                <m:t>=</m:t>
                              </m:r>
                              <m:r>
                                <a:rPr lang="en-US" altLang="zh-CN" sz="1600" i="1">
                                  <a:latin typeface="Cambria Math"/>
                                </a:rPr>
                                <m:t>𝑧</m:t>
                              </m:r>
                            </m:e>
                          </m:d>
                          <m:sSub>
                            <m:sSubPr>
                              <m:ctrlPr>
                                <a:rPr lang="zh-CN" altLang="zh-CN" sz="1600" i="1">
                                  <a:latin typeface="Cambria Math" panose="02040503050406030204" pitchFamily="18" charset="0"/>
                                </a:rPr>
                              </m:ctrlPr>
                            </m:sSubPr>
                            <m:e>
                              <m:r>
                                <a:rPr lang="en-US" altLang="zh-CN" sz="1600" i="1">
                                  <a:latin typeface="Cambria Math"/>
                                </a:rPr>
                                <m:t>𝑃</m:t>
                              </m:r>
                            </m:e>
                            <m:sub>
                              <m:r>
                                <a:rPr lang="en-US" altLang="zh-CN" sz="1600" i="1">
                                  <a:latin typeface="Cambria Math"/>
                                </a:rPr>
                                <m:t>𝑚</m:t>
                              </m:r>
                            </m:sub>
                          </m:sSub>
                          <m:d>
                            <m:dPr>
                              <m:ctrlPr>
                                <a:rPr lang="zh-CN" altLang="zh-CN" sz="1600" i="1">
                                  <a:latin typeface="Cambria Math" panose="02040503050406030204" pitchFamily="18" charset="0"/>
                                </a:rPr>
                              </m:ctrlPr>
                            </m:dPr>
                            <m:e>
                              <m:r>
                                <a:rPr lang="en-US" altLang="zh-CN" sz="1600" i="1">
                                  <a:latin typeface="Cambria Math"/>
                                </a:rPr>
                                <m:t>𝑍</m:t>
                              </m:r>
                              <m:r>
                                <a:rPr lang="en-US" altLang="zh-CN" sz="1600" i="1">
                                  <a:latin typeface="Cambria Math"/>
                                </a:rPr>
                                <m:t>=</m:t>
                              </m:r>
                              <m:r>
                                <a:rPr lang="en-US" altLang="zh-CN" sz="1600" i="1">
                                  <a:latin typeface="Cambria Math"/>
                                </a:rPr>
                                <m:t>𝑧</m:t>
                              </m:r>
                              <m:r>
                                <a:rPr lang="en-US" altLang="zh-CN" sz="1600" i="1">
                                  <a:latin typeface="Cambria Math"/>
                                </a:rPr>
                                <m:t>|</m:t>
                              </m:r>
                              <m:r>
                                <a:rPr lang="en-US" altLang="zh-CN" sz="1600" i="1">
                                  <a:latin typeface="Cambria Math"/>
                                </a:rPr>
                                <m:t>𝑋</m:t>
                              </m:r>
                              <m:r>
                                <a:rPr lang="en-US" altLang="zh-CN" sz="1600" i="1">
                                  <a:latin typeface="Cambria Math"/>
                                </a:rPr>
                                <m:t>=</m:t>
                              </m:r>
                              <m:r>
                                <a:rPr lang="en-US" altLang="zh-CN" sz="1600" i="1">
                                  <a:latin typeface="Cambria Math"/>
                                </a:rPr>
                                <m:t>𝑥</m:t>
                              </m:r>
                            </m:e>
                          </m:d>
                        </m:e>
                      </m:nary>
                    </m:oMath>
                    <m:oMath xmlns:m="http://schemas.openxmlformats.org/officeDocument/2006/math">
                      <m:r>
                        <a:rPr lang="en-US" altLang="zh-CN" sz="1600" i="1">
                          <a:latin typeface="Cambria Math"/>
                        </a:rPr>
                        <m:t>=</m:t>
                      </m:r>
                      <m:nary>
                        <m:naryPr>
                          <m:chr m:val="∑"/>
                          <m:limLoc m:val="undOvr"/>
                          <m:supHide m:val="on"/>
                          <m:ctrlPr>
                            <a:rPr lang="zh-CN" altLang="zh-CN" sz="1600" i="1">
                              <a:latin typeface="Cambria Math" panose="02040503050406030204" pitchFamily="18" charset="0"/>
                            </a:rPr>
                          </m:ctrlPr>
                        </m:naryPr>
                        <m:sub>
                          <m:r>
                            <a:rPr lang="en-US" altLang="zh-CN" sz="1600" i="1">
                              <a:latin typeface="Cambria Math"/>
                            </a:rPr>
                            <m:t>𝑧</m:t>
                          </m:r>
                        </m:sub>
                        <m:sup/>
                        <m:e>
                          <m:sSub>
                            <m:sSubPr>
                              <m:ctrlPr>
                                <a:rPr lang="zh-CN" altLang="zh-CN" sz="1600" i="1">
                                  <a:latin typeface="Cambria Math" panose="02040503050406030204" pitchFamily="18" charset="0"/>
                                </a:rPr>
                              </m:ctrlPr>
                            </m:sSubPr>
                            <m:e>
                              <m:r>
                                <a:rPr lang="en-US" altLang="zh-CN" sz="1600" i="1">
                                  <a:latin typeface="Cambria Math"/>
                                </a:rPr>
                                <m:t>𝑃</m:t>
                              </m:r>
                            </m:e>
                            <m:sub>
                              <m:r>
                                <a:rPr lang="en-US" altLang="zh-CN" sz="1600" i="1">
                                  <a:latin typeface="Cambria Math"/>
                                </a:rPr>
                                <m:t>𝑚</m:t>
                              </m:r>
                            </m:sub>
                          </m:sSub>
                          <m:d>
                            <m:dPr>
                              <m:ctrlPr>
                                <a:rPr lang="zh-CN" altLang="zh-CN" sz="1600" i="1">
                                  <a:latin typeface="Cambria Math" panose="02040503050406030204" pitchFamily="18" charset="0"/>
                                </a:rPr>
                              </m:ctrlPr>
                            </m:dPr>
                            <m:e>
                              <m:r>
                                <a:rPr lang="en-US" altLang="zh-CN" sz="1600" i="1">
                                  <a:latin typeface="Cambria Math"/>
                                </a:rPr>
                                <m:t>𝑌</m:t>
                              </m:r>
                              <m:r>
                                <a:rPr lang="en-US" altLang="zh-CN" sz="1600" i="1">
                                  <a:latin typeface="Cambria Math"/>
                                </a:rPr>
                                <m:t>=</m:t>
                              </m:r>
                              <m:r>
                                <a:rPr lang="en-US" altLang="zh-CN" sz="1600" i="1">
                                  <a:latin typeface="Cambria Math"/>
                                </a:rPr>
                                <m:t>𝑦</m:t>
                              </m:r>
                            </m:e>
                            <m:e>
                              <m:r>
                                <a:rPr lang="en-US" altLang="zh-CN" sz="1600" i="1">
                                  <a:latin typeface="Cambria Math"/>
                                </a:rPr>
                                <m:t>𝑋</m:t>
                              </m:r>
                              <m:r>
                                <a:rPr lang="en-US" altLang="zh-CN" sz="1600" i="1">
                                  <a:latin typeface="Cambria Math"/>
                                </a:rPr>
                                <m:t>=</m:t>
                              </m:r>
                              <m:r>
                                <a:rPr lang="en-US" altLang="zh-CN" sz="1600" i="1">
                                  <a:latin typeface="Cambria Math"/>
                                </a:rPr>
                                <m:t>𝑥</m:t>
                              </m:r>
                              <m:r>
                                <a:rPr lang="en-US" altLang="zh-CN" sz="1600" i="1">
                                  <a:latin typeface="Cambria Math"/>
                                </a:rPr>
                                <m:t>, </m:t>
                              </m:r>
                              <m:r>
                                <a:rPr lang="en-US" altLang="zh-CN" sz="1600" i="1">
                                  <a:latin typeface="Cambria Math"/>
                                </a:rPr>
                                <m:t>𝑍</m:t>
                              </m:r>
                              <m:r>
                                <a:rPr lang="en-US" altLang="zh-CN" sz="1600" i="1">
                                  <a:latin typeface="Cambria Math"/>
                                </a:rPr>
                                <m:t>=</m:t>
                              </m:r>
                              <m:r>
                                <a:rPr lang="en-US" altLang="zh-CN" sz="1600" i="1">
                                  <a:latin typeface="Cambria Math"/>
                                </a:rPr>
                                <m:t>𝑧</m:t>
                              </m:r>
                            </m:e>
                          </m:d>
                          <m:sSub>
                            <m:sSubPr>
                              <m:ctrlPr>
                                <a:rPr lang="zh-CN" altLang="zh-CN" sz="1600" i="1">
                                  <a:latin typeface="Cambria Math" panose="02040503050406030204" pitchFamily="18" charset="0"/>
                                </a:rPr>
                              </m:ctrlPr>
                            </m:sSubPr>
                            <m:e>
                              <m:r>
                                <a:rPr lang="en-US" altLang="zh-CN" sz="1600" i="1">
                                  <a:latin typeface="Cambria Math"/>
                                </a:rPr>
                                <m:t>𝑃</m:t>
                              </m:r>
                            </m:e>
                            <m:sub>
                              <m:r>
                                <a:rPr lang="en-US" altLang="zh-CN" sz="1600" i="1">
                                  <a:latin typeface="Cambria Math"/>
                                </a:rPr>
                                <m:t>𝑚</m:t>
                              </m:r>
                            </m:sub>
                          </m:sSub>
                          <m:d>
                            <m:dPr>
                              <m:ctrlPr>
                                <a:rPr lang="zh-CN" altLang="zh-CN" sz="1600" i="1">
                                  <a:latin typeface="Cambria Math" panose="02040503050406030204" pitchFamily="18" charset="0"/>
                                </a:rPr>
                              </m:ctrlPr>
                            </m:dPr>
                            <m:e>
                              <m:r>
                                <a:rPr lang="en-US" altLang="zh-CN" sz="1600" i="1">
                                  <a:latin typeface="Cambria Math"/>
                                </a:rPr>
                                <m:t>𝑍</m:t>
                              </m:r>
                              <m:r>
                                <a:rPr lang="en-US" altLang="zh-CN" sz="1600" i="1">
                                  <a:latin typeface="Cambria Math"/>
                                </a:rPr>
                                <m:t>=</m:t>
                              </m:r>
                              <m:r>
                                <a:rPr lang="en-US" altLang="zh-CN" sz="1600" i="1">
                                  <a:latin typeface="Cambria Math"/>
                                </a:rPr>
                                <m:t>𝑧</m:t>
                              </m:r>
                            </m:e>
                          </m:d>
                        </m:e>
                      </m:nary>
                    </m:oMath>
                  </m:oMathPara>
                </a14:m>
                <a:endParaRPr lang="zh-CN" altLang="zh-CN" sz="1600" dirty="0"/>
              </a:p>
              <a:p>
                <a:endParaRPr lang="en-US" altLang="zh-CN" sz="1600" dirty="0"/>
              </a:p>
              <a:p>
                <a:r>
                  <a:rPr lang="zh-CN" altLang="zh-CN" sz="1600" dirty="0"/>
                  <a:t>得到如下正常</a:t>
                </a:r>
                <a:r>
                  <a:rPr lang="en-US" altLang="zh-CN" sz="1600" dirty="0"/>
                  <a:t>(</a:t>
                </a:r>
                <a:r>
                  <a:rPr lang="zh-CN" altLang="zh-CN" sz="1600" dirty="0"/>
                  <a:t>无干预</a:t>
                </a:r>
                <a:r>
                  <a:rPr lang="en-US" altLang="zh-CN" sz="1600" dirty="0"/>
                  <a:t>)</a:t>
                </a:r>
                <a:r>
                  <a:rPr lang="zh-CN" altLang="zh-CN" sz="1600" dirty="0"/>
                  <a:t>条件下的概率表示的因果效应：</a:t>
                </a:r>
              </a:p>
              <a:p>
                <a:pPr/>
                <a14:m>
                  <m:oMathPara xmlns:m="http://schemas.openxmlformats.org/officeDocument/2006/math">
                    <m:oMathParaPr>
                      <m:jc m:val="centerGroup"/>
                    </m:oMathParaPr>
                    <m:oMath xmlns:m="http://schemas.openxmlformats.org/officeDocument/2006/math">
                      <m:r>
                        <a:rPr lang="en-US" altLang="zh-CN" sz="1600" i="1">
                          <a:latin typeface="Cambria Math"/>
                        </a:rPr>
                        <m:t>𝑃</m:t>
                      </m:r>
                      <m:d>
                        <m:dPr>
                          <m:ctrlPr>
                            <a:rPr lang="zh-CN" altLang="zh-CN" sz="1600" i="1">
                              <a:latin typeface="Cambria Math" panose="02040503050406030204" pitchFamily="18" charset="0"/>
                            </a:rPr>
                          </m:ctrlPr>
                        </m:dPr>
                        <m:e>
                          <m:r>
                            <a:rPr lang="en-US" altLang="zh-CN" sz="1600" i="1">
                              <a:latin typeface="Cambria Math"/>
                            </a:rPr>
                            <m:t>𝑌</m:t>
                          </m:r>
                          <m:r>
                            <a:rPr lang="en-US" altLang="zh-CN" sz="1600" i="1">
                              <a:latin typeface="Cambria Math"/>
                            </a:rPr>
                            <m:t>=</m:t>
                          </m:r>
                          <m:r>
                            <a:rPr lang="en-US" altLang="zh-CN" sz="1600" i="1">
                              <a:latin typeface="Cambria Math"/>
                            </a:rPr>
                            <m:t>𝑦</m:t>
                          </m:r>
                        </m:e>
                        <m:e>
                          <m:r>
                            <a:rPr lang="en-US" altLang="zh-CN" sz="1600" i="1">
                              <a:latin typeface="Cambria Math"/>
                            </a:rPr>
                            <m:t>𝑑𝑜</m:t>
                          </m:r>
                          <m:d>
                            <m:dPr>
                              <m:ctrlPr>
                                <a:rPr lang="zh-CN" altLang="zh-CN" sz="1600" i="1">
                                  <a:latin typeface="Cambria Math" panose="02040503050406030204" pitchFamily="18" charset="0"/>
                                </a:rPr>
                              </m:ctrlPr>
                            </m:dPr>
                            <m:e>
                              <m:r>
                                <a:rPr lang="en-US" altLang="zh-CN" sz="1600" i="1">
                                  <a:latin typeface="Cambria Math"/>
                                </a:rPr>
                                <m:t>𝑋</m:t>
                              </m:r>
                              <m:r>
                                <a:rPr lang="en-US" altLang="zh-CN" sz="1600" i="1">
                                  <a:latin typeface="Cambria Math"/>
                                </a:rPr>
                                <m:t>=</m:t>
                              </m:r>
                              <m:r>
                                <a:rPr lang="en-US" altLang="zh-CN" sz="1600" i="1">
                                  <a:latin typeface="Cambria Math"/>
                                </a:rPr>
                                <m:t>𝑥</m:t>
                              </m:r>
                            </m:e>
                          </m:d>
                        </m:e>
                      </m:d>
                      <m:r>
                        <a:rPr lang="en-US" altLang="zh-CN" sz="1600" i="1">
                          <a:latin typeface="Cambria Math"/>
                        </a:rPr>
                        <m:t>=</m:t>
                      </m:r>
                      <m:nary>
                        <m:naryPr>
                          <m:chr m:val="∑"/>
                          <m:limLoc m:val="undOvr"/>
                          <m:supHide m:val="on"/>
                          <m:ctrlPr>
                            <a:rPr lang="zh-CN" altLang="zh-CN" sz="1600" i="1">
                              <a:latin typeface="Cambria Math" panose="02040503050406030204" pitchFamily="18" charset="0"/>
                            </a:rPr>
                          </m:ctrlPr>
                        </m:naryPr>
                        <m:sub>
                          <m:r>
                            <a:rPr lang="en-US" altLang="zh-CN" sz="1600" i="1">
                              <a:latin typeface="Cambria Math"/>
                            </a:rPr>
                            <m:t>𝑧</m:t>
                          </m:r>
                        </m:sub>
                        <m:sup/>
                        <m:e>
                          <m:r>
                            <a:rPr lang="en-US" altLang="zh-CN" sz="1600" i="1">
                              <a:latin typeface="Cambria Math"/>
                            </a:rPr>
                            <m:t>𝑃</m:t>
                          </m:r>
                          <m:d>
                            <m:dPr>
                              <m:ctrlPr>
                                <a:rPr lang="zh-CN" altLang="zh-CN" sz="1600" i="1">
                                  <a:latin typeface="Cambria Math" panose="02040503050406030204" pitchFamily="18" charset="0"/>
                                </a:rPr>
                              </m:ctrlPr>
                            </m:dPr>
                            <m:e>
                              <m:r>
                                <a:rPr lang="en-US" altLang="zh-CN" sz="1600" i="1">
                                  <a:latin typeface="Cambria Math"/>
                                </a:rPr>
                                <m:t>𝑌</m:t>
                              </m:r>
                              <m:r>
                                <a:rPr lang="en-US" altLang="zh-CN" sz="1600" i="1">
                                  <a:latin typeface="Cambria Math"/>
                                </a:rPr>
                                <m:t>=</m:t>
                              </m:r>
                              <m:r>
                                <a:rPr lang="en-US" altLang="zh-CN" sz="1600" i="1">
                                  <a:latin typeface="Cambria Math"/>
                                </a:rPr>
                                <m:t>𝑦</m:t>
                              </m:r>
                            </m:e>
                            <m:e>
                              <m:r>
                                <a:rPr lang="en-US" altLang="zh-CN" sz="1600" i="1">
                                  <a:latin typeface="Cambria Math"/>
                                </a:rPr>
                                <m:t>𝑋</m:t>
                              </m:r>
                              <m:r>
                                <a:rPr lang="en-US" altLang="zh-CN" sz="1600" i="1">
                                  <a:latin typeface="Cambria Math"/>
                                </a:rPr>
                                <m:t>=</m:t>
                              </m:r>
                              <m:r>
                                <a:rPr lang="en-US" altLang="zh-CN" sz="1600" i="1">
                                  <a:latin typeface="Cambria Math"/>
                                </a:rPr>
                                <m:t>𝑥</m:t>
                              </m:r>
                              <m:r>
                                <a:rPr lang="en-US" altLang="zh-CN" sz="1600" i="1">
                                  <a:latin typeface="Cambria Math"/>
                                </a:rPr>
                                <m:t>, </m:t>
                              </m:r>
                              <m:r>
                                <a:rPr lang="en-US" altLang="zh-CN" sz="1600" i="1">
                                  <a:latin typeface="Cambria Math"/>
                                </a:rPr>
                                <m:t>𝑍</m:t>
                              </m:r>
                              <m:r>
                                <a:rPr lang="en-US" altLang="zh-CN" sz="1600" i="1">
                                  <a:latin typeface="Cambria Math"/>
                                </a:rPr>
                                <m:t>=</m:t>
                              </m:r>
                              <m:r>
                                <a:rPr lang="en-US" altLang="zh-CN" sz="1600" i="1">
                                  <a:latin typeface="Cambria Math"/>
                                </a:rPr>
                                <m:t>𝑧</m:t>
                              </m:r>
                            </m:e>
                          </m:d>
                          <m:r>
                            <a:rPr lang="en-US" altLang="zh-CN" sz="1600" i="1">
                              <a:latin typeface="Cambria Math"/>
                            </a:rPr>
                            <m:t>𝑃</m:t>
                          </m:r>
                          <m:d>
                            <m:dPr>
                              <m:ctrlPr>
                                <a:rPr lang="zh-CN" altLang="zh-CN" sz="1600" i="1">
                                  <a:latin typeface="Cambria Math" panose="02040503050406030204" pitchFamily="18" charset="0"/>
                                </a:rPr>
                              </m:ctrlPr>
                            </m:dPr>
                            <m:e>
                              <m:r>
                                <a:rPr lang="en-US" altLang="zh-CN" sz="1600" i="1">
                                  <a:latin typeface="Cambria Math"/>
                                </a:rPr>
                                <m:t>𝑍</m:t>
                              </m:r>
                              <m:r>
                                <a:rPr lang="en-US" altLang="zh-CN" sz="1600" i="1">
                                  <a:latin typeface="Cambria Math"/>
                                </a:rPr>
                                <m:t>=</m:t>
                              </m:r>
                              <m:r>
                                <a:rPr lang="en-US" altLang="zh-CN" sz="1600" i="1">
                                  <a:latin typeface="Cambria Math"/>
                                </a:rPr>
                                <m:t>𝑧</m:t>
                              </m:r>
                            </m:e>
                          </m:d>
                        </m:e>
                      </m:nary>
                    </m:oMath>
                  </m:oMathPara>
                </a14:m>
                <a:endParaRPr lang="zh-CN" altLang="zh-CN" sz="1600" dirty="0"/>
              </a:p>
              <a:p>
                <a:pPr>
                  <a:lnSpc>
                    <a:spcPct val="150000"/>
                  </a:lnSpc>
                </a:pPr>
                <a:r>
                  <a:rPr lang="zh-CN" altLang="en-US" sz="1600" dirty="0"/>
                  <a:t>这被</a:t>
                </a:r>
                <a:r>
                  <a:rPr lang="zh-CN" altLang="zh-CN" sz="1600" dirty="0"/>
                  <a:t>称为调整公式</a:t>
                </a:r>
                <a:r>
                  <a:rPr lang="en-US" altLang="zh-CN" sz="1600" dirty="0"/>
                  <a:t>(adjustment formula)</a:t>
                </a:r>
                <a:r>
                  <a:rPr lang="zh-CN" altLang="zh-CN" sz="1600" dirty="0"/>
                  <a:t>，对于</a:t>
                </a:r>
                <a14:m>
                  <m:oMath xmlns:m="http://schemas.openxmlformats.org/officeDocument/2006/math">
                    <m:r>
                      <a:rPr lang="en-US" altLang="zh-CN" sz="1600" i="1">
                        <a:latin typeface="Cambria Math"/>
                      </a:rPr>
                      <m:t>𝑍</m:t>
                    </m:r>
                  </m:oMath>
                </a14:m>
                <a:r>
                  <a:rPr lang="zh-CN" altLang="zh-CN" sz="1600" dirty="0"/>
                  <a:t>的每一个取值</a:t>
                </a:r>
                <a14:m>
                  <m:oMath xmlns:m="http://schemas.openxmlformats.org/officeDocument/2006/math">
                    <m:r>
                      <a:rPr lang="en-US" altLang="zh-CN" sz="1600" i="1">
                        <a:latin typeface="Cambria Math"/>
                      </a:rPr>
                      <m:t>𝑧</m:t>
                    </m:r>
                  </m:oMath>
                </a14:m>
                <a:r>
                  <a:rPr lang="zh-CN" altLang="zh-CN" sz="1600" dirty="0"/>
                  <a:t>，</a:t>
                </a:r>
                <a:r>
                  <a:rPr lang="zh-CN" altLang="en-US" sz="1600" dirty="0"/>
                  <a:t>上</a:t>
                </a:r>
                <a:r>
                  <a:rPr lang="zh-CN" altLang="zh-CN" sz="1600" dirty="0"/>
                  <a:t>式计算</a:t>
                </a:r>
                <a14:m>
                  <m:oMath xmlns:m="http://schemas.openxmlformats.org/officeDocument/2006/math">
                    <m:r>
                      <a:rPr lang="en-US" altLang="zh-CN" sz="1600" i="1">
                        <a:latin typeface="Cambria Math"/>
                      </a:rPr>
                      <m:t>𝑋</m:t>
                    </m:r>
                  </m:oMath>
                </a14:m>
                <a:r>
                  <a:rPr lang="zh-CN" altLang="zh-CN" sz="1600" dirty="0"/>
                  <a:t>和</a:t>
                </a:r>
                <a14:m>
                  <m:oMath xmlns:m="http://schemas.openxmlformats.org/officeDocument/2006/math">
                    <m:r>
                      <a:rPr lang="en-US" altLang="zh-CN" sz="1600" i="1">
                        <a:latin typeface="Cambria Math"/>
                      </a:rPr>
                      <m:t>𝑌</m:t>
                    </m:r>
                  </m:oMath>
                </a14:m>
                <a:r>
                  <a:rPr lang="zh-CN" altLang="zh-CN" sz="1600" dirty="0"/>
                  <a:t>的条件概率并取均值。</a:t>
                </a:r>
                <a:r>
                  <a:rPr lang="zh-CN" altLang="zh-CN" sz="1600" b="1" dirty="0">
                    <a:solidFill>
                      <a:srgbClr val="0070C0"/>
                    </a:solidFill>
                  </a:rPr>
                  <a:t>这个过程称之为</a:t>
                </a:r>
                <a:r>
                  <a:rPr lang="en-US" altLang="zh-CN" sz="1600" b="1" dirty="0">
                    <a:solidFill>
                      <a:srgbClr val="0070C0"/>
                    </a:solidFill>
                  </a:rPr>
                  <a:t>“</a:t>
                </a:r>
                <a14:m>
                  <m:oMath xmlns:m="http://schemas.openxmlformats.org/officeDocument/2006/math">
                    <m:r>
                      <a:rPr lang="en-US" altLang="zh-CN" sz="1600" b="1" i="1">
                        <a:solidFill>
                          <a:srgbClr val="0070C0"/>
                        </a:solidFill>
                        <a:latin typeface="Cambria Math"/>
                      </a:rPr>
                      <m:t>𝒁</m:t>
                    </m:r>
                  </m:oMath>
                </a14:m>
                <a:r>
                  <a:rPr lang="zh-CN" altLang="zh-CN" sz="1600" b="1" dirty="0">
                    <a:solidFill>
                      <a:srgbClr val="0070C0"/>
                    </a:solidFill>
                  </a:rPr>
                  <a:t>调整</a:t>
                </a:r>
                <a:r>
                  <a:rPr lang="en-US" altLang="zh-CN" sz="1600" b="1" dirty="0">
                    <a:solidFill>
                      <a:srgbClr val="0070C0"/>
                    </a:solidFill>
                  </a:rPr>
                  <a:t>”(adjusting for Z)</a:t>
                </a:r>
                <a:r>
                  <a:rPr lang="zh-CN" altLang="zh-CN" sz="1600" b="1" dirty="0">
                    <a:solidFill>
                      <a:srgbClr val="0070C0"/>
                    </a:solidFill>
                  </a:rPr>
                  <a:t>或</a:t>
                </a:r>
                <a:r>
                  <a:rPr lang="en-US" altLang="zh-CN" sz="1600" b="1" dirty="0">
                    <a:solidFill>
                      <a:srgbClr val="0070C0"/>
                    </a:solidFill>
                  </a:rPr>
                  <a:t>“</a:t>
                </a:r>
                <a14:m>
                  <m:oMath xmlns:m="http://schemas.openxmlformats.org/officeDocument/2006/math">
                    <m:r>
                      <a:rPr lang="en-US" altLang="zh-CN" sz="1600" b="1" i="1">
                        <a:solidFill>
                          <a:srgbClr val="0070C0"/>
                        </a:solidFill>
                        <a:latin typeface="Cambria Math"/>
                      </a:rPr>
                      <m:t>𝒁</m:t>
                    </m:r>
                  </m:oMath>
                </a14:m>
                <a:r>
                  <a:rPr lang="zh-CN" altLang="zh-CN" sz="1600" b="1" dirty="0">
                    <a:solidFill>
                      <a:srgbClr val="0070C0"/>
                    </a:solidFill>
                  </a:rPr>
                  <a:t>控制</a:t>
                </a:r>
                <a:r>
                  <a:rPr lang="en-US" altLang="zh-CN" sz="1600" b="1" dirty="0">
                    <a:solidFill>
                      <a:srgbClr val="0070C0"/>
                    </a:solidFill>
                  </a:rPr>
                  <a:t>”(controlling for Z)</a:t>
                </a:r>
                <a:r>
                  <a:rPr lang="zh-CN" altLang="zh-CN" sz="1600"/>
                  <a:t>。</a:t>
                </a:r>
                <a:r>
                  <a:rPr lang="zh-CN" altLang="en-US" sz="1600"/>
                  <a:t>上式</a:t>
                </a:r>
                <a:r>
                  <a:rPr lang="zh-CN" altLang="zh-CN" sz="1600"/>
                  <a:t>右</a:t>
                </a:r>
                <a:r>
                  <a:rPr lang="zh-CN" altLang="zh-CN" sz="1600" dirty="0"/>
                  <a:t>端只包含正常</a:t>
                </a:r>
                <a:r>
                  <a:rPr lang="en-US" altLang="zh-CN" sz="1600" dirty="0"/>
                  <a:t>(</a:t>
                </a:r>
                <a:r>
                  <a:rPr lang="zh-CN" altLang="zh-CN" sz="1600" dirty="0"/>
                  <a:t>无干预</a:t>
                </a:r>
                <a:r>
                  <a:rPr lang="en-US" altLang="zh-CN" sz="1600" dirty="0"/>
                  <a:t>)</a:t>
                </a:r>
                <a:r>
                  <a:rPr lang="zh-CN" altLang="zh-CN" sz="1600" dirty="0"/>
                  <a:t>条件下的概率</a:t>
                </a:r>
                <a14:m>
                  <m:oMath xmlns:m="http://schemas.openxmlformats.org/officeDocument/2006/math">
                    <m:r>
                      <a:rPr lang="en-US" altLang="zh-CN" sz="1600" i="1">
                        <a:latin typeface="Cambria Math"/>
                      </a:rPr>
                      <m:t>𝑃</m:t>
                    </m:r>
                  </m:oMath>
                </a14:m>
                <a:r>
                  <a:rPr lang="zh-CN" altLang="zh-CN" sz="1600" dirty="0"/>
                  <a:t>，即可用正常</a:t>
                </a:r>
                <a:r>
                  <a:rPr lang="en-US" altLang="zh-CN" sz="1600" dirty="0"/>
                  <a:t>(</a:t>
                </a:r>
                <a:r>
                  <a:rPr lang="zh-CN" altLang="zh-CN" sz="1600" dirty="0"/>
                  <a:t>无干预</a:t>
                </a:r>
                <a:r>
                  <a:rPr lang="en-US" altLang="zh-CN" sz="1600" dirty="0"/>
                  <a:t>)</a:t>
                </a:r>
                <a:r>
                  <a:rPr lang="zh-CN" altLang="zh-CN" sz="1600" dirty="0"/>
                  <a:t>条件下的条件概率来计算干预后的条件概率。</a:t>
                </a:r>
              </a:p>
            </p:txBody>
          </p:sp>
        </mc:Choice>
        <mc:Fallback xmlns="">
          <p:sp>
            <p:nvSpPr>
              <p:cNvPr id="3" name="矩形 2"/>
              <p:cNvSpPr>
                <a:spLocks noRot="1" noChangeAspect="1" noMove="1" noResize="1" noEditPoints="1" noAdjustHandles="1" noChangeArrowheads="1" noChangeShapeType="1" noTextEdit="1"/>
              </p:cNvSpPr>
              <p:nvPr/>
            </p:nvSpPr>
            <p:spPr>
              <a:xfrm>
                <a:off x="132203" y="961225"/>
                <a:ext cx="6125378" cy="5158143"/>
              </a:xfrm>
              <a:prstGeom prst="rect">
                <a:avLst/>
              </a:prstGeom>
              <a:blipFill>
                <a:blip r:embed="rId2"/>
                <a:stretch>
                  <a:fillRect l="-597" t="-473" r="-100" b="-473"/>
                </a:stretch>
              </a:blipFill>
            </p:spPr>
            <p:txBody>
              <a:bodyPr/>
              <a:lstStyle/>
              <a:p>
                <a:r>
                  <a:rPr lang="zh-CN" altLang="en-US">
                    <a:noFill/>
                  </a:rPr>
                  <a:t> </a:t>
                </a:r>
              </a:p>
            </p:txBody>
          </p:sp>
        </mc:Fallback>
      </mc:AlternateContent>
      <p:sp>
        <p:nvSpPr>
          <p:cNvPr id="7" name="矩形 6"/>
          <p:cNvSpPr/>
          <p:nvPr/>
        </p:nvSpPr>
        <p:spPr>
          <a:xfrm>
            <a:off x="6478685" y="3872162"/>
            <a:ext cx="1961001" cy="584775"/>
          </a:xfrm>
          <a:prstGeom prst="rect">
            <a:avLst/>
          </a:prstGeom>
        </p:spPr>
        <p:txBody>
          <a:bodyPr wrap="square">
            <a:spAutoFit/>
          </a:bodyPr>
          <a:lstStyle/>
          <a:p>
            <a:pPr algn="ctr"/>
            <a:r>
              <a:rPr lang="zh-CN" altLang="zh-CN" sz="1600" dirty="0"/>
              <a:t>图</a:t>
            </a:r>
            <a:r>
              <a:rPr lang="en-US" altLang="zh-CN" sz="1600" dirty="0"/>
              <a:t>2.10 </a:t>
            </a:r>
            <a:r>
              <a:rPr lang="zh-CN" altLang="zh-CN" sz="1600" dirty="0"/>
              <a:t>引入干预的操纵图模型</a:t>
            </a:r>
          </a:p>
        </p:txBody>
      </p:sp>
      <p:pic>
        <p:nvPicPr>
          <p:cNvPr id="9" name="图片 8"/>
          <p:cNvPicPr/>
          <p:nvPr/>
        </p:nvPicPr>
        <p:blipFill>
          <a:blip r:embed="rId3">
            <a:extLst>
              <a:ext uri="{28A0092B-C50C-407E-A947-70E740481C1C}">
                <a14:useLocalDpi xmlns:a14="http://schemas.microsoft.com/office/drawing/2010/main" val="0"/>
              </a:ext>
            </a:extLst>
          </a:blip>
          <a:srcRect/>
          <a:stretch>
            <a:fillRect/>
          </a:stretch>
        </p:blipFill>
        <p:spPr bwMode="auto">
          <a:xfrm>
            <a:off x="6318011" y="1907605"/>
            <a:ext cx="1801419" cy="1749995"/>
          </a:xfrm>
          <a:prstGeom prst="rect">
            <a:avLst/>
          </a:prstGeom>
          <a:noFill/>
          <a:ln>
            <a:noFill/>
          </a:ln>
        </p:spPr>
      </p:pic>
    </p:spTree>
    <p:extLst>
      <p:ext uri="{BB962C8B-B14F-4D97-AF65-F5344CB8AC3E}">
        <p14:creationId xmlns:p14="http://schemas.microsoft.com/office/powerpoint/2010/main" val="2815135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67250" y="188061"/>
            <a:ext cx="7507706" cy="657727"/>
          </a:xfrm>
        </p:spPr>
        <p:txBody>
          <a:bodyPr/>
          <a:lstStyle/>
          <a:p>
            <a:r>
              <a:rPr lang="zh-CN" altLang="en-US" sz="2400" dirty="0">
                <a:latin typeface="Times New Roman" panose="02020603050405020304" pitchFamily="18" charset="0"/>
                <a:cs typeface="Times New Roman" panose="02020603050405020304" pitchFamily="18" charset="0"/>
              </a:rPr>
              <a:t>命题逻辑</a:t>
            </a:r>
            <a:endParaRPr lang="zh-CN" altLang="en-US" sz="2400" b="1" dirty="0">
              <a:latin typeface="Times New Roman" panose="02020603050405020304" pitchFamily="18" charset="0"/>
              <a:cs typeface="Times New Roman" panose="02020603050405020304" pitchFamily="18" charset="0"/>
            </a:endParaRPr>
          </a:p>
        </p:txBody>
      </p:sp>
      <p:sp>
        <p:nvSpPr>
          <p:cNvPr id="5" name="矩形 4"/>
          <p:cNvSpPr/>
          <p:nvPr/>
        </p:nvSpPr>
        <p:spPr>
          <a:xfrm>
            <a:off x="1" y="1272234"/>
            <a:ext cx="8710551" cy="461665"/>
          </a:xfrm>
          <a:prstGeom prst="rect">
            <a:avLst/>
          </a:prstGeom>
        </p:spPr>
        <p:txBody>
          <a:bodyPr wrap="square">
            <a:spAutoFit/>
          </a:bodyPr>
          <a:lstStyle/>
          <a:p>
            <a:r>
              <a:rPr lang="zh-CN" altLang="zh-CN"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条件</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命题联结词中前提为假时命题真假取值</a:t>
            </a:r>
          </a:p>
        </p:txBody>
      </p:sp>
      <mc:AlternateContent xmlns:mc="http://schemas.openxmlformats.org/markup-compatibility/2006" xmlns:a14="http://schemas.microsoft.com/office/drawing/2010/main">
        <mc:Choice Requires="a14">
          <p:sp>
            <p:nvSpPr>
              <p:cNvPr id="2" name="矩形 1"/>
              <p:cNvSpPr/>
              <p:nvPr/>
            </p:nvSpPr>
            <p:spPr>
              <a:xfrm>
                <a:off x="280524" y="1890136"/>
                <a:ext cx="8081158" cy="1631216"/>
              </a:xfrm>
              <a:prstGeom prst="rect">
                <a:avLst/>
              </a:prstGeom>
            </p:spPr>
            <p:txBody>
              <a:bodyPr wrap="square">
                <a:spAutoFit/>
              </a:bodyPr>
              <a:lstStyle/>
              <a:p>
                <a:pPr marL="342900" indent="-342900">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“如果</a:t>
                </a:r>
                <a14:m>
                  <m:oMath xmlns:m="http://schemas.openxmlformats.org/officeDocument/2006/math">
                    <m:r>
                      <a:rPr lang="en-US" altLang="zh-CN" sz="2000" b="0" i="1" smtClean="0">
                        <a:latin typeface="Cambria Math"/>
                        <a:ea typeface="黑体" panose="02010609060101010101" pitchFamily="49" charset="-122"/>
                        <a:cs typeface="Times New Roman" panose="02020603050405020304" pitchFamily="18" charset="0"/>
                      </a:rPr>
                      <m:t>𝑝</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那么</a:t>
                </a:r>
                <a14:m>
                  <m:oMath xmlns:m="http://schemas.openxmlformats.org/officeDocument/2006/math">
                    <m:r>
                      <a:rPr lang="en-US" altLang="zh-CN" sz="2000" b="0" i="1" dirty="0" smtClean="0">
                        <a:latin typeface="Cambria Math"/>
                        <a:ea typeface="黑体" panose="02010609060101010101" pitchFamily="49" charset="-122"/>
                        <a:cs typeface="Times New Roman" panose="02020603050405020304" pitchFamily="18" charset="0"/>
                      </a:rPr>
                      <m:t>𝑞</m:t>
                    </m:r>
                    <m:r>
                      <a:rPr lang="en-US" altLang="zh-CN" sz="2000" b="0" i="1" dirty="0" smtClean="0">
                        <a:latin typeface="Cambria Math"/>
                        <a:ea typeface="黑体" panose="02010609060101010101" pitchFamily="49" charset="-122"/>
                        <a:cs typeface="Times New Roman" panose="02020603050405020304" pitchFamily="18" charset="0"/>
                      </a:rPr>
                      <m:t>(</m:t>
                    </m:r>
                    <m:r>
                      <a:rPr lang="en-US" altLang="zh-CN" sz="2000" b="0" i="1" dirty="0" smtClean="0">
                        <a:latin typeface="Cambria Math"/>
                        <a:ea typeface="黑体" panose="02010609060101010101" pitchFamily="49" charset="-122"/>
                        <a:cs typeface="Times New Roman" panose="02020603050405020304" pitchFamily="18" charset="0"/>
                      </a:rPr>
                      <m:t>𝑝</m:t>
                    </m:r>
                    <m:r>
                      <a:rPr lang="en-US" altLang="zh-CN" sz="2000" b="0" i="1" dirty="0" smtClean="0">
                        <a:latin typeface="Cambria Math"/>
                        <a:ea typeface="Cambria Math"/>
                        <a:cs typeface="Times New Roman" panose="02020603050405020304" pitchFamily="18" charset="0"/>
                      </a:rPr>
                      <m:t>⟶</m:t>
                    </m:r>
                    <m:r>
                      <a:rPr lang="en-US" altLang="zh-CN" sz="2000" b="0" i="1" dirty="0" smtClean="0">
                        <a:latin typeface="Cambria Math"/>
                        <a:ea typeface="Cambria Math"/>
                        <a:cs typeface="Times New Roman" panose="02020603050405020304" pitchFamily="18" charset="0"/>
                      </a:rPr>
                      <m:t>𝑞</m:t>
                    </m:r>
                    <m:r>
                      <a:rPr lang="en-US" altLang="zh-CN" sz="2000" b="0" i="1" dirty="0" smtClean="0">
                        <a:latin typeface="Cambria Math"/>
                        <a:ea typeface="黑体" panose="02010609060101010101" pitchFamily="49" charset="-122"/>
                        <a:cs typeface="Times New Roman" panose="02020603050405020304" pitchFamily="18" charset="0"/>
                      </a:rPr>
                      <m:t>)</m:t>
                    </m:r>
                  </m:oMath>
                </a14:m>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定义的是一种蕴涵关系（即充分条件），也就是命题</a:t>
                </a:r>
                <a14:m>
                  <m:oMath xmlns:m="http://schemas.openxmlformats.org/officeDocument/2006/math">
                    <m:r>
                      <a:rPr lang="en-US" altLang="zh-CN" sz="2000" i="1" dirty="0">
                        <a:latin typeface="Cambria Math"/>
                        <a:ea typeface="黑体" panose="02010609060101010101" pitchFamily="49" charset="-122"/>
                        <a:cs typeface="Times New Roman" panose="02020603050405020304" pitchFamily="18" charset="0"/>
                      </a:rPr>
                      <m:t>𝑞</m:t>
                    </m:r>
                    <m:r>
                      <a:rPr lang="en-US" altLang="zh-CN" sz="2000" i="1" dirty="0">
                        <a:latin typeface="Cambria Math"/>
                        <a:ea typeface="黑体" panose="02010609060101010101" pitchFamily="49" charset="-122"/>
                        <a:cs typeface="Times New Roman" panose="02020603050405020304" pitchFamily="18" charset="0"/>
                      </a:rPr>
                      <m:t> </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包含着命题</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𝑝</m:t>
                    </m:r>
                    <m:r>
                      <a:rPr lang="en-US" altLang="zh-CN" sz="2000" i="1">
                        <a:latin typeface="Cambria Math"/>
                        <a:ea typeface="黑体" panose="02010609060101010101" pitchFamily="49" charset="-122"/>
                        <a:cs typeface="Times New Roman" panose="02020603050405020304" pitchFamily="18" charset="0"/>
                      </a:rPr>
                      <m:t> </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ea typeface="黑体" panose="02010609060101010101" pitchFamily="49" charset="-122"/>
                    <a:cs typeface="Times New Roman" panose="02020603050405020304" pitchFamily="18" charset="0"/>
                  </a:rPr>
                  <a:t> </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𝑝</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是</a:t>
                </a:r>
                <a14:m>
                  <m:oMath xmlns:m="http://schemas.openxmlformats.org/officeDocument/2006/math">
                    <m:r>
                      <a:rPr lang="en-US" altLang="zh-CN" sz="2000" i="1" dirty="0">
                        <a:latin typeface="Cambria Math"/>
                        <a:ea typeface="黑体" panose="02010609060101010101" pitchFamily="49" charset="-122"/>
                        <a:cs typeface="Times New Roman" panose="02020603050405020304" pitchFamily="18" charset="0"/>
                      </a:rPr>
                      <m:t>𝑞</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的子集）</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buFont typeface="Wingdings" panose="05000000000000000000" pitchFamily="2" charset="2"/>
                  <a:buChar char="l"/>
                </a:pP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buFont typeface="Wingdings" panose="05000000000000000000" pitchFamily="2" charset="2"/>
                  <a:buChar char="l"/>
                </a:pP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𝑝</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不成立相当于</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𝑝</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是一个空集，空集可被其他所有集合所包含，因此当</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𝑝</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不成立时，“如果</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𝑝</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那么</a:t>
                </a:r>
                <a14:m>
                  <m:oMath xmlns:m="http://schemas.openxmlformats.org/officeDocument/2006/math">
                    <m:r>
                      <a:rPr lang="en-US" altLang="zh-CN" sz="2000" i="1" dirty="0">
                        <a:latin typeface="Cambria Math"/>
                        <a:ea typeface="黑体" panose="02010609060101010101" pitchFamily="49" charset="-122"/>
                        <a:cs typeface="Times New Roman" panose="02020603050405020304" pitchFamily="18" charset="0"/>
                      </a:rPr>
                      <m:t>𝑞</m:t>
                    </m:r>
                  </m:oMath>
                </a14:m>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永远为真。</a:t>
                </a:r>
              </a:p>
            </p:txBody>
          </p:sp>
        </mc:Choice>
        <mc:Fallback xmlns="">
          <p:sp>
            <p:nvSpPr>
              <p:cNvPr id="2" name="矩形 1"/>
              <p:cNvSpPr>
                <a:spLocks noRot="1" noChangeAspect="1" noMove="1" noResize="1" noEditPoints="1" noAdjustHandles="1" noChangeArrowheads="1" noChangeShapeType="1" noTextEdit="1"/>
              </p:cNvSpPr>
              <p:nvPr/>
            </p:nvSpPr>
            <p:spPr>
              <a:xfrm>
                <a:off x="280524" y="1890136"/>
                <a:ext cx="8081158" cy="1631216"/>
              </a:xfrm>
              <a:prstGeom prst="rect">
                <a:avLst/>
              </a:prstGeom>
              <a:blipFill rotWithShape="1">
                <a:blip r:embed="rId2"/>
                <a:stretch>
                  <a:fillRect l="-603" t="-2612" b="-5970"/>
                </a:stretch>
              </a:blipFill>
            </p:spPr>
            <p:txBody>
              <a:bodyPr/>
              <a:lstStyle/>
              <a:p>
                <a:r>
                  <a:rPr lang="zh-CN" altLang="en-US">
                    <a:noFill/>
                  </a:rPr>
                  <a:t> </a:t>
                </a:r>
              </a:p>
            </p:txBody>
          </p:sp>
        </mc:Fallback>
      </mc:AlternateContent>
      <p:grpSp>
        <p:nvGrpSpPr>
          <p:cNvPr id="9" name="组合 8"/>
          <p:cNvGrpSpPr/>
          <p:nvPr/>
        </p:nvGrpSpPr>
        <p:grpSpPr>
          <a:xfrm>
            <a:off x="6692472" y="4556599"/>
            <a:ext cx="1828800" cy="1618637"/>
            <a:chOff x="5023262" y="3232783"/>
            <a:chExt cx="1828800" cy="1213978"/>
          </a:xfrm>
        </p:grpSpPr>
        <p:sp>
          <p:nvSpPr>
            <p:cNvPr id="3" name="圆角矩形 2"/>
            <p:cNvSpPr/>
            <p:nvPr/>
          </p:nvSpPr>
          <p:spPr>
            <a:xfrm>
              <a:off x="5023262" y="3232783"/>
              <a:ext cx="1828800" cy="121397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 name="椭圆 3"/>
            <p:cNvSpPr/>
            <p:nvPr/>
          </p:nvSpPr>
          <p:spPr>
            <a:xfrm>
              <a:off x="5189516" y="3483512"/>
              <a:ext cx="1021278" cy="712520"/>
            </a:xfrm>
            <a:prstGeom prst="ellipse">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6" name="矩形 5"/>
                <p:cNvSpPr/>
                <p:nvPr/>
              </p:nvSpPr>
              <p:spPr>
                <a:xfrm>
                  <a:off x="5515841" y="3655106"/>
                  <a:ext cx="37343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a:ea typeface="黑体" panose="02010609060101010101" pitchFamily="49" charset="-122"/>
                            <a:cs typeface="Times New Roman" panose="02020603050405020304" pitchFamily="18" charset="0"/>
                          </a:rPr>
                          <m:t>𝑝</m:t>
                        </m:r>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5515841" y="3655106"/>
                  <a:ext cx="368627" cy="369332"/>
                </a:xfrm>
                <a:prstGeom prst="rect">
                  <a:avLst/>
                </a:prstGeom>
                <a:blipFill rotWithShape="1">
                  <a:blip r:embed="rId3"/>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6322884" y="3446833"/>
                  <a:ext cx="37439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a:ea typeface="黑体" panose="02010609060101010101" pitchFamily="49" charset="-122"/>
                            <a:cs typeface="Times New Roman" panose="02020603050405020304" pitchFamily="18" charset="0"/>
                          </a:rPr>
                          <m:t>𝑞</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6322884" y="3446833"/>
                  <a:ext cx="369588" cy="369332"/>
                </a:xfrm>
                <a:prstGeom prst="rect">
                  <a:avLst/>
                </a:prstGeom>
                <a:blipFill rotWithShape="1">
                  <a:blip r:embed="rId4"/>
                  <a:stretch>
                    <a:fillRect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7941860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69600" y="138783"/>
            <a:ext cx="8376356" cy="657727"/>
          </a:xfrm>
        </p:spPr>
        <p:txBody>
          <a:bodyPr/>
          <a:lstStyle/>
          <a:p>
            <a:r>
              <a:rPr lang="zh-CN" altLang="zh-CN" sz="2800" dirty="0"/>
              <a:t>因果图</a:t>
            </a:r>
            <a:r>
              <a:rPr lang="zh-CN" altLang="en-US" sz="2800" dirty="0"/>
              <a:t>模型：</a:t>
            </a:r>
            <a:r>
              <a:rPr lang="zh-CN" altLang="zh-CN" sz="2800" dirty="0"/>
              <a:t>因果效应</a:t>
            </a:r>
            <a:r>
              <a:rPr lang="zh-CN" altLang="en-US" sz="2800" dirty="0"/>
              <a:t>差</a:t>
            </a: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2" name="组合 11"/>
          <p:cNvGrpSpPr/>
          <p:nvPr/>
        </p:nvGrpSpPr>
        <p:grpSpPr>
          <a:xfrm>
            <a:off x="242371" y="814235"/>
            <a:ext cx="8659258" cy="5863144"/>
            <a:chOff x="242371" y="814235"/>
            <a:chExt cx="8659258" cy="5863144"/>
          </a:xfrm>
        </p:grpSpPr>
        <mc:AlternateContent xmlns:mc="http://schemas.openxmlformats.org/markup-compatibility/2006" xmlns:a14="http://schemas.microsoft.com/office/drawing/2010/main">
          <mc:Choice Requires="a14">
            <p:sp>
              <p:nvSpPr>
                <p:cNvPr id="4" name="矩形 3"/>
                <p:cNvSpPr/>
                <p:nvPr/>
              </p:nvSpPr>
              <p:spPr>
                <a:xfrm>
                  <a:off x="242371" y="814235"/>
                  <a:ext cx="8659258" cy="5863144"/>
                </a:xfrm>
                <a:prstGeom prst="rect">
                  <a:avLst/>
                </a:prstGeom>
              </p:spPr>
              <p:txBody>
                <a:bodyPr wrap="square">
                  <a:spAutoFit/>
                </a:bodyPr>
                <a:lstStyle/>
                <a:p>
                  <a:pPr>
                    <a:lnSpc>
                      <a:spcPts val="3000"/>
                    </a:lnSpc>
                  </a:pPr>
                  <a:r>
                    <a:rPr lang="zh-CN" altLang="zh-CN" dirty="0"/>
                    <a:t>其中</a:t>
                  </a:r>
                  <a14:m>
                    <m:oMath xmlns:m="http://schemas.openxmlformats.org/officeDocument/2006/math">
                      <m:r>
                        <a:rPr lang="en-US" altLang="zh-CN" i="1">
                          <a:latin typeface="Cambria Math"/>
                        </a:rPr>
                        <m:t>𝑋</m:t>
                      </m:r>
                      <m:r>
                        <a:rPr lang="en-US" altLang="zh-CN" i="1">
                          <a:latin typeface="Cambria Math"/>
                        </a:rPr>
                        <m:t>=1</m:t>
                      </m:r>
                    </m:oMath>
                  </a14:m>
                  <a:r>
                    <a:rPr lang="zh-CN" altLang="zh-CN" dirty="0"/>
                    <a:t>表示用药，</a:t>
                  </a:r>
                  <a14:m>
                    <m:oMath xmlns:m="http://schemas.openxmlformats.org/officeDocument/2006/math">
                      <m:r>
                        <a:rPr lang="zh-CN" altLang="zh-CN" i="1">
                          <a:latin typeface="Cambria Math"/>
                        </a:rPr>
                        <m:t> </m:t>
                      </m:r>
                      <m:r>
                        <a:rPr lang="en-US" altLang="zh-CN" i="1">
                          <a:latin typeface="Cambria Math"/>
                        </a:rPr>
                        <m:t>𝑌</m:t>
                      </m:r>
                      <m:r>
                        <a:rPr lang="en-US" altLang="zh-CN" i="1">
                          <a:latin typeface="Cambria Math"/>
                        </a:rPr>
                        <m:t>=1</m:t>
                      </m:r>
                    </m:oMath>
                  </a14:m>
                  <a:r>
                    <a:rPr lang="zh-CN" altLang="zh-CN" dirty="0"/>
                    <a:t>表示病人恢复，</a:t>
                  </a:r>
                  <a14:m>
                    <m:oMath xmlns:m="http://schemas.openxmlformats.org/officeDocument/2006/math">
                      <m:r>
                        <a:rPr lang="en-US" altLang="zh-CN" i="1">
                          <a:latin typeface="Cambria Math"/>
                        </a:rPr>
                        <m:t>𝑍</m:t>
                      </m:r>
                      <m:r>
                        <a:rPr lang="en-US" altLang="zh-CN" i="1">
                          <a:latin typeface="Cambria Math"/>
                        </a:rPr>
                        <m:t>=1</m:t>
                      </m:r>
                    </m:oMath>
                  </a14:m>
                  <a:r>
                    <a:rPr lang="zh-CN" altLang="zh-CN" dirty="0"/>
                    <a:t>表示男性，</a:t>
                  </a:r>
                  <a14:m>
                    <m:oMath xmlns:m="http://schemas.openxmlformats.org/officeDocument/2006/math">
                      <m:r>
                        <a:rPr lang="en-US" altLang="zh-CN" i="1">
                          <a:latin typeface="Cambria Math"/>
                        </a:rPr>
                        <m:t>𝑍</m:t>
                      </m:r>
                      <m:r>
                        <a:rPr lang="en-US" altLang="zh-CN" i="1">
                          <a:latin typeface="Cambria Math"/>
                        </a:rPr>
                        <m:t>=</m:t>
                      </m:r>
                      <m:r>
                        <a:rPr lang="en-US" altLang="zh-CN">
                          <a:latin typeface="Cambria Math"/>
                        </a:rPr>
                        <m:t>0</m:t>
                      </m:r>
                    </m:oMath>
                  </a14:m>
                  <a:r>
                    <a:rPr lang="zh-CN" altLang="zh-CN" dirty="0"/>
                    <a:t>表示女性，则有：</a:t>
                  </a:r>
                </a:p>
                <a:p>
                  <a:pPr>
                    <a:lnSpc>
                      <a:spcPts val="3000"/>
                    </a:lnSpc>
                  </a:pPr>
                  <a14:m>
                    <m:oMathPara xmlns:m="http://schemas.openxmlformats.org/officeDocument/2006/math">
                      <m:oMathParaPr>
                        <m:jc m:val="centerGroup"/>
                      </m:oMathParaPr>
                      <m:oMath xmlns:m="http://schemas.openxmlformats.org/officeDocument/2006/math">
                        <m:r>
                          <a:rPr lang="en-US" altLang="zh-CN" i="1">
                            <a:latin typeface="Cambria Math"/>
                          </a:rPr>
                          <m:t>𝑃</m:t>
                        </m:r>
                        <m:d>
                          <m:dPr>
                            <m:ctrlPr>
                              <a:rPr lang="zh-CN" altLang="zh-CN" i="1">
                                <a:latin typeface="Cambria Math" panose="02040503050406030204" pitchFamily="18" charset="0"/>
                              </a:rPr>
                            </m:ctrlPr>
                          </m:dPr>
                          <m:e>
                            <m:r>
                              <a:rPr lang="en-US" altLang="zh-CN" i="1">
                                <a:latin typeface="Cambria Math"/>
                              </a:rPr>
                              <m:t>𝑌</m:t>
                            </m:r>
                            <m:r>
                              <a:rPr lang="en-US" altLang="zh-CN" i="1">
                                <a:latin typeface="Cambria Math"/>
                              </a:rPr>
                              <m:t>=1</m:t>
                            </m:r>
                          </m:e>
                          <m:e>
                            <m:r>
                              <a:rPr lang="en-US" altLang="zh-CN" i="1">
                                <a:latin typeface="Cambria Math"/>
                              </a:rPr>
                              <m:t>𝑑𝑜</m:t>
                            </m:r>
                            <m:d>
                              <m:dPr>
                                <m:ctrlPr>
                                  <a:rPr lang="zh-CN" altLang="zh-CN" i="1">
                                    <a:latin typeface="Cambria Math" panose="02040503050406030204" pitchFamily="18" charset="0"/>
                                  </a:rPr>
                                </m:ctrlPr>
                              </m:dPr>
                              <m:e>
                                <m:r>
                                  <a:rPr lang="en-US" altLang="zh-CN" i="1">
                                    <a:latin typeface="Cambria Math"/>
                                  </a:rPr>
                                  <m:t>𝑋</m:t>
                                </m:r>
                                <m:r>
                                  <a:rPr lang="en-US" altLang="zh-CN" i="1">
                                    <a:latin typeface="Cambria Math"/>
                                  </a:rPr>
                                  <m:t>=1</m:t>
                                </m:r>
                              </m:e>
                            </m:d>
                          </m:e>
                        </m:d>
                      </m:oMath>
                      <m:oMath xmlns:m="http://schemas.openxmlformats.org/officeDocument/2006/math">
                        <m:r>
                          <a:rPr lang="en-US" altLang="zh-CN" i="1">
                            <a:latin typeface="Cambria Math"/>
                          </a:rPr>
                          <m:t>= </m:t>
                        </m:r>
                        <m:r>
                          <a:rPr lang="en-US" altLang="zh-CN" i="1">
                            <a:latin typeface="Cambria Math"/>
                          </a:rPr>
                          <m:t>𝑃</m:t>
                        </m:r>
                        <m:d>
                          <m:dPr>
                            <m:ctrlPr>
                              <a:rPr lang="zh-CN" altLang="zh-CN" i="1">
                                <a:latin typeface="Cambria Math" panose="02040503050406030204" pitchFamily="18" charset="0"/>
                              </a:rPr>
                            </m:ctrlPr>
                          </m:dPr>
                          <m:e>
                            <m:r>
                              <a:rPr lang="en-US" altLang="zh-CN" i="1">
                                <a:latin typeface="Cambria Math"/>
                              </a:rPr>
                              <m:t>𝑌</m:t>
                            </m:r>
                            <m:r>
                              <a:rPr lang="en-US" altLang="zh-CN" i="1">
                                <a:latin typeface="Cambria Math"/>
                              </a:rPr>
                              <m:t>=1</m:t>
                            </m:r>
                          </m:e>
                          <m:e>
                            <m:r>
                              <a:rPr lang="en-US" altLang="zh-CN" i="1">
                                <a:latin typeface="Cambria Math"/>
                              </a:rPr>
                              <m:t>𝑋</m:t>
                            </m:r>
                            <m:r>
                              <a:rPr lang="en-US" altLang="zh-CN" i="1">
                                <a:latin typeface="Cambria Math"/>
                              </a:rPr>
                              <m:t>=1, </m:t>
                            </m:r>
                            <m:r>
                              <a:rPr lang="en-US" altLang="zh-CN" i="1">
                                <a:latin typeface="Cambria Math"/>
                              </a:rPr>
                              <m:t>𝑍</m:t>
                            </m:r>
                            <m:r>
                              <a:rPr lang="en-US" altLang="zh-CN" i="1">
                                <a:latin typeface="Cambria Math"/>
                              </a:rPr>
                              <m:t>=1</m:t>
                            </m:r>
                          </m:e>
                        </m:d>
                        <m:r>
                          <a:rPr lang="en-US" altLang="zh-CN" i="1">
                            <a:latin typeface="Cambria Math"/>
                          </a:rPr>
                          <m:t>𝑃</m:t>
                        </m:r>
                        <m:d>
                          <m:dPr>
                            <m:ctrlPr>
                              <a:rPr lang="zh-CN" altLang="zh-CN" i="1">
                                <a:latin typeface="Cambria Math" panose="02040503050406030204" pitchFamily="18" charset="0"/>
                              </a:rPr>
                            </m:ctrlPr>
                          </m:dPr>
                          <m:e>
                            <m:r>
                              <a:rPr lang="en-US" altLang="zh-CN" i="1">
                                <a:latin typeface="Cambria Math"/>
                              </a:rPr>
                              <m:t>𝑍</m:t>
                            </m:r>
                            <m:r>
                              <a:rPr lang="en-US" altLang="zh-CN" i="1">
                                <a:latin typeface="Cambria Math"/>
                              </a:rPr>
                              <m:t>=1</m:t>
                            </m:r>
                          </m:e>
                        </m:d>
                        <m:r>
                          <a:rPr lang="en-US" altLang="zh-CN" i="1">
                            <a:latin typeface="Cambria Math"/>
                          </a:rPr>
                          <m:t>+ </m:t>
                        </m:r>
                        <m:r>
                          <a:rPr lang="en-US" altLang="zh-CN" i="1">
                            <a:latin typeface="Cambria Math"/>
                          </a:rPr>
                          <m:t>𝑃</m:t>
                        </m:r>
                        <m:d>
                          <m:dPr>
                            <m:ctrlPr>
                              <a:rPr lang="zh-CN" altLang="zh-CN" i="1">
                                <a:latin typeface="Cambria Math" panose="02040503050406030204" pitchFamily="18" charset="0"/>
                              </a:rPr>
                            </m:ctrlPr>
                          </m:dPr>
                          <m:e>
                            <m:r>
                              <a:rPr lang="en-US" altLang="zh-CN" i="1">
                                <a:latin typeface="Cambria Math"/>
                              </a:rPr>
                              <m:t>𝑌</m:t>
                            </m:r>
                            <m:r>
                              <a:rPr lang="en-US" altLang="zh-CN" i="1">
                                <a:latin typeface="Cambria Math"/>
                              </a:rPr>
                              <m:t>=1</m:t>
                            </m:r>
                          </m:e>
                          <m:e>
                            <m:r>
                              <a:rPr lang="en-US" altLang="zh-CN" i="1">
                                <a:latin typeface="Cambria Math"/>
                              </a:rPr>
                              <m:t>𝑋</m:t>
                            </m:r>
                            <m:r>
                              <a:rPr lang="en-US" altLang="zh-CN" i="1">
                                <a:latin typeface="Cambria Math"/>
                              </a:rPr>
                              <m:t>=1, </m:t>
                            </m:r>
                            <m:r>
                              <a:rPr lang="en-US" altLang="zh-CN" i="1">
                                <a:latin typeface="Cambria Math"/>
                              </a:rPr>
                              <m:t>𝑍</m:t>
                            </m:r>
                            <m:r>
                              <a:rPr lang="en-US" altLang="zh-CN" i="1">
                                <a:latin typeface="Cambria Math"/>
                              </a:rPr>
                              <m:t>=0</m:t>
                            </m:r>
                          </m:e>
                        </m:d>
                        <m:r>
                          <a:rPr lang="en-US" altLang="zh-CN" i="1">
                            <a:latin typeface="Cambria Math"/>
                          </a:rPr>
                          <m:t>𝑃</m:t>
                        </m:r>
                        <m:d>
                          <m:dPr>
                            <m:ctrlPr>
                              <a:rPr lang="zh-CN" altLang="zh-CN" i="1">
                                <a:latin typeface="Cambria Math" panose="02040503050406030204" pitchFamily="18" charset="0"/>
                              </a:rPr>
                            </m:ctrlPr>
                          </m:dPr>
                          <m:e>
                            <m:r>
                              <a:rPr lang="en-US" altLang="zh-CN" i="1">
                                <a:latin typeface="Cambria Math"/>
                              </a:rPr>
                              <m:t>𝑍</m:t>
                            </m:r>
                            <m:r>
                              <a:rPr lang="en-US" altLang="zh-CN" i="1">
                                <a:latin typeface="Cambria Math"/>
                              </a:rPr>
                              <m:t>=0</m:t>
                            </m:r>
                          </m:e>
                        </m:d>
                      </m:oMath>
                    </m:oMathPara>
                  </a14:m>
                  <a:endParaRPr lang="zh-CN" altLang="zh-CN" dirty="0"/>
                </a:p>
                <a:p>
                  <a:pPr>
                    <a:lnSpc>
                      <a:spcPts val="3000"/>
                    </a:lnSpc>
                  </a:pPr>
                  <a:r>
                    <a:rPr lang="zh-CN" altLang="zh-CN" dirty="0"/>
                    <a:t>代入表</a:t>
                  </a:r>
                  <a:r>
                    <a:rPr lang="en-US" altLang="zh-CN" dirty="0"/>
                    <a:t>2.10</a:t>
                  </a:r>
                  <a:r>
                    <a:rPr lang="zh-CN" altLang="zh-CN" dirty="0"/>
                    <a:t>的数据，则将病人干预为用药病人的因果效应为：</a:t>
                  </a:r>
                  <a:endParaRPr lang="en-US" altLang="zh-CN" dirty="0"/>
                </a:p>
                <a:p>
                  <a:pPr>
                    <a:lnSpc>
                      <a:spcPts val="3000"/>
                    </a:lnSpc>
                  </a:pPr>
                  <a:endParaRPr lang="zh-CN" altLang="zh-CN" dirty="0"/>
                </a:p>
                <a:p>
                  <a:pPr>
                    <a:lnSpc>
                      <a:spcPts val="3000"/>
                    </a:lnSpc>
                  </a:pPr>
                  <a14:m>
                    <m:oMathPara xmlns:m="http://schemas.openxmlformats.org/officeDocument/2006/math">
                      <m:oMathParaPr>
                        <m:jc m:val="centerGroup"/>
                      </m:oMathParaPr>
                      <m:oMath xmlns:m="http://schemas.openxmlformats.org/officeDocument/2006/math">
                        <m:r>
                          <a:rPr lang="en-US" altLang="zh-CN" i="1">
                            <a:latin typeface="Cambria Math"/>
                          </a:rPr>
                          <m:t>𝑃</m:t>
                        </m:r>
                        <m:d>
                          <m:dPr>
                            <m:ctrlPr>
                              <a:rPr lang="zh-CN" altLang="zh-CN" i="1">
                                <a:latin typeface="Cambria Math" panose="02040503050406030204" pitchFamily="18" charset="0"/>
                              </a:rPr>
                            </m:ctrlPr>
                          </m:dPr>
                          <m:e>
                            <m:r>
                              <a:rPr lang="en-US" altLang="zh-CN" i="1">
                                <a:latin typeface="Cambria Math"/>
                              </a:rPr>
                              <m:t>𝑌</m:t>
                            </m:r>
                            <m:r>
                              <a:rPr lang="en-US" altLang="zh-CN" i="1">
                                <a:latin typeface="Cambria Math"/>
                              </a:rPr>
                              <m:t>=1</m:t>
                            </m:r>
                          </m:e>
                          <m:e>
                            <m:r>
                              <a:rPr lang="en-US" altLang="zh-CN" i="1">
                                <a:latin typeface="Cambria Math"/>
                              </a:rPr>
                              <m:t>𝑑𝑜</m:t>
                            </m:r>
                            <m:d>
                              <m:dPr>
                                <m:ctrlPr>
                                  <a:rPr lang="zh-CN" altLang="zh-CN" i="1">
                                    <a:latin typeface="Cambria Math" panose="02040503050406030204" pitchFamily="18" charset="0"/>
                                  </a:rPr>
                                </m:ctrlPr>
                              </m:dPr>
                              <m:e>
                                <m:r>
                                  <a:rPr lang="en-US" altLang="zh-CN" i="1">
                                    <a:latin typeface="Cambria Math"/>
                                  </a:rPr>
                                  <m:t>𝑋</m:t>
                                </m:r>
                                <m:r>
                                  <a:rPr lang="en-US" altLang="zh-CN" i="1">
                                    <a:latin typeface="Cambria Math"/>
                                  </a:rPr>
                                  <m:t>=1</m:t>
                                </m:r>
                              </m:e>
                            </m:d>
                          </m:e>
                        </m:d>
                        <m:r>
                          <a:rPr lang="en-US" altLang="zh-CN" i="1">
                            <a:latin typeface="Cambria Math"/>
                          </a:rPr>
                          <m:t>=0.93×</m:t>
                        </m:r>
                        <m:f>
                          <m:fPr>
                            <m:ctrlPr>
                              <a:rPr lang="zh-CN" altLang="zh-CN" i="1">
                                <a:latin typeface="Cambria Math" panose="02040503050406030204" pitchFamily="18" charset="0"/>
                              </a:rPr>
                            </m:ctrlPr>
                          </m:fPr>
                          <m:num>
                            <m:r>
                              <a:rPr lang="en-US" altLang="zh-CN" i="1">
                                <a:latin typeface="Cambria Math"/>
                              </a:rPr>
                              <m:t>(87+270)</m:t>
                            </m:r>
                          </m:num>
                          <m:den>
                            <m:r>
                              <a:rPr lang="en-US" altLang="zh-CN" i="1">
                                <a:latin typeface="Cambria Math"/>
                              </a:rPr>
                              <m:t>(350+350)</m:t>
                            </m:r>
                          </m:den>
                        </m:f>
                        <m:r>
                          <a:rPr lang="en-US" altLang="zh-CN" i="1">
                            <a:latin typeface="Cambria Math"/>
                          </a:rPr>
                          <m:t>+0.73×</m:t>
                        </m:r>
                        <m:f>
                          <m:fPr>
                            <m:ctrlPr>
                              <a:rPr lang="zh-CN" altLang="zh-CN" i="1">
                                <a:latin typeface="Cambria Math" panose="02040503050406030204" pitchFamily="18" charset="0"/>
                              </a:rPr>
                            </m:ctrlPr>
                          </m:fPr>
                          <m:num>
                            <m:r>
                              <a:rPr lang="en-US" altLang="zh-CN" i="1">
                                <a:latin typeface="Cambria Math"/>
                              </a:rPr>
                              <m:t>(263+80)</m:t>
                            </m:r>
                          </m:num>
                          <m:den>
                            <m:r>
                              <a:rPr lang="en-US" altLang="zh-CN" i="1">
                                <a:latin typeface="Cambria Math"/>
                              </a:rPr>
                              <m:t>(350+350)</m:t>
                            </m:r>
                          </m:den>
                        </m:f>
                        <m:r>
                          <a:rPr lang="en-US" altLang="zh-CN" i="1">
                            <a:latin typeface="Cambria Math"/>
                          </a:rPr>
                          <m:t>=0.832</m:t>
                        </m:r>
                      </m:oMath>
                    </m:oMathPara>
                  </a14:m>
                  <a:endParaRPr lang="zh-CN" altLang="zh-CN" dirty="0"/>
                </a:p>
                <a:p>
                  <a:pPr>
                    <a:lnSpc>
                      <a:spcPts val="3000"/>
                    </a:lnSpc>
                  </a:pPr>
                  <a:r>
                    <a:rPr lang="zh-CN" altLang="zh-CN" dirty="0"/>
                    <a:t>类似地，将病人干预为不用药病人的因果效应为：</a:t>
                  </a:r>
                  <a:endParaRPr lang="en-US" altLang="zh-CN" dirty="0"/>
                </a:p>
                <a:p>
                  <a:pPr>
                    <a:lnSpc>
                      <a:spcPts val="3000"/>
                    </a:lnSpc>
                  </a:pPr>
                  <a:endParaRPr lang="zh-CN" altLang="zh-CN" dirty="0"/>
                </a:p>
                <a:p>
                  <a:pPr>
                    <a:lnSpc>
                      <a:spcPts val="3000"/>
                    </a:lnSpc>
                  </a:pPr>
                  <a14:m>
                    <m:oMathPara xmlns:m="http://schemas.openxmlformats.org/officeDocument/2006/math">
                      <m:oMathParaPr>
                        <m:jc m:val="centerGroup"/>
                      </m:oMathParaPr>
                      <m:oMath xmlns:m="http://schemas.openxmlformats.org/officeDocument/2006/math">
                        <m:r>
                          <a:rPr lang="en-US" altLang="zh-CN" i="1">
                            <a:latin typeface="Cambria Math"/>
                          </a:rPr>
                          <m:t>𝑃</m:t>
                        </m:r>
                        <m:d>
                          <m:dPr>
                            <m:ctrlPr>
                              <a:rPr lang="zh-CN" altLang="zh-CN" i="1">
                                <a:latin typeface="Cambria Math" panose="02040503050406030204" pitchFamily="18" charset="0"/>
                              </a:rPr>
                            </m:ctrlPr>
                          </m:dPr>
                          <m:e>
                            <m:r>
                              <a:rPr lang="en-US" altLang="zh-CN" i="1">
                                <a:latin typeface="Cambria Math"/>
                              </a:rPr>
                              <m:t>𝑌</m:t>
                            </m:r>
                            <m:r>
                              <a:rPr lang="en-US" altLang="zh-CN" i="1">
                                <a:latin typeface="Cambria Math"/>
                              </a:rPr>
                              <m:t>=1</m:t>
                            </m:r>
                          </m:e>
                          <m:e>
                            <m:r>
                              <a:rPr lang="en-US" altLang="zh-CN" i="1">
                                <a:latin typeface="Cambria Math"/>
                              </a:rPr>
                              <m:t>𝑑𝑜</m:t>
                            </m:r>
                            <m:d>
                              <m:dPr>
                                <m:ctrlPr>
                                  <a:rPr lang="zh-CN" altLang="zh-CN" i="1">
                                    <a:latin typeface="Cambria Math" panose="02040503050406030204" pitchFamily="18" charset="0"/>
                                  </a:rPr>
                                </m:ctrlPr>
                              </m:dPr>
                              <m:e>
                                <m:r>
                                  <a:rPr lang="en-US" altLang="zh-CN" i="1">
                                    <a:latin typeface="Cambria Math"/>
                                  </a:rPr>
                                  <m:t>𝑋</m:t>
                                </m:r>
                                <m:r>
                                  <a:rPr lang="en-US" altLang="zh-CN" i="1">
                                    <a:latin typeface="Cambria Math"/>
                                  </a:rPr>
                                  <m:t>=0</m:t>
                                </m:r>
                              </m:e>
                            </m:d>
                          </m:e>
                        </m:d>
                        <m:r>
                          <a:rPr lang="en-US" altLang="zh-CN" i="1">
                            <a:latin typeface="Cambria Math"/>
                          </a:rPr>
                          <m:t>=0.87×</m:t>
                        </m:r>
                        <m:f>
                          <m:fPr>
                            <m:ctrlPr>
                              <a:rPr lang="zh-CN" altLang="zh-CN" i="1">
                                <a:latin typeface="Cambria Math" panose="02040503050406030204" pitchFamily="18" charset="0"/>
                              </a:rPr>
                            </m:ctrlPr>
                          </m:fPr>
                          <m:num>
                            <m:r>
                              <a:rPr lang="en-US" altLang="zh-CN" i="1">
                                <a:latin typeface="Cambria Math"/>
                              </a:rPr>
                              <m:t>(87+270)</m:t>
                            </m:r>
                          </m:num>
                          <m:den>
                            <m:r>
                              <a:rPr lang="en-US" altLang="zh-CN" i="1">
                                <a:latin typeface="Cambria Math"/>
                              </a:rPr>
                              <m:t>(350+350)</m:t>
                            </m:r>
                          </m:den>
                        </m:f>
                        <m:r>
                          <a:rPr lang="en-US" altLang="zh-CN" i="1">
                            <a:latin typeface="Cambria Math"/>
                          </a:rPr>
                          <m:t>+0.69×</m:t>
                        </m:r>
                        <m:f>
                          <m:fPr>
                            <m:ctrlPr>
                              <a:rPr lang="zh-CN" altLang="zh-CN" i="1">
                                <a:latin typeface="Cambria Math" panose="02040503050406030204" pitchFamily="18" charset="0"/>
                              </a:rPr>
                            </m:ctrlPr>
                          </m:fPr>
                          <m:num>
                            <m:r>
                              <a:rPr lang="en-US" altLang="zh-CN" i="1">
                                <a:latin typeface="Cambria Math"/>
                              </a:rPr>
                              <m:t>(263+80)</m:t>
                            </m:r>
                          </m:num>
                          <m:den>
                            <m:r>
                              <a:rPr lang="en-US" altLang="zh-CN" i="1">
                                <a:latin typeface="Cambria Math"/>
                              </a:rPr>
                              <m:t>(350+350)</m:t>
                            </m:r>
                          </m:den>
                        </m:f>
                        <m:r>
                          <a:rPr lang="en-US" altLang="zh-CN" i="1">
                            <a:latin typeface="Cambria Math"/>
                          </a:rPr>
                          <m:t>=0.7818</m:t>
                        </m:r>
                      </m:oMath>
                    </m:oMathPara>
                  </a14:m>
                  <a:endParaRPr lang="zh-CN" altLang="zh-CN" dirty="0"/>
                </a:p>
                <a:p>
                  <a:pPr>
                    <a:lnSpc>
                      <a:spcPts val="3000"/>
                    </a:lnSpc>
                  </a:pPr>
                  <a:r>
                    <a:rPr lang="zh-CN" altLang="zh-CN" dirty="0"/>
                    <a:t>在分别计算完用药病人和不用药病人的干预因果效应后，再计算其因果效应差： </a:t>
                  </a:r>
                </a:p>
                <a:p>
                  <a:pPr>
                    <a:lnSpc>
                      <a:spcPts val="3000"/>
                    </a:lnSpc>
                  </a:pPr>
                  <a14:m>
                    <m:oMathPara xmlns:m="http://schemas.openxmlformats.org/officeDocument/2006/math">
                      <m:oMathParaPr>
                        <m:jc m:val="centerGroup"/>
                      </m:oMathParaPr>
                      <m:oMath xmlns:m="http://schemas.openxmlformats.org/officeDocument/2006/math">
                        <m:r>
                          <a:rPr lang="en-US" altLang="zh-CN" i="1">
                            <a:latin typeface="Cambria Math"/>
                          </a:rPr>
                          <m:t>𝐴𝐶𝐸</m:t>
                        </m:r>
                        <m:r>
                          <a:rPr lang="en-US" altLang="zh-CN" i="1">
                            <a:latin typeface="Cambria Math"/>
                          </a:rPr>
                          <m:t>=</m:t>
                        </m:r>
                        <m:r>
                          <a:rPr lang="en-US" altLang="zh-CN" i="1">
                            <a:latin typeface="Cambria Math"/>
                          </a:rPr>
                          <m:t>𝑃</m:t>
                        </m:r>
                        <m:d>
                          <m:dPr>
                            <m:ctrlPr>
                              <a:rPr lang="zh-CN" altLang="zh-CN" i="1">
                                <a:latin typeface="Cambria Math" panose="02040503050406030204" pitchFamily="18" charset="0"/>
                              </a:rPr>
                            </m:ctrlPr>
                          </m:dPr>
                          <m:e>
                            <m:r>
                              <a:rPr lang="en-US" altLang="zh-CN" i="1">
                                <a:latin typeface="Cambria Math"/>
                              </a:rPr>
                              <m:t>𝑌</m:t>
                            </m:r>
                            <m:r>
                              <a:rPr lang="en-US" altLang="zh-CN" i="1">
                                <a:latin typeface="Cambria Math"/>
                              </a:rPr>
                              <m:t>=1</m:t>
                            </m:r>
                          </m:e>
                          <m:e>
                            <m:r>
                              <a:rPr lang="en-US" altLang="zh-CN" i="1">
                                <a:latin typeface="Cambria Math"/>
                              </a:rPr>
                              <m:t>𝑑𝑜</m:t>
                            </m:r>
                            <m:d>
                              <m:dPr>
                                <m:ctrlPr>
                                  <a:rPr lang="zh-CN" altLang="zh-CN" i="1">
                                    <a:latin typeface="Cambria Math" panose="02040503050406030204" pitchFamily="18" charset="0"/>
                                  </a:rPr>
                                </m:ctrlPr>
                              </m:dPr>
                              <m:e>
                                <m:r>
                                  <a:rPr lang="en-US" altLang="zh-CN" i="1">
                                    <a:latin typeface="Cambria Math"/>
                                  </a:rPr>
                                  <m:t>𝑋</m:t>
                                </m:r>
                                <m:r>
                                  <a:rPr lang="en-US" altLang="zh-CN" i="1">
                                    <a:latin typeface="Cambria Math"/>
                                  </a:rPr>
                                  <m:t>=1</m:t>
                                </m:r>
                              </m:e>
                            </m:d>
                          </m:e>
                        </m:d>
                        <m:r>
                          <a:rPr lang="en-US" altLang="zh-CN" i="1">
                            <a:latin typeface="Cambria Math"/>
                          </a:rPr>
                          <m:t>−</m:t>
                        </m:r>
                        <m:r>
                          <a:rPr lang="en-US" altLang="zh-CN" i="1">
                            <a:latin typeface="Cambria Math"/>
                          </a:rPr>
                          <m:t>𝑃</m:t>
                        </m:r>
                        <m:d>
                          <m:dPr>
                            <m:ctrlPr>
                              <a:rPr lang="zh-CN" altLang="zh-CN" i="1">
                                <a:latin typeface="Cambria Math" panose="02040503050406030204" pitchFamily="18" charset="0"/>
                              </a:rPr>
                            </m:ctrlPr>
                          </m:dPr>
                          <m:e>
                            <m:r>
                              <a:rPr lang="en-US" altLang="zh-CN" i="1">
                                <a:latin typeface="Cambria Math"/>
                              </a:rPr>
                              <m:t>𝑌</m:t>
                            </m:r>
                            <m:r>
                              <a:rPr lang="en-US" altLang="zh-CN" i="1">
                                <a:latin typeface="Cambria Math"/>
                              </a:rPr>
                              <m:t>=1</m:t>
                            </m:r>
                          </m:e>
                          <m:e>
                            <m:r>
                              <a:rPr lang="en-US" altLang="zh-CN" i="1">
                                <a:latin typeface="Cambria Math"/>
                              </a:rPr>
                              <m:t>𝑑𝑜</m:t>
                            </m:r>
                            <m:d>
                              <m:dPr>
                                <m:ctrlPr>
                                  <a:rPr lang="zh-CN" altLang="zh-CN" i="1">
                                    <a:latin typeface="Cambria Math" panose="02040503050406030204" pitchFamily="18" charset="0"/>
                                  </a:rPr>
                                </m:ctrlPr>
                              </m:dPr>
                              <m:e>
                                <m:r>
                                  <a:rPr lang="en-US" altLang="zh-CN" i="1">
                                    <a:latin typeface="Cambria Math"/>
                                  </a:rPr>
                                  <m:t>𝑋</m:t>
                                </m:r>
                                <m:r>
                                  <a:rPr lang="en-US" altLang="zh-CN" i="1">
                                    <a:latin typeface="Cambria Math"/>
                                  </a:rPr>
                                  <m:t>=0</m:t>
                                </m:r>
                              </m:e>
                            </m:d>
                          </m:e>
                        </m:d>
                        <m:r>
                          <a:rPr lang="en-US" altLang="zh-CN" i="1">
                            <a:latin typeface="Cambria Math"/>
                          </a:rPr>
                          <m:t>=0.832−0.7818=0.0502</m:t>
                        </m:r>
                      </m:oMath>
                    </m:oMathPara>
                  </a14:m>
                  <a:endParaRPr lang="zh-CN" altLang="zh-CN" dirty="0"/>
                </a:p>
                <a:p>
                  <a:pPr>
                    <a:lnSpc>
                      <a:spcPts val="3000"/>
                    </a:lnSpc>
                  </a:pPr>
                  <a:r>
                    <a:rPr lang="zh-CN" altLang="zh-CN" dirty="0"/>
                    <a:t>说明用药病人的恢复率高于不用药病人的恢复率，即该新药能帮助治愈病人。</a:t>
                  </a:r>
                  <a:endParaRPr lang="en-US" altLang="zh-CN" dirty="0"/>
                </a:p>
                <a:p>
                  <a:pPr>
                    <a:lnSpc>
                      <a:spcPts val="3000"/>
                    </a:lnSpc>
                  </a:pPr>
                  <a:r>
                    <a:rPr lang="zh-CN" altLang="en-US" sz="1600" dirty="0">
                      <a:solidFill>
                        <a:srgbClr val="C00000"/>
                      </a:solidFill>
                    </a:rPr>
                    <a:t>注意：先前有</a:t>
                  </a:r>
                  <a:r>
                    <a:rPr lang="en-US" altLang="zh-CN" sz="1600" dirty="0">
                      <a:solidFill>
                        <a:srgbClr val="C00000"/>
                      </a:solidFill>
                    </a:rPr>
                    <a:t> </a:t>
                  </a:r>
                  <a14:m>
                    <m:oMath xmlns:m="http://schemas.openxmlformats.org/officeDocument/2006/math">
                      <m:r>
                        <a:rPr lang="en-US" altLang="zh-CN" sz="1600" i="1">
                          <a:solidFill>
                            <a:srgbClr val="C00000"/>
                          </a:solidFill>
                          <a:latin typeface="Cambria Math"/>
                        </a:rPr>
                        <m:t>𝑃</m:t>
                      </m:r>
                      <m:d>
                        <m:dPr>
                          <m:ctrlPr>
                            <a:rPr lang="zh-CN" altLang="zh-CN" sz="1600" i="1">
                              <a:solidFill>
                                <a:srgbClr val="C00000"/>
                              </a:solidFill>
                              <a:latin typeface="Cambria Math" panose="02040503050406030204" pitchFamily="18" charset="0"/>
                            </a:rPr>
                          </m:ctrlPr>
                        </m:dPr>
                        <m:e>
                          <m:r>
                            <a:rPr lang="en-US" altLang="zh-CN" sz="1600" i="1">
                              <a:solidFill>
                                <a:srgbClr val="C00000"/>
                              </a:solidFill>
                              <a:latin typeface="Cambria Math"/>
                            </a:rPr>
                            <m:t>𝑌</m:t>
                          </m:r>
                          <m:r>
                            <a:rPr lang="en-US" altLang="zh-CN" sz="1600" i="1">
                              <a:solidFill>
                                <a:srgbClr val="C00000"/>
                              </a:solidFill>
                              <a:latin typeface="Cambria Math"/>
                            </a:rPr>
                            <m:t>=1</m:t>
                          </m:r>
                        </m:e>
                        <m:e>
                          <m:r>
                            <a:rPr lang="en-US" altLang="zh-CN" sz="1600" i="1">
                              <a:solidFill>
                                <a:srgbClr val="C00000"/>
                              </a:solidFill>
                              <a:latin typeface="Cambria Math"/>
                            </a:rPr>
                            <m:t>𝑋</m:t>
                          </m:r>
                          <m:r>
                            <a:rPr lang="en-US" altLang="zh-CN" sz="1600" i="1">
                              <a:solidFill>
                                <a:srgbClr val="C00000"/>
                              </a:solidFill>
                              <a:latin typeface="Cambria Math"/>
                            </a:rPr>
                            <m:t>=1</m:t>
                          </m:r>
                        </m:e>
                      </m:d>
                      <m:r>
                        <a:rPr lang="en-US" altLang="zh-CN" sz="1600" i="1">
                          <a:solidFill>
                            <a:srgbClr val="C00000"/>
                          </a:solidFill>
                          <a:latin typeface="Cambria Math"/>
                        </a:rPr>
                        <m:t>=0.</m:t>
                      </m:r>
                      <m:r>
                        <a:rPr lang="en-US" altLang="zh-CN" sz="1600" b="0" i="1" smtClean="0">
                          <a:solidFill>
                            <a:srgbClr val="C00000"/>
                          </a:solidFill>
                          <a:latin typeface="Cambria Math"/>
                        </a:rPr>
                        <m:t>78</m:t>
                      </m:r>
                    </m:oMath>
                  </a14:m>
                  <a:r>
                    <a:rPr lang="en-US" altLang="zh-CN" sz="1600" dirty="0">
                      <a:solidFill>
                        <a:srgbClr val="C00000"/>
                      </a:solidFill>
                    </a:rPr>
                    <a:t> </a:t>
                  </a:r>
                  <a:r>
                    <a:rPr lang="zh-CN" altLang="en-US" sz="1600" dirty="0">
                      <a:solidFill>
                        <a:srgbClr val="C00000"/>
                      </a:solidFill>
                    </a:rPr>
                    <a:t>和</a:t>
                  </a:r>
                  <a:r>
                    <a:rPr lang="en-US" altLang="zh-CN" sz="1600" dirty="0">
                      <a:solidFill>
                        <a:srgbClr val="C00000"/>
                      </a:solidFill>
                    </a:rPr>
                    <a:t>  </a:t>
                  </a:r>
                  <a14:m>
                    <m:oMath xmlns:m="http://schemas.openxmlformats.org/officeDocument/2006/math">
                      <m:r>
                        <a:rPr lang="en-US" altLang="zh-CN" sz="1600" i="1">
                          <a:solidFill>
                            <a:srgbClr val="C00000"/>
                          </a:solidFill>
                          <a:latin typeface="Cambria Math"/>
                        </a:rPr>
                        <m:t>𝑃</m:t>
                      </m:r>
                      <m:d>
                        <m:dPr>
                          <m:ctrlPr>
                            <a:rPr lang="zh-CN" altLang="zh-CN" sz="1600" i="1">
                              <a:solidFill>
                                <a:srgbClr val="C00000"/>
                              </a:solidFill>
                              <a:latin typeface="Cambria Math" panose="02040503050406030204" pitchFamily="18" charset="0"/>
                            </a:rPr>
                          </m:ctrlPr>
                        </m:dPr>
                        <m:e>
                          <m:r>
                            <a:rPr lang="en-US" altLang="zh-CN" sz="1600" i="1">
                              <a:solidFill>
                                <a:srgbClr val="C00000"/>
                              </a:solidFill>
                              <a:latin typeface="Cambria Math"/>
                            </a:rPr>
                            <m:t>𝑌</m:t>
                          </m:r>
                          <m:r>
                            <a:rPr lang="en-US" altLang="zh-CN" sz="1600" i="1">
                              <a:solidFill>
                                <a:srgbClr val="C00000"/>
                              </a:solidFill>
                              <a:latin typeface="Cambria Math"/>
                            </a:rPr>
                            <m:t>=1</m:t>
                          </m:r>
                        </m:e>
                        <m:e>
                          <m:r>
                            <a:rPr lang="en-US" altLang="zh-CN" sz="1600" i="1">
                              <a:solidFill>
                                <a:srgbClr val="C00000"/>
                              </a:solidFill>
                              <a:latin typeface="Cambria Math"/>
                            </a:rPr>
                            <m:t>𝑋</m:t>
                          </m:r>
                          <m:r>
                            <a:rPr lang="en-US" altLang="zh-CN" sz="1600" i="1">
                              <a:solidFill>
                                <a:srgbClr val="C00000"/>
                              </a:solidFill>
                              <a:latin typeface="Cambria Math"/>
                            </a:rPr>
                            <m:t>=0</m:t>
                          </m:r>
                        </m:e>
                      </m:d>
                      <m:r>
                        <a:rPr lang="en-US" altLang="zh-CN" sz="1600" i="1">
                          <a:solidFill>
                            <a:srgbClr val="C00000"/>
                          </a:solidFill>
                          <a:latin typeface="Cambria Math"/>
                        </a:rPr>
                        <m:t>=0.</m:t>
                      </m:r>
                      <m:r>
                        <a:rPr lang="en-US" altLang="zh-CN" sz="1600" i="1" dirty="0">
                          <a:solidFill>
                            <a:srgbClr val="C00000"/>
                          </a:solidFill>
                          <a:latin typeface="Cambria Math"/>
                        </a:rPr>
                        <m:t>8</m:t>
                      </m:r>
                      <m:r>
                        <a:rPr lang="en-US" altLang="zh-CN" sz="1600" b="0" i="1" dirty="0" smtClean="0">
                          <a:solidFill>
                            <a:srgbClr val="C00000"/>
                          </a:solidFill>
                          <a:latin typeface="Cambria Math"/>
                        </a:rPr>
                        <m:t>3</m:t>
                      </m:r>
                    </m:oMath>
                  </a14:m>
                  <a:r>
                    <a:rPr lang="en-US" altLang="zh-CN" sz="1600" dirty="0">
                      <a:solidFill>
                        <a:srgbClr val="C00000"/>
                      </a:solidFill>
                    </a:rPr>
                    <a:t> </a:t>
                  </a:r>
                  <a:r>
                    <a:rPr lang="zh-CN" altLang="en-US" sz="1600" dirty="0">
                      <a:solidFill>
                        <a:srgbClr val="C00000"/>
                      </a:solidFill>
                    </a:rPr>
                    <a:t>（存在辛普森悖论）。因此可见如果不加干预仅从原始数据归纳所得条件概率无法得到正确结论（存在辛普森悖论）。</a:t>
                  </a:r>
                  <a:endParaRPr lang="en-US" altLang="zh-CN" sz="1600" dirty="0">
                    <a:solidFill>
                      <a:srgbClr val="C00000"/>
                    </a:solidFill>
                  </a:endParaRPr>
                </a:p>
                <a:p>
                  <a:pPr>
                    <a:lnSpc>
                      <a:spcPts val="3000"/>
                    </a:lnSpc>
                  </a:pPr>
                  <a:endParaRPr lang="zh-CN" altLang="zh-CN" sz="1600" dirty="0">
                    <a:solidFill>
                      <a:srgbClr val="C0000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242371" y="814235"/>
                  <a:ext cx="8659258" cy="5863144"/>
                </a:xfrm>
                <a:prstGeom prst="rect">
                  <a:avLst/>
                </a:prstGeom>
                <a:blipFill rotWithShape="1">
                  <a:blip r:embed="rId2"/>
                  <a:stretch>
                    <a:fillRect l="-634" r="-3169"/>
                  </a:stretch>
                </a:blipFill>
              </p:spPr>
              <p:txBody>
                <a:bodyPr/>
                <a:lstStyle/>
                <a:p>
                  <a:r>
                    <a:rPr lang="zh-CN" altLang="en-US">
                      <a:noFill/>
                    </a:rPr>
                    <a:t> </a:t>
                  </a:r>
                </a:p>
              </p:txBody>
            </p:sp>
          </mc:Fallback>
        </mc:AlternateContent>
        <p:cxnSp>
          <p:nvCxnSpPr>
            <p:cNvPr id="6" name="直接箭头连接符 5"/>
            <p:cNvCxnSpPr/>
            <p:nvPr/>
          </p:nvCxnSpPr>
          <p:spPr>
            <a:xfrm>
              <a:off x="1244906" y="3040655"/>
              <a:ext cx="319489" cy="25118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1983036" y="4241494"/>
              <a:ext cx="2071171" cy="13110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86891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69600" y="138783"/>
            <a:ext cx="8376356" cy="657727"/>
          </a:xfrm>
        </p:spPr>
        <p:txBody>
          <a:bodyPr/>
          <a:lstStyle/>
          <a:p>
            <a:r>
              <a:rPr lang="zh-CN" altLang="zh-CN" sz="2800" dirty="0"/>
              <a:t>因果图</a:t>
            </a:r>
            <a:r>
              <a:rPr lang="zh-CN" altLang="en-US" sz="2800" dirty="0"/>
              <a:t>模型：</a:t>
            </a:r>
            <a:r>
              <a:rPr lang="zh-CN" altLang="zh-CN" sz="2800" dirty="0"/>
              <a:t>因果效应</a:t>
            </a:r>
            <a:r>
              <a:rPr lang="zh-CN" altLang="en-US" sz="2800" dirty="0"/>
              <a:t>差</a:t>
            </a: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3" name="矩形 2"/>
              <p:cNvSpPr/>
              <p:nvPr/>
            </p:nvSpPr>
            <p:spPr>
              <a:xfrm>
                <a:off x="319489" y="1250166"/>
                <a:ext cx="8637224" cy="4422364"/>
              </a:xfrm>
              <a:prstGeom prst="rect">
                <a:avLst/>
              </a:prstGeom>
            </p:spPr>
            <p:txBody>
              <a:bodyPr wrap="square">
                <a:spAutoFit/>
              </a:bodyPr>
              <a:lstStyle/>
              <a:p>
                <a:pPr>
                  <a:lnSpc>
                    <a:spcPct val="150000"/>
                  </a:lnSpc>
                </a:pPr>
                <a:r>
                  <a:rPr lang="zh-CN" altLang="zh-CN" dirty="0"/>
                  <a:t>在上面的例子中，通过将</a:t>
                </a:r>
                <a14:m>
                  <m:oMath xmlns:m="http://schemas.openxmlformats.org/officeDocument/2006/math">
                    <m:r>
                      <a:rPr lang="en-US" altLang="zh-CN" i="1">
                        <a:latin typeface="Cambria Math"/>
                      </a:rPr>
                      <m:t>𝑍</m:t>
                    </m:r>
                  </m:oMath>
                </a14:m>
                <a:r>
                  <a:rPr lang="zh-CN" altLang="zh-CN" dirty="0"/>
                  <a:t>放入调整公式中，能够利用正常</a:t>
                </a:r>
                <a:r>
                  <a:rPr lang="en-US" altLang="zh-CN" dirty="0"/>
                  <a:t>(</a:t>
                </a:r>
                <a:r>
                  <a:rPr lang="zh-CN" altLang="zh-CN" dirty="0"/>
                  <a:t>无干预</a:t>
                </a:r>
                <a:r>
                  <a:rPr lang="en-US" altLang="zh-CN" dirty="0"/>
                  <a:t>)</a:t>
                </a:r>
                <a:r>
                  <a:rPr lang="zh-CN" altLang="zh-CN" dirty="0"/>
                  <a:t>条件下的条件概率计算出干预后的因果效应。那么，哪些变量</a:t>
                </a:r>
                <a:r>
                  <a:rPr lang="en-US" altLang="zh-CN" dirty="0"/>
                  <a:t>(</a:t>
                </a:r>
                <a:r>
                  <a:rPr lang="zh-CN" altLang="zh-CN" dirty="0"/>
                  <a:t>或变量集合</a:t>
                </a:r>
                <a:r>
                  <a:rPr lang="en-US" altLang="zh-CN" dirty="0"/>
                  <a:t>)</a:t>
                </a:r>
                <a:r>
                  <a:rPr lang="zh-CN" altLang="zh-CN" dirty="0"/>
                  <a:t>可以放入调整公式中呢？在进行干预时，由于要将</a:t>
                </a:r>
                <a14:m>
                  <m:oMath xmlns:m="http://schemas.openxmlformats.org/officeDocument/2006/math">
                    <m:r>
                      <a:rPr lang="en-US" altLang="zh-CN" i="1">
                        <a:latin typeface="Cambria Math"/>
                      </a:rPr>
                      <m:t>𝑋</m:t>
                    </m:r>
                  </m:oMath>
                </a14:m>
                <a:r>
                  <a:rPr lang="zh-CN" altLang="zh-CN" dirty="0"/>
                  <a:t>固定，并将所有指向</a:t>
                </a:r>
                <a14:m>
                  <m:oMath xmlns:m="http://schemas.openxmlformats.org/officeDocument/2006/math">
                    <m:r>
                      <a:rPr lang="en-US" altLang="zh-CN" i="1">
                        <a:latin typeface="Cambria Math"/>
                      </a:rPr>
                      <m:t>𝑋</m:t>
                    </m:r>
                  </m:oMath>
                </a14:m>
                <a:r>
                  <a:rPr lang="zh-CN" altLang="zh-CN" dirty="0"/>
                  <a:t>的箭头都去掉，即使得</a:t>
                </a:r>
                <a14:m>
                  <m:oMath xmlns:m="http://schemas.openxmlformats.org/officeDocument/2006/math">
                    <m:r>
                      <a:rPr lang="en-US" altLang="zh-CN" i="1">
                        <a:latin typeface="Cambria Math"/>
                      </a:rPr>
                      <m:t>𝑋</m:t>
                    </m:r>
                  </m:oMath>
                </a14:m>
                <a:r>
                  <a:rPr lang="zh-CN" altLang="zh-CN" dirty="0"/>
                  <a:t>的父节点失效，因此，应该将</a:t>
                </a:r>
                <a14:m>
                  <m:oMath xmlns:m="http://schemas.openxmlformats.org/officeDocument/2006/math">
                    <m:r>
                      <a:rPr lang="en-US" altLang="zh-CN" i="1">
                        <a:latin typeface="Cambria Math"/>
                      </a:rPr>
                      <m:t>𝑋</m:t>
                    </m:r>
                  </m:oMath>
                </a14:m>
                <a:r>
                  <a:rPr lang="zh-CN" altLang="zh-CN" dirty="0"/>
                  <a:t>的父节点放入调整公式中。令</a:t>
                </a:r>
                <a14:m>
                  <m:oMath xmlns:m="http://schemas.openxmlformats.org/officeDocument/2006/math">
                    <m:r>
                      <a:rPr lang="en-US" altLang="zh-CN" i="1">
                        <a:latin typeface="Cambria Math"/>
                      </a:rPr>
                      <m:t>𝑋</m:t>
                    </m:r>
                  </m:oMath>
                </a14:m>
                <a:r>
                  <a:rPr lang="zh-CN" altLang="zh-CN" dirty="0"/>
                  <a:t>的父节点集合为</a:t>
                </a:r>
                <a14:m>
                  <m:oMath xmlns:m="http://schemas.openxmlformats.org/officeDocument/2006/math">
                    <m:r>
                      <a:rPr lang="en-US" altLang="zh-CN" i="1">
                        <a:latin typeface="Cambria Math"/>
                      </a:rPr>
                      <m:t>𝑃𝐴</m:t>
                    </m:r>
                    <m:r>
                      <a:rPr lang="en-US" altLang="zh-CN" i="1">
                        <a:latin typeface="Cambria Math"/>
                      </a:rPr>
                      <m:t>(</m:t>
                    </m:r>
                    <m:r>
                      <a:rPr lang="en-US" altLang="zh-CN" i="1">
                        <a:latin typeface="Cambria Math"/>
                      </a:rPr>
                      <m:t>𝑋</m:t>
                    </m:r>
                    <m:r>
                      <a:rPr lang="en-US" altLang="zh-CN" i="1">
                        <a:latin typeface="Cambria Math"/>
                      </a:rPr>
                      <m:t>)</m:t>
                    </m:r>
                  </m:oMath>
                </a14:m>
                <a:r>
                  <a:rPr lang="zh-CN" altLang="zh-CN" dirty="0"/>
                  <a:t>，则有如下定理：</a:t>
                </a:r>
                <a:endParaRPr lang="en-US" altLang="zh-CN" dirty="0"/>
              </a:p>
              <a:p>
                <a:pPr>
                  <a:lnSpc>
                    <a:spcPct val="150000"/>
                  </a:lnSpc>
                </a:pPr>
                <a:endParaRPr lang="zh-CN" altLang="zh-CN" dirty="0"/>
              </a:p>
              <a:p>
                <a:pPr>
                  <a:lnSpc>
                    <a:spcPct val="150000"/>
                  </a:lnSpc>
                </a:pPr>
                <a:r>
                  <a:rPr lang="zh-CN" altLang="zh-CN" b="1" dirty="0">
                    <a:solidFill>
                      <a:srgbClr val="0070C0"/>
                    </a:solidFill>
                  </a:rPr>
                  <a:t>定理 </a:t>
                </a:r>
                <a:r>
                  <a:rPr lang="en-US" altLang="zh-CN" b="1" dirty="0">
                    <a:solidFill>
                      <a:srgbClr val="0070C0"/>
                    </a:solidFill>
                  </a:rPr>
                  <a:t>2.8 (</a:t>
                </a:r>
                <a:r>
                  <a:rPr lang="zh-CN" altLang="zh-CN" b="1" dirty="0">
                    <a:solidFill>
                      <a:srgbClr val="0070C0"/>
                    </a:solidFill>
                  </a:rPr>
                  <a:t>因果效应</a:t>
                </a:r>
                <a:r>
                  <a:rPr lang="en-US" altLang="zh-CN" b="1" dirty="0">
                    <a:solidFill>
                      <a:srgbClr val="0070C0"/>
                    </a:solidFill>
                  </a:rPr>
                  <a:t>)</a:t>
                </a:r>
                <a:r>
                  <a:rPr lang="zh-CN" altLang="zh-CN" b="1" dirty="0">
                    <a:solidFill>
                      <a:srgbClr val="0070C0"/>
                    </a:solidFill>
                  </a:rPr>
                  <a:t>给定因果图</a:t>
                </a:r>
                <a14:m>
                  <m:oMath xmlns:m="http://schemas.openxmlformats.org/officeDocument/2006/math">
                    <m:r>
                      <a:rPr lang="en-US" altLang="zh-CN" b="1" i="1">
                        <a:solidFill>
                          <a:srgbClr val="0070C0"/>
                        </a:solidFill>
                        <a:latin typeface="Cambria Math"/>
                      </a:rPr>
                      <m:t>𝑮</m:t>
                    </m:r>
                  </m:oMath>
                </a14:m>
                <a:r>
                  <a:rPr lang="zh-CN" altLang="zh-CN" b="1" dirty="0">
                    <a:solidFill>
                      <a:srgbClr val="0070C0"/>
                    </a:solidFill>
                  </a:rPr>
                  <a:t>，</a:t>
                </a:r>
                <a14:m>
                  <m:oMath xmlns:m="http://schemas.openxmlformats.org/officeDocument/2006/math">
                    <m:r>
                      <a:rPr lang="en-US" altLang="zh-CN" b="1" i="1">
                        <a:solidFill>
                          <a:srgbClr val="0070C0"/>
                        </a:solidFill>
                        <a:latin typeface="Cambria Math"/>
                      </a:rPr>
                      <m:t>𝑷𝑨</m:t>
                    </m:r>
                  </m:oMath>
                </a14:m>
                <a:r>
                  <a:rPr lang="zh-CN" altLang="zh-CN" b="1" dirty="0">
                    <a:solidFill>
                      <a:srgbClr val="0070C0"/>
                    </a:solidFill>
                  </a:rPr>
                  <a:t>表示</a:t>
                </a:r>
                <a14:m>
                  <m:oMath xmlns:m="http://schemas.openxmlformats.org/officeDocument/2006/math">
                    <m:r>
                      <a:rPr lang="en-US" altLang="zh-CN" b="1" i="1">
                        <a:solidFill>
                          <a:srgbClr val="0070C0"/>
                        </a:solidFill>
                        <a:latin typeface="Cambria Math"/>
                      </a:rPr>
                      <m:t>𝑿</m:t>
                    </m:r>
                  </m:oMath>
                </a14:m>
                <a:r>
                  <a:rPr lang="zh-CN" altLang="zh-CN" b="1" dirty="0">
                    <a:solidFill>
                      <a:srgbClr val="0070C0"/>
                    </a:solidFill>
                  </a:rPr>
                  <a:t>的父节点集合，则</a:t>
                </a:r>
                <a14:m>
                  <m:oMath xmlns:m="http://schemas.openxmlformats.org/officeDocument/2006/math">
                    <m:r>
                      <a:rPr lang="en-US" altLang="zh-CN" b="1" i="1">
                        <a:solidFill>
                          <a:srgbClr val="0070C0"/>
                        </a:solidFill>
                        <a:latin typeface="Cambria Math"/>
                      </a:rPr>
                      <m:t>𝑿</m:t>
                    </m:r>
                  </m:oMath>
                </a14:m>
                <a:r>
                  <a:rPr lang="zh-CN" altLang="zh-CN" b="1" dirty="0">
                    <a:solidFill>
                      <a:srgbClr val="0070C0"/>
                    </a:solidFill>
                  </a:rPr>
                  <a:t>对</a:t>
                </a:r>
                <a14:m>
                  <m:oMath xmlns:m="http://schemas.openxmlformats.org/officeDocument/2006/math">
                    <m:r>
                      <a:rPr lang="en-US" altLang="zh-CN" b="1" i="1">
                        <a:solidFill>
                          <a:srgbClr val="0070C0"/>
                        </a:solidFill>
                        <a:latin typeface="Cambria Math"/>
                      </a:rPr>
                      <m:t>𝒀</m:t>
                    </m:r>
                  </m:oMath>
                </a14:m>
                <a:r>
                  <a:rPr lang="zh-CN" altLang="zh-CN" b="1" dirty="0">
                    <a:solidFill>
                      <a:srgbClr val="0070C0"/>
                    </a:solidFill>
                  </a:rPr>
                  <a:t>的因果效应为：</a:t>
                </a:r>
              </a:p>
              <a:p>
                <a:pPr>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a:rPr>
                        <m:t>𝑃</m:t>
                      </m:r>
                      <m:d>
                        <m:dPr>
                          <m:ctrlPr>
                            <a:rPr lang="zh-CN" altLang="zh-CN" i="1">
                              <a:latin typeface="Cambria Math" panose="02040503050406030204" pitchFamily="18" charset="0"/>
                            </a:rPr>
                          </m:ctrlPr>
                        </m:dPr>
                        <m:e>
                          <m:r>
                            <a:rPr lang="en-US" altLang="zh-CN" i="1">
                              <a:latin typeface="Cambria Math"/>
                            </a:rPr>
                            <m:t>𝑌</m:t>
                          </m:r>
                          <m:r>
                            <a:rPr lang="en-US" altLang="zh-CN" i="1">
                              <a:latin typeface="Cambria Math"/>
                            </a:rPr>
                            <m:t>=</m:t>
                          </m:r>
                          <m:r>
                            <a:rPr lang="en-US" altLang="zh-CN" i="1">
                              <a:latin typeface="Cambria Math"/>
                            </a:rPr>
                            <m:t>𝑦</m:t>
                          </m:r>
                        </m:e>
                        <m:e>
                          <m:r>
                            <a:rPr lang="en-US" altLang="zh-CN" i="1">
                              <a:latin typeface="Cambria Math"/>
                            </a:rPr>
                            <m:t>𝑑𝑜</m:t>
                          </m:r>
                          <m:d>
                            <m:dPr>
                              <m:ctrlPr>
                                <a:rPr lang="zh-CN" altLang="zh-CN" i="1">
                                  <a:latin typeface="Cambria Math" panose="02040503050406030204" pitchFamily="18" charset="0"/>
                                </a:rPr>
                              </m:ctrlPr>
                            </m:dPr>
                            <m:e>
                              <m:r>
                                <a:rPr lang="en-US" altLang="zh-CN" i="1">
                                  <a:latin typeface="Cambria Math"/>
                                </a:rPr>
                                <m:t>𝑋</m:t>
                              </m:r>
                              <m:r>
                                <a:rPr lang="en-US" altLang="zh-CN" i="1">
                                  <a:latin typeface="Cambria Math"/>
                                </a:rPr>
                                <m:t>=</m:t>
                              </m:r>
                              <m:r>
                                <a:rPr lang="en-US" altLang="zh-CN" i="1">
                                  <a:latin typeface="Cambria Math"/>
                                </a:rPr>
                                <m:t>𝑥</m:t>
                              </m:r>
                            </m:e>
                          </m:d>
                        </m:e>
                      </m:d>
                      <m:r>
                        <a:rPr lang="en-US" altLang="zh-CN" i="1">
                          <a:latin typeface="Cambria Math"/>
                        </a:rPr>
                        <m:t>=</m:t>
                      </m:r>
                      <m:nary>
                        <m:naryPr>
                          <m:chr m:val="∑"/>
                          <m:limLoc m:val="undOvr"/>
                          <m:supHide m:val="on"/>
                          <m:ctrlPr>
                            <a:rPr lang="zh-CN" altLang="zh-CN" i="1">
                              <a:latin typeface="Cambria Math" panose="02040503050406030204" pitchFamily="18" charset="0"/>
                            </a:rPr>
                          </m:ctrlPr>
                        </m:naryPr>
                        <m:sub>
                          <m:r>
                            <a:rPr lang="en-US" altLang="zh-CN" i="1">
                              <a:latin typeface="Cambria Math"/>
                            </a:rPr>
                            <m:t>𝑧</m:t>
                          </m:r>
                        </m:sub>
                        <m:sup/>
                        <m:e>
                          <m:r>
                            <a:rPr lang="en-US" altLang="zh-CN" i="1">
                              <a:latin typeface="Cambria Math"/>
                            </a:rPr>
                            <m:t>𝑃</m:t>
                          </m:r>
                          <m:d>
                            <m:dPr>
                              <m:ctrlPr>
                                <a:rPr lang="zh-CN" altLang="zh-CN" i="1">
                                  <a:latin typeface="Cambria Math" panose="02040503050406030204" pitchFamily="18" charset="0"/>
                                </a:rPr>
                              </m:ctrlPr>
                            </m:dPr>
                            <m:e>
                              <m:r>
                                <a:rPr lang="en-US" altLang="zh-CN" i="1">
                                  <a:latin typeface="Cambria Math"/>
                                </a:rPr>
                                <m:t>𝑌</m:t>
                              </m:r>
                              <m:r>
                                <a:rPr lang="en-US" altLang="zh-CN" i="1">
                                  <a:latin typeface="Cambria Math"/>
                                </a:rPr>
                                <m:t>=</m:t>
                              </m:r>
                              <m:r>
                                <a:rPr lang="en-US" altLang="zh-CN" i="1">
                                  <a:latin typeface="Cambria Math"/>
                                </a:rPr>
                                <m:t>𝑦</m:t>
                              </m:r>
                            </m:e>
                            <m:e>
                              <m:r>
                                <a:rPr lang="en-US" altLang="zh-CN" i="1">
                                  <a:latin typeface="Cambria Math"/>
                                </a:rPr>
                                <m:t>𝑋</m:t>
                              </m:r>
                              <m:r>
                                <a:rPr lang="en-US" altLang="zh-CN" i="1">
                                  <a:latin typeface="Cambria Math"/>
                                </a:rPr>
                                <m:t>=</m:t>
                              </m:r>
                              <m:r>
                                <a:rPr lang="en-US" altLang="zh-CN" i="1">
                                  <a:latin typeface="Cambria Math"/>
                                </a:rPr>
                                <m:t>𝑥</m:t>
                              </m:r>
                              <m:r>
                                <a:rPr lang="en-US" altLang="zh-CN" i="1">
                                  <a:latin typeface="Cambria Math"/>
                                </a:rPr>
                                <m:t>, </m:t>
                              </m:r>
                              <m:r>
                                <a:rPr lang="en-US" altLang="zh-CN" i="1">
                                  <a:latin typeface="Cambria Math"/>
                                </a:rPr>
                                <m:t>𝑃𝐴</m:t>
                              </m:r>
                              <m:r>
                                <a:rPr lang="en-US" altLang="zh-CN" i="1">
                                  <a:latin typeface="Cambria Math"/>
                                </a:rPr>
                                <m:t>=</m:t>
                              </m:r>
                              <m:r>
                                <a:rPr lang="en-US" altLang="zh-CN" i="1">
                                  <a:latin typeface="Cambria Math"/>
                                </a:rPr>
                                <m:t>𝑧</m:t>
                              </m:r>
                            </m:e>
                          </m:d>
                          <m:r>
                            <a:rPr lang="en-US" altLang="zh-CN" i="1">
                              <a:latin typeface="Cambria Math"/>
                            </a:rPr>
                            <m:t>𝑃</m:t>
                          </m:r>
                          <m:d>
                            <m:dPr>
                              <m:ctrlPr>
                                <a:rPr lang="zh-CN" altLang="zh-CN" i="1">
                                  <a:latin typeface="Cambria Math" panose="02040503050406030204" pitchFamily="18" charset="0"/>
                                </a:rPr>
                              </m:ctrlPr>
                            </m:dPr>
                            <m:e>
                              <m:r>
                                <a:rPr lang="en-US" altLang="zh-CN" i="1">
                                  <a:latin typeface="Cambria Math"/>
                                </a:rPr>
                                <m:t>𝑃𝐴</m:t>
                              </m:r>
                              <m:r>
                                <a:rPr lang="en-US" altLang="zh-CN" i="1">
                                  <a:latin typeface="Cambria Math"/>
                                </a:rPr>
                                <m:t>=</m:t>
                              </m:r>
                              <m:r>
                                <a:rPr lang="en-US" altLang="zh-CN" i="1">
                                  <a:latin typeface="Cambria Math"/>
                                </a:rPr>
                                <m:t>𝑧</m:t>
                              </m:r>
                            </m:e>
                          </m:d>
                        </m:e>
                      </m:nary>
                    </m:oMath>
                  </m:oMathPara>
                </a14:m>
                <a:endParaRPr lang="zh-CN" altLang="zh-CN" dirty="0"/>
              </a:p>
              <a:p>
                <a:pPr>
                  <a:lnSpc>
                    <a:spcPct val="150000"/>
                  </a:lnSpc>
                </a:pPr>
                <a:r>
                  <a:rPr lang="zh-CN" altLang="zh-CN" b="1" dirty="0"/>
                  <a:t>其中，</a:t>
                </a:r>
                <a14:m>
                  <m:oMath xmlns:m="http://schemas.openxmlformats.org/officeDocument/2006/math">
                    <m:r>
                      <a:rPr lang="en-US" altLang="zh-CN" i="1">
                        <a:latin typeface="Cambria Math"/>
                      </a:rPr>
                      <m:t>𝑧</m:t>
                    </m:r>
                  </m:oMath>
                </a14:m>
                <a:r>
                  <a:rPr lang="zh-CN" altLang="zh-CN" b="1" dirty="0"/>
                  <a:t>是</a:t>
                </a:r>
                <a14:m>
                  <m:oMath xmlns:m="http://schemas.openxmlformats.org/officeDocument/2006/math">
                    <m:r>
                      <a:rPr lang="en-US" altLang="zh-CN" i="1">
                        <a:latin typeface="Cambria Math"/>
                      </a:rPr>
                      <m:t>𝑃𝐴</m:t>
                    </m:r>
                  </m:oMath>
                </a14:m>
                <a:r>
                  <a:rPr lang="zh-CN" altLang="zh-CN" b="1" dirty="0"/>
                  <a:t>的非空子集。</a:t>
                </a:r>
                <a:endParaRPr lang="zh-CN" altLang="zh-CN" dirty="0"/>
              </a:p>
            </p:txBody>
          </p:sp>
        </mc:Choice>
        <mc:Fallback xmlns="">
          <p:sp>
            <p:nvSpPr>
              <p:cNvPr id="3" name="矩形 2"/>
              <p:cNvSpPr>
                <a:spLocks noRot="1" noChangeAspect="1" noMove="1" noResize="1" noEditPoints="1" noAdjustHandles="1" noChangeArrowheads="1" noChangeShapeType="1" noTextEdit="1"/>
              </p:cNvSpPr>
              <p:nvPr/>
            </p:nvSpPr>
            <p:spPr>
              <a:xfrm>
                <a:off x="319489" y="1250166"/>
                <a:ext cx="8637224" cy="4422364"/>
              </a:xfrm>
              <a:prstGeom prst="rect">
                <a:avLst/>
              </a:prstGeom>
              <a:blipFill rotWithShape="1">
                <a:blip r:embed="rId2"/>
                <a:stretch>
                  <a:fillRect l="-5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26239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69600" y="138783"/>
            <a:ext cx="8376356" cy="657727"/>
          </a:xfrm>
        </p:spPr>
        <p:txBody>
          <a:bodyPr/>
          <a:lstStyle/>
          <a:p>
            <a:r>
              <a:rPr lang="zh-CN" altLang="zh-CN" sz="2800" dirty="0"/>
              <a:t>因果图</a:t>
            </a:r>
            <a:r>
              <a:rPr lang="zh-CN" altLang="en-US" sz="2800" dirty="0"/>
              <a:t>模型：</a:t>
            </a:r>
            <a:r>
              <a:rPr lang="zh-CN" altLang="zh-CN" sz="2800" dirty="0"/>
              <a:t>反事实模型</a:t>
            </a: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253387" y="1291182"/>
            <a:ext cx="8449938" cy="3970318"/>
          </a:xfrm>
          <a:prstGeom prst="rect">
            <a:avLst/>
          </a:prstGeom>
        </p:spPr>
        <p:txBody>
          <a:bodyPr wrap="square">
            <a:spAutoFit/>
          </a:bodyPr>
          <a:lstStyle/>
          <a:p>
            <a:pPr marL="342900" indent="-342900">
              <a:lnSpc>
                <a:spcPct val="200000"/>
              </a:lnSpc>
              <a:buFont typeface="Wingdings" panose="05000000000000000000" pitchFamily="2" charset="2"/>
              <a:buChar char="l"/>
            </a:pPr>
            <a:r>
              <a:rPr lang="zh-CN" altLang="zh-CN" dirty="0"/>
              <a:t>反事实模型</a:t>
            </a:r>
            <a:r>
              <a:rPr lang="en-US" altLang="zh-CN" dirty="0"/>
              <a:t>(counterfactual model</a:t>
            </a:r>
            <a:r>
              <a:rPr lang="zh-CN" altLang="zh-CN" dirty="0"/>
              <a:t>，也叫</a:t>
            </a:r>
            <a:r>
              <a:rPr lang="en-US" altLang="zh-CN" dirty="0"/>
              <a:t>potential outcomes)</a:t>
            </a:r>
            <a:r>
              <a:rPr lang="zh-CN" altLang="zh-CN" dirty="0"/>
              <a:t>是大卫</a:t>
            </a:r>
            <a:r>
              <a:rPr lang="en-US" altLang="zh-CN" dirty="0"/>
              <a:t>•</a:t>
            </a:r>
            <a:r>
              <a:rPr lang="zh-CN" altLang="zh-CN" dirty="0"/>
              <a:t>刘易斯</a:t>
            </a:r>
            <a:r>
              <a:rPr lang="en-US" altLang="zh-CN" dirty="0"/>
              <a:t>(David Lewis)</a:t>
            </a:r>
            <a:r>
              <a:rPr lang="zh-CN" altLang="zh-CN" dirty="0"/>
              <a:t>等人提出的推断因果关系的标准。</a:t>
            </a:r>
          </a:p>
          <a:p>
            <a:pPr marL="342900" indent="-342900">
              <a:lnSpc>
                <a:spcPct val="200000"/>
              </a:lnSpc>
              <a:buFont typeface="Wingdings" panose="05000000000000000000" pitchFamily="2" charset="2"/>
              <a:buChar char="l"/>
            </a:pPr>
            <a:r>
              <a:rPr lang="zh-CN" altLang="zh-CN" dirty="0"/>
              <a:t>反事实描述的是：假设存在一个虚拟的平行世界，里面的所有因素与现实世界一模一样，两个相同的个体他和</a:t>
            </a:r>
            <a:r>
              <a:rPr lang="en-US" altLang="zh-CN" dirty="0"/>
              <a:t>“</a:t>
            </a:r>
            <a:r>
              <a:rPr lang="zh-CN" altLang="zh-CN" dirty="0"/>
              <a:t>他</a:t>
            </a:r>
            <a:r>
              <a:rPr lang="en-US" altLang="zh-CN" dirty="0"/>
              <a:t>”</a:t>
            </a:r>
            <a:r>
              <a:rPr lang="zh-CN" altLang="zh-CN" dirty="0"/>
              <a:t>，分别在现实世界和平行世界中同时同地做了不同的选择，现在他知道了现实世界中的结果，他想知道平行世界中的那个</a:t>
            </a:r>
            <a:r>
              <a:rPr lang="en-US" altLang="zh-CN" dirty="0"/>
              <a:t>“</a:t>
            </a:r>
            <a:r>
              <a:rPr lang="zh-CN" altLang="zh-CN" dirty="0"/>
              <a:t>他</a:t>
            </a:r>
            <a:r>
              <a:rPr lang="en-US" altLang="zh-CN" dirty="0"/>
              <a:t>”</a:t>
            </a:r>
            <a:r>
              <a:rPr lang="zh-CN" altLang="zh-CN" dirty="0"/>
              <a:t>的选择所带来的结果。然而，平行世界并不存在。幸运的是，反事实将告诉他另一个</a:t>
            </a:r>
            <a:r>
              <a:rPr lang="en-US" altLang="zh-CN" dirty="0"/>
              <a:t>“</a:t>
            </a:r>
            <a:r>
              <a:rPr lang="zh-CN" altLang="zh-CN" dirty="0"/>
              <a:t>他</a:t>
            </a:r>
            <a:r>
              <a:rPr lang="en-US" altLang="zh-CN" dirty="0"/>
              <a:t>”</a:t>
            </a:r>
            <a:r>
              <a:rPr lang="zh-CN" altLang="zh-CN" dirty="0"/>
              <a:t>的选择所带来的结果。</a:t>
            </a:r>
          </a:p>
        </p:txBody>
      </p:sp>
    </p:spTree>
    <p:extLst>
      <p:ext uri="{BB962C8B-B14F-4D97-AF65-F5344CB8AC3E}">
        <p14:creationId xmlns:p14="http://schemas.microsoft.com/office/powerpoint/2010/main" val="38443964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69600" y="138783"/>
            <a:ext cx="8376356" cy="657727"/>
          </a:xfrm>
        </p:spPr>
        <p:txBody>
          <a:bodyPr/>
          <a:lstStyle/>
          <a:p>
            <a:r>
              <a:rPr lang="zh-CN" altLang="zh-CN" sz="2800" dirty="0"/>
              <a:t>因果图</a:t>
            </a:r>
            <a:r>
              <a:rPr lang="zh-CN" altLang="en-US" sz="2800" dirty="0"/>
              <a:t>模型：</a:t>
            </a:r>
            <a:r>
              <a:rPr lang="zh-CN" altLang="zh-CN" sz="2800" dirty="0"/>
              <a:t>反事实模型</a:t>
            </a: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3" name="矩形 2"/>
              <p:cNvSpPr/>
              <p:nvPr/>
            </p:nvSpPr>
            <p:spPr>
              <a:xfrm>
                <a:off x="561857" y="1138513"/>
                <a:ext cx="7965195" cy="4610236"/>
              </a:xfrm>
              <a:prstGeom prst="rect">
                <a:avLst/>
              </a:prstGeom>
            </p:spPr>
            <p:txBody>
              <a:bodyPr wrap="square">
                <a:spAutoFit/>
              </a:bodyPr>
              <a:lstStyle/>
              <a:p>
                <a:pPr>
                  <a:lnSpc>
                    <a:spcPct val="150000"/>
                  </a:lnSpc>
                </a:pPr>
                <a:r>
                  <a:rPr lang="zh-CN" altLang="zh-CN" dirty="0"/>
                  <a:t>若用符号</a:t>
                </a:r>
                <a14:m>
                  <m:oMath xmlns:m="http://schemas.openxmlformats.org/officeDocument/2006/math">
                    <m:r>
                      <a:rPr lang="en-US" altLang="zh-CN" i="1">
                        <a:latin typeface="Cambria Math"/>
                      </a:rPr>
                      <m:t>𝑈</m:t>
                    </m:r>
                    <m:r>
                      <a:rPr lang="en-US" altLang="zh-CN" i="1">
                        <a:latin typeface="Cambria Math"/>
                      </a:rPr>
                      <m:t>=</m:t>
                    </m:r>
                    <m:r>
                      <a:rPr lang="en-US" altLang="zh-CN" i="1">
                        <a:latin typeface="Cambria Math"/>
                      </a:rPr>
                      <m:t>𝑢</m:t>
                    </m:r>
                  </m:oMath>
                </a14:m>
                <a:r>
                  <a:rPr lang="zh-CN" altLang="zh-CN" dirty="0"/>
                  <a:t>表示某个叫</a:t>
                </a:r>
                <a:r>
                  <a:rPr lang="en-US" altLang="zh-CN" dirty="0"/>
                  <a:t>“</a:t>
                </a:r>
                <a:r>
                  <a:rPr lang="zh-CN" altLang="zh-CN" dirty="0"/>
                  <a:t>张三</a:t>
                </a:r>
                <a:r>
                  <a:rPr lang="en-US" altLang="zh-CN" dirty="0"/>
                  <a:t>”</a:t>
                </a:r>
                <a:r>
                  <a:rPr lang="zh-CN" altLang="zh-CN" dirty="0"/>
                  <a:t>的个体的特征，</a:t>
                </a:r>
                <a14:m>
                  <m:oMath xmlns:m="http://schemas.openxmlformats.org/officeDocument/2006/math">
                    <m:r>
                      <a:rPr lang="en-US" altLang="zh-CN" i="1">
                        <a:latin typeface="Cambria Math"/>
                      </a:rPr>
                      <m:t>𝑋</m:t>
                    </m:r>
                  </m:oMath>
                </a14:m>
                <a:r>
                  <a:rPr lang="zh-CN" altLang="zh-CN" dirty="0"/>
                  <a:t>表示某个称为</a:t>
                </a:r>
                <a:r>
                  <a:rPr lang="en-US" altLang="zh-CN" dirty="0"/>
                  <a:t>“</a:t>
                </a:r>
                <a:r>
                  <a:rPr lang="zh-CN" altLang="zh-CN" dirty="0"/>
                  <a:t>身高</a:t>
                </a:r>
                <a:r>
                  <a:rPr lang="en-US" altLang="zh-CN" dirty="0"/>
                  <a:t>”</a:t>
                </a:r>
                <a:r>
                  <a:rPr lang="zh-CN" altLang="zh-CN" dirty="0"/>
                  <a:t>的变量，则</a:t>
                </a:r>
                <a14:m>
                  <m:oMath xmlns:m="http://schemas.openxmlformats.org/officeDocument/2006/math">
                    <m:r>
                      <a:rPr lang="en-US" altLang="zh-CN" i="1">
                        <a:latin typeface="Cambria Math"/>
                      </a:rPr>
                      <m:t>𝑋</m:t>
                    </m:r>
                    <m:r>
                      <a:rPr lang="en-US" altLang="zh-CN" i="1">
                        <a:latin typeface="Cambria Math"/>
                      </a:rPr>
                      <m:t>(</m:t>
                    </m:r>
                    <m:r>
                      <a:rPr lang="en-US" altLang="zh-CN" i="1">
                        <a:latin typeface="Cambria Math"/>
                      </a:rPr>
                      <m:t>𝑢</m:t>
                    </m:r>
                    <m:r>
                      <a:rPr lang="en-US" altLang="zh-CN" i="1">
                        <a:latin typeface="Cambria Math"/>
                      </a:rPr>
                      <m:t>)</m:t>
                    </m:r>
                  </m:oMath>
                </a14:m>
                <a:r>
                  <a:rPr lang="zh-CN" altLang="zh-CN" dirty="0"/>
                  <a:t>表示张三的身高。反事实语句</a:t>
                </a:r>
                <a:r>
                  <a:rPr lang="en-US" altLang="zh-CN" dirty="0"/>
                  <a:t>“</a:t>
                </a:r>
                <a:r>
                  <a:rPr lang="zh-CN" altLang="zh-CN" dirty="0"/>
                  <a:t>在环境</a:t>
                </a:r>
                <a14:m>
                  <m:oMath xmlns:m="http://schemas.openxmlformats.org/officeDocument/2006/math">
                    <m:r>
                      <a:rPr lang="en-US" altLang="zh-CN" i="1">
                        <a:latin typeface="Cambria Math"/>
                      </a:rPr>
                      <m:t>𝑈</m:t>
                    </m:r>
                    <m:r>
                      <a:rPr lang="en-US" altLang="zh-CN" i="1">
                        <a:latin typeface="Cambria Math"/>
                      </a:rPr>
                      <m:t>=</m:t>
                    </m:r>
                    <m:r>
                      <a:rPr lang="en-US" altLang="zh-CN" i="1">
                        <a:latin typeface="Cambria Math"/>
                      </a:rPr>
                      <m:t>𝑢</m:t>
                    </m:r>
                  </m:oMath>
                </a14:m>
                <a:r>
                  <a:rPr lang="zh-CN" altLang="zh-CN" dirty="0"/>
                  <a:t>下，若</a:t>
                </a:r>
                <a14:m>
                  <m:oMath xmlns:m="http://schemas.openxmlformats.org/officeDocument/2006/math">
                    <m:r>
                      <a:rPr lang="en-US" altLang="zh-CN" i="1">
                        <a:latin typeface="Cambria Math"/>
                      </a:rPr>
                      <m:t>𝑋</m:t>
                    </m:r>
                    <m:r>
                      <a:rPr lang="en-US" altLang="zh-CN" i="1">
                        <a:latin typeface="Cambria Math"/>
                      </a:rPr>
                      <m:t>=</m:t>
                    </m:r>
                    <m:r>
                      <a:rPr lang="en-US" altLang="zh-CN" i="1">
                        <a:latin typeface="Cambria Math"/>
                      </a:rPr>
                      <m:t>𝑥</m:t>
                    </m:r>
                  </m:oMath>
                </a14:m>
                <a:r>
                  <a:rPr lang="zh-CN" altLang="zh-CN" dirty="0"/>
                  <a:t>，则</a:t>
                </a:r>
                <a14:m>
                  <m:oMath xmlns:m="http://schemas.openxmlformats.org/officeDocument/2006/math">
                    <m:r>
                      <a:rPr lang="en-US" altLang="zh-CN" i="1">
                        <a:latin typeface="Cambria Math"/>
                      </a:rPr>
                      <m:t>𝑌</m:t>
                    </m:r>
                    <m:r>
                      <a:rPr lang="en-US" altLang="zh-CN" i="1">
                        <a:latin typeface="Cambria Math"/>
                      </a:rPr>
                      <m:t>=</m:t>
                    </m:r>
                    <m:r>
                      <a:rPr lang="en-US" altLang="zh-CN" i="1">
                        <a:latin typeface="Cambria Math"/>
                      </a:rPr>
                      <m:t>𝑦</m:t>
                    </m:r>
                  </m:oMath>
                </a14:m>
                <a:r>
                  <a:rPr lang="en-US" altLang="zh-CN" dirty="0"/>
                  <a:t>”</a:t>
                </a:r>
                <a:r>
                  <a:rPr lang="zh-CN" altLang="zh-CN" dirty="0"/>
                  <a:t>可表示成</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𝑌</m:t>
                        </m:r>
                      </m:e>
                      <m:sub>
                        <m:r>
                          <a:rPr lang="en-US" altLang="zh-CN" i="1">
                            <a:latin typeface="Cambria Math"/>
                          </a:rPr>
                          <m:t>𝑥</m:t>
                        </m:r>
                      </m:sub>
                    </m:sSub>
                    <m:d>
                      <m:dPr>
                        <m:ctrlPr>
                          <a:rPr lang="zh-CN" altLang="zh-CN" i="1">
                            <a:latin typeface="Cambria Math" panose="02040503050406030204" pitchFamily="18" charset="0"/>
                          </a:rPr>
                        </m:ctrlPr>
                      </m:dPr>
                      <m:e>
                        <m:r>
                          <a:rPr lang="en-US" altLang="zh-CN" i="1">
                            <a:latin typeface="Cambria Math"/>
                          </a:rPr>
                          <m:t>𝑢</m:t>
                        </m:r>
                      </m:e>
                    </m:d>
                    <m:r>
                      <a:rPr lang="en-US" altLang="zh-CN" i="1">
                        <a:latin typeface="Cambria Math"/>
                      </a:rPr>
                      <m:t>=</m:t>
                    </m:r>
                    <m:r>
                      <a:rPr lang="en-US" altLang="zh-CN" i="1">
                        <a:latin typeface="Cambria Math"/>
                      </a:rPr>
                      <m:t>𝑦</m:t>
                    </m:r>
                  </m:oMath>
                </a14:m>
                <a:r>
                  <a:rPr lang="zh-CN" altLang="zh-CN" dirty="0"/>
                  <a:t>，其中</a:t>
                </a:r>
                <a14:m>
                  <m:oMath xmlns:m="http://schemas.openxmlformats.org/officeDocument/2006/math">
                    <m:r>
                      <a:rPr lang="en-US" altLang="zh-CN" i="1">
                        <a:latin typeface="Cambria Math"/>
                      </a:rPr>
                      <m:t>𝑌</m:t>
                    </m:r>
                  </m:oMath>
                </a14:m>
                <a:r>
                  <a:rPr lang="zh-CN" altLang="zh-CN" dirty="0"/>
                  <a:t>和</a:t>
                </a:r>
                <a14:m>
                  <m:oMath xmlns:m="http://schemas.openxmlformats.org/officeDocument/2006/math">
                    <m:r>
                      <a:rPr lang="en-US" altLang="zh-CN" i="1">
                        <a:latin typeface="Cambria Math"/>
                      </a:rPr>
                      <m:t>𝑋</m:t>
                    </m:r>
                  </m:oMath>
                </a14:m>
                <a:r>
                  <a:rPr lang="zh-CN" altLang="zh-CN" dirty="0"/>
                  <a:t>是</a:t>
                </a:r>
                <a14:m>
                  <m:oMath xmlns:m="http://schemas.openxmlformats.org/officeDocument/2006/math">
                    <m:r>
                      <a:rPr lang="en-US" altLang="zh-CN" i="1">
                        <a:latin typeface="Cambria Math"/>
                      </a:rPr>
                      <m:t>𝑉</m:t>
                    </m:r>
                  </m:oMath>
                </a14:m>
                <a:r>
                  <a:rPr lang="zh-CN" altLang="zh-CN" dirty="0"/>
                  <a:t>中的两个变量。考虑如下的因果模型</a:t>
                </a:r>
                <a14:m>
                  <m:oMath xmlns:m="http://schemas.openxmlformats.org/officeDocument/2006/math">
                    <m:r>
                      <a:rPr lang="en-US" altLang="zh-CN" i="1">
                        <a:latin typeface="Cambria Math"/>
                      </a:rPr>
                      <m:t>𝑀</m:t>
                    </m:r>
                  </m:oMath>
                </a14:m>
                <a:r>
                  <a:rPr lang="zh-CN" altLang="zh-CN" dirty="0"/>
                  <a:t>：</a:t>
                </a:r>
              </a:p>
              <a:p>
                <a:pPr>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a:rPr>
                        <m:t>𝑋</m:t>
                      </m:r>
                      <m:r>
                        <a:rPr lang="en-US" altLang="zh-CN" i="1">
                          <a:latin typeface="Cambria Math"/>
                        </a:rPr>
                        <m:t>=</m:t>
                      </m:r>
                      <m:r>
                        <a:rPr lang="en-US" altLang="zh-CN" i="1">
                          <a:latin typeface="Cambria Math"/>
                        </a:rPr>
                        <m:t>𝑎𝑈</m:t>
                      </m:r>
                      <m:r>
                        <a:rPr lang="en-US" altLang="zh-CN" i="1">
                          <a:latin typeface="Cambria Math"/>
                        </a:rPr>
                        <m:t>+1</m:t>
                      </m:r>
                    </m:oMath>
                    <m:oMath xmlns:m="http://schemas.openxmlformats.org/officeDocument/2006/math">
                      <m:r>
                        <a:rPr lang="en-US" altLang="zh-CN" i="1">
                          <a:latin typeface="Cambria Math"/>
                        </a:rPr>
                        <m:t>𝑌</m:t>
                      </m:r>
                      <m:r>
                        <a:rPr lang="en-US" altLang="zh-CN" i="1">
                          <a:latin typeface="Cambria Math"/>
                        </a:rPr>
                        <m:t>=</m:t>
                      </m:r>
                      <m:r>
                        <a:rPr lang="en-US" altLang="zh-CN" i="1">
                          <a:latin typeface="Cambria Math"/>
                        </a:rPr>
                        <m:t>𝑏𝑋</m:t>
                      </m:r>
                      <m:r>
                        <a:rPr lang="en-US" altLang="zh-CN" i="1">
                          <a:latin typeface="Cambria Math"/>
                        </a:rPr>
                        <m:t>+</m:t>
                      </m:r>
                      <m:r>
                        <a:rPr lang="en-US" altLang="zh-CN" i="1">
                          <a:latin typeface="Cambria Math"/>
                        </a:rPr>
                        <m:t>𝑈</m:t>
                      </m:r>
                      <m:r>
                        <a:rPr lang="en-US" altLang="zh-CN" i="1">
                          <a:latin typeface="Cambria Math"/>
                        </a:rPr>
                        <m:t>+2</m:t>
                      </m:r>
                    </m:oMath>
                  </m:oMathPara>
                </a14:m>
                <a:endParaRPr lang="zh-CN" altLang="zh-CN" dirty="0"/>
              </a:p>
              <a:p>
                <a:pPr>
                  <a:lnSpc>
                    <a:spcPct val="150000"/>
                  </a:lnSpc>
                </a:pPr>
                <a:r>
                  <a:rPr lang="zh-CN" altLang="zh-CN" dirty="0"/>
                  <a:t>首先计算反事实</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𝑌</m:t>
                        </m:r>
                      </m:e>
                      <m:sub>
                        <m:r>
                          <a:rPr lang="en-US" altLang="zh-CN" i="1">
                            <a:latin typeface="Cambria Math"/>
                          </a:rPr>
                          <m:t>𝑥</m:t>
                        </m:r>
                      </m:sub>
                    </m:sSub>
                    <m:d>
                      <m:dPr>
                        <m:ctrlPr>
                          <a:rPr lang="zh-CN" altLang="zh-CN" i="1">
                            <a:latin typeface="Cambria Math" panose="02040503050406030204" pitchFamily="18" charset="0"/>
                          </a:rPr>
                        </m:ctrlPr>
                      </m:dPr>
                      <m:e>
                        <m:r>
                          <a:rPr lang="en-US" altLang="zh-CN" i="1">
                            <a:latin typeface="Cambria Math"/>
                          </a:rPr>
                          <m:t>𝑢</m:t>
                        </m:r>
                      </m:e>
                    </m:d>
                  </m:oMath>
                </a14:m>
                <a:r>
                  <a:rPr lang="zh-CN" altLang="zh-CN" dirty="0"/>
                  <a:t>，即在环境</a:t>
                </a:r>
                <a14:m>
                  <m:oMath xmlns:m="http://schemas.openxmlformats.org/officeDocument/2006/math">
                    <m:r>
                      <a:rPr lang="en-US" altLang="zh-CN" i="1">
                        <a:latin typeface="Cambria Math"/>
                      </a:rPr>
                      <m:t>𝑈</m:t>
                    </m:r>
                    <m:r>
                      <a:rPr lang="en-US" altLang="zh-CN" i="1">
                        <a:latin typeface="Cambria Math"/>
                      </a:rPr>
                      <m:t>=</m:t>
                    </m:r>
                    <m:r>
                      <a:rPr lang="en-US" altLang="zh-CN" i="1">
                        <a:latin typeface="Cambria Math"/>
                      </a:rPr>
                      <m:t>𝑢</m:t>
                    </m:r>
                  </m:oMath>
                </a14:m>
                <a:r>
                  <a:rPr lang="zh-CN" altLang="zh-CN" dirty="0"/>
                  <a:t>时，若</a:t>
                </a:r>
                <a14:m>
                  <m:oMath xmlns:m="http://schemas.openxmlformats.org/officeDocument/2006/math">
                    <m:r>
                      <a:rPr lang="en-US" altLang="zh-CN" i="1">
                        <a:latin typeface="Cambria Math"/>
                      </a:rPr>
                      <m:t>𝑋</m:t>
                    </m:r>
                    <m:r>
                      <a:rPr lang="en-US" altLang="zh-CN" i="1">
                        <a:latin typeface="Cambria Math"/>
                      </a:rPr>
                      <m:t>=</m:t>
                    </m:r>
                    <m:r>
                      <a:rPr lang="en-US" altLang="zh-CN" i="1">
                        <a:latin typeface="Cambria Math"/>
                      </a:rPr>
                      <m:t>𝑥</m:t>
                    </m:r>
                  </m:oMath>
                </a14:m>
                <a:r>
                  <a:rPr lang="zh-CN" altLang="zh-CN" dirty="0"/>
                  <a:t>，则</a:t>
                </a:r>
                <a14:m>
                  <m:oMath xmlns:m="http://schemas.openxmlformats.org/officeDocument/2006/math">
                    <m:r>
                      <a:rPr lang="en-US" altLang="zh-CN" i="1">
                        <a:latin typeface="Cambria Math"/>
                      </a:rPr>
                      <m:t>𝑌</m:t>
                    </m:r>
                  </m:oMath>
                </a14:m>
                <a:r>
                  <a:rPr lang="zh-CN" altLang="zh-CN" dirty="0"/>
                  <a:t>应如何取值。将</a:t>
                </a:r>
                <a14:m>
                  <m:oMath xmlns:m="http://schemas.openxmlformats.org/officeDocument/2006/math">
                    <m:r>
                      <a:rPr lang="en-US" altLang="zh-CN" i="1">
                        <a:latin typeface="Cambria Math"/>
                      </a:rPr>
                      <m:t>𝑋</m:t>
                    </m:r>
                    <m:r>
                      <a:rPr lang="en-US" altLang="zh-CN" i="1">
                        <a:latin typeface="Cambria Math"/>
                      </a:rPr>
                      <m:t>=</m:t>
                    </m:r>
                    <m:r>
                      <a:rPr lang="en-US" altLang="zh-CN" i="1">
                        <a:latin typeface="Cambria Math"/>
                      </a:rPr>
                      <m:t>𝑥</m:t>
                    </m:r>
                  </m:oMath>
                </a14:m>
                <a:r>
                  <a:rPr lang="zh-CN" altLang="zh-CN" dirty="0"/>
                  <a:t>代入第一个等式中，则有</a:t>
                </a:r>
                <a:r>
                  <a:rPr lang="en-US" altLang="zh-CN" dirty="0"/>
                  <a:t>“</a:t>
                </a:r>
                <a:r>
                  <a:rPr lang="zh-CN" altLang="zh-CN" dirty="0"/>
                  <a:t>修正</a:t>
                </a:r>
                <a:r>
                  <a:rPr lang="en-US" altLang="zh-CN" dirty="0"/>
                  <a:t>”(modified)</a:t>
                </a:r>
                <a:r>
                  <a:rPr lang="zh-CN" altLang="zh-CN" dirty="0"/>
                  <a:t>模型</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𝑀</m:t>
                        </m:r>
                      </m:e>
                      <m:sub>
                        <m:r>
                          <a:rPr lang="en-US" altLang="zh-CN" i="1">
                            <a:latin typeface="Cambria Math"/>
                          </a:rPr>
                          <m:t>𝑥</m:t>
                        </m:r>
                      </m:sub>
                    </m:sSub>
                  </m:oMath>
                </a14:m>
                <a:r>
                  <a:rPr lang="zh-CN" altLang="zh-CN" dirty="0"/>
                  <a:t>：</a:t>
                </a:r>
                <a14:m>
                  <m:oMath xmlns:m="http://schemas.openxmlformats.org/officeDocument/2006/math">
                    <m:r>
                      <a:rPr lang="en-US" altLang="zh-CN" i="1">
                        <a:latin typeface="Cambria Math"/>
                      </a:rPr>
                      <m:t>𝑋</m:t>
                    </m:r>
                    <m:r>
                      <a:rPr lang="en-US" altLang="zh-CN" i="1">
                        <a:latin typeface="Cambria Math"/>
                      </a:rPr>
                      <m:t>=</m:t>
                    </m:r>
                    <m:r>
                      <a:rPr lang="en-US" altLang="zh-CN" i="1">
                        <a:latin typeface="Cambria Math"/>
                      </a:rPr>
                      <m:t>𝑥</m:t>
                    </m:r>
                  </m:oMath>
                </a14:m>
                <a:br>
                  <a:rPr lang="zh-CN" altLang="zh-CN" dirty="0"/>
                </a:br>
                <a14:m>
                  <m:oMathPara xmlns:m="http://schemas.openxmlformats.org/officeDocument/2006/math">
                    <m:oMathParaPr>
                      <m:jc m:val="centerGroup"/>
                    </m:oMathParaPr>
                    <m:oMath xmlns:m="http://schemas.openxmlformats.org/officeDocument/2006/math">
                      <m:r>
                        <a:rPr lang="en-US" altLang="zh-CN" i="1">
                          <a:latin typeface="Cambria Math"/>
                        </a:rPr>
                        <m:t>𝑌</m:t>
                      </m:r>
                      <m:r>
                        <a:rPr lang="en-US" altLang="zh-CN" i="1">
                          <a:latin typeface="Cambria Math"/>
                        </a:rPr>
                        <m:t>=</m:t>
                      </m:r>
                      <m:r>
                        <a:rPr lang="en-US" altLang="zh-CN" i="1">
                          <a:latin typeface="Cambria Math"/>
                        </a:rPr>
                        <m:t>𝑏𝑋</m:t>
                      </m:r>
                      <m:r>
                        <a:rPr lang="en-US" altLang="zh-CN" i="1">
                          <a:latin typeface="Cambria Math"/>
                        </a:rPr>
                        <m:t>+</m:t>
                      </m:r>
                      <m:r>
                        <a:rPr lang="en-US" altLang="zh-CN" i="1">
                          <a:latin typeface="Cambria Math"/>
                        </a:rPr>
                        <m:t>𝑈</m:t>
                      </m:r>
                      <m:r>
                        <a:rPr lang="en-US" altLang="zh-CN" i="1">
                          <a:latin typeface="Cambria Math"/>
                        </a:rPr>
                        <m:t>+2</m:t>
                      </m:r>
                    </m:oMath>
                  </m:oMathPara>
                </a14:m>
                <a:endParaRPr lang="zh-CN" altLang="zh-CN" dirty="0"/>
              </a:p>
              <a:p>
                <a:pPr>
                  <a:lnSpc>
                    <a:spcPct val="150000"/>
                  </a:lnSpc>
                </a:pPr>
                <a:r>
                  <a:rPr lang="zh-CN" altLang="zh-CN" dirty="0"/>
                  <a:t>将</a:t>
                </a:r>
                <a14:m>
                  <m:oMath xmlns:m="http://schemas.openxmlformats.org/officeDocument/2006/math">
                    <m:r>
                      <a:rPr lang="en-US" altLang="zh-CN" i="1">
                        <a:latin typeface="Cambria Math"/>
                      </a:rPr>
                      <m:t>𝑈</m:t>
                    </m:r>
                    <m:r>
                      <a:rPr lang="en-US" altLang="zh-CN" i="1">
                        <a:latin typeface="Cambria Math"/>
                      </a:rPr>
                      <m:t>=</m:t>
                    </m:r>
                    <m:r>
                      <a:rPr lang="en-US" altLang="zh-CN" i="1">
                        <a:latin typeface="Cambria Math"/>
                      </a:rPr>
                      <m:t>𝑢</m:t>
                    </m:r>
                  </m:oMath>
                </a14:m>
                <a:r>
                  <a:rPr lang="zh-CN" altLang="zh-CN" dirty="0"/>
                  <a:t>和</a:t>
                </a:r>
                <a14:m>
                  <m:oMath xmlns:m="http://schemas.openxmlformats.org/officeDocument/2006/math">
                    <m:r>
                      <a:rPr lang="en-US" altLang="zh-CN" i="1">
                        <a:latin typeface="Cambria Math"/>
                      </a:rPr>
                      <m:t>𝑋</m:t>
                    </m:r>
                    <m:r>
                      <a:rPr lang="en-US" altLang="zh-CN" i="1">
                        <a:latin typeface="Cambria Math"/>
                      </a:rPr>
                      <m:t>=</m:t>
                    </m:r>
                    <m:r>
                      <a:rPr lang="en-US" altLang="zh-CN" i="1">
                        <a:latin typeface="Cambria Math"/>
                      </a:rPr>
                      <m:t>𝑥</m:t>
                    </m:r>
                  </m:oMath>
                </a14:m>
                <a:r>
                  <a:rPr lang="zh-CN" altLang="zh-CN" dirty="0"/>
                  <a:t>代入第二个等式中，则有：</a:t>
                </a:r>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𝑌</m:t>
                          </m:r>
                        </m:e>
                        <m:sub>
                          <m:r>
                            <a:rPr lang="en-US" altLang="zh-CN" i="1">
                              <a:latin typeface="Cambria Math"/>
                            </a:rPr>
                            <m:t>𝑥</m:t>
                          </m:r>
                        </m:sub>
                      </m:sSub>
                      <m:d>
                        <m:dPr>
                          <m:ctrlPr>
                            <a:rPr lang="zh-CN" altLang="zh-CN" i="1">
                              <a:latin typeface="Cambria Math" panose="02040503050406030204" pitchFamily="18" charset="0"/>
                            </a:rPr>
                          </m:ctrlPr>
                        </m:dPr>
                        <m:e>
                          <m:r>
                            <a:rPr lang="en-US" altLang="zh-CN" i="1">
                              <a:latin typeface="Cambria Math"/>
                            </a:rPr>
                            <m:t>𝑢</m:t>
                          </m:r>
                        </m:e>
                      </m:d>
                      <m:r>
                        <a:rPr lang="en-US" altLang="zh-CN" i="1">
                          <a:latin typeface="Cambria Math"/>
                        </a:rPr>
                        <m:t>=</m:t>
                      </m:r>
                      <m:r>
                        <a:rPr lang="en-US" altLang="zh-CN" i="1">
                          <a:latin typeface="Cambria Math"/>
                        </a:rPr>
                        <m:t>𝑏𝑥</m:t>
                      </m:r>
                      <m:r>
                        <a:rPr lang="en-US" altLang="zh-CN" i="1">
                          <a:latin typeface="Cambria Math"/>
                        </a:rPr>
                        <m:t>+</m:t>
                      </m:r>
                      <m:r>
                        <a:rPr lang="en-US" altLang="zh-CN" i="1">
                          <a:latin typeface="Cambria Math"/>
                        </a:rPr>
                        <m:t>𝑢</m:t>
                      </m:r>
                      <m:r>
                        <a:rPr lang="en-US" altLang="zh-CN" i="1">
                          <a:latin typeface="Cambria Math"/>
                        </a:rPr>
                        <m:t>+2</m:t>
                      </m:r>
                    </m:oMath>
                  </m:oMathPara>
                </a14:m>
                <a:endParaRPr lang="zh-CN" altLang="zh-CN" dirty="0"/>
              </a:p>
              <a:p>
                <a:pPr>
                  <a:lnSpc>
                    <a:spcPct val="150000"/>
                  </a:lnSpc>
                </a:pPr>
                <a:r>
                  <a:rPr lang="zh-CN" altLang="zh-CN" dirty="0"/>
                  <a:t>该结果与预期一致，即</a:t>
                </a:r>
                <a:r>
                  <a:rPr lang="en-US" altLang="zh-CN" dirty="0"/>
                  <a:t>“</a:t>
                </a:r>
                <a14:m>
                  <m:oMath xmlns:m="http://schemas.openxmlformats.org/officeDocument/2006/math">
                    <m:r>
                      <a:rPr lang="en-US" altLang="zh-CN" i="1">
                        <a:latin typeface="Cambria Math"/>
                      </a:rPr>
                      <m:t>𝑌</m:t>
                    </m:r>
                  </m:oMath>
                </a14:m>
                <a:r>
                  <a:rPr lang="zh-CN" altLang="zh-CN" dirty="0"/>
                  <a:t>的值本来就应该为</a:t>
                </a:r>
                <a14:m>
                  <m:oMath xmlns:m="http://schemas.openxmlformats.org/officeDocument/2006/math">
                    <m:r>
                      <a:rPr lang="en-US" altLang="zh-CN" i="1">
                        <a:latin typeface="Cambria Math"/>
                      </a:rPr>
                      <m:t>𝑋</m:t>
                    </m:r>
                  </m:oMath>
                </a14:m>
                <a:r>
                  <a:rPr lang="zh-CN" altLang="zh-CN" dirty="0"/>
                  <a:t>的</a:t>
                </a:r>
                <a14:m>
                  <m:oMath xmlns:m="http://schemas.openxmlformats.org/officeDocument/2006/math">
                    <m:r>
                      <a:rPr lang="en-US" altLang="zh-CN" i="1">
                        <a:latin typeface="Cambria Math"/>
                      </a:rPr>
                      <m:t>𝑏</m:t>
                    </m:r>
                  </m:oMath>
                </a14:m>
                <a:r>
                  <a:rPr lang="zh-CN" altLang="zh-CN" dirty="0"/>
                  <a:t>倍加上</a:t>
                </a:r>
                <a14:m>
                  <m:oMath xmlns:m="http://schemas.openxmlformats.org/officeDocument/2006/math">
                    <m:r>
                      <a:rPr lang="en-US" altLang="zh-CN" i="1">
                        <a:latin typeface="Cambria Math"/>
                      </a:rPr>
                      <m:t>𝑢</m:t>
                    </m:r>
                  </m:oMath>
                </a14:m>
                <a:r>
                  <a:rPr lang="zh-CN" altLang="zh-CN" dirty="0"/>
                  <a:t>，再加上常数</a:t>
                </a:r>
                <a:r>
                  <a:rPr lang="en-US" altLang="zh-CN" dirty="0"/>
                  <a:t>2”</a:t>
                </a:r>
                <a:r>
                  <a:rPr lang="zh-CN" altLang="zh-CN" dirty="0"/>
                  <a:t>。</a:t>
                </a:r>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561857" y="1138513"/>
                <a:ext cx="7965195" cy="4610236"/>
              </a:xfrm>
              <a:prstGeom prst="rect">
                <a:avLst/>
              </a:prstGeom>
              <a:blipFill rotWithShape="1">
                <a:blip r:embed="rId2"/>
                <a:stretch>
                  <a:fillRect l="-612" b="-101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78802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69600" y="138783"/>
            <a:ext cx="8376356" cy="657727"/>
          </a:xfrm>
        </p:spPr>
        <p:txBody>
          <a:bodyPr/>
          <a:lstStyle/>
          <a:p>
            <a:r>
              <a:rPr lang="zh-CN" altLang="zh-CN" sz="2800" dirty="0"/>
              <a:t>因果图</a:t>
            </a:r>
            <a:r>
              <a:rPr lang="zh-CN" altLang="en-US" sz="2800" dirty="0"/>
              <a:t>模型：</a:t>
            </a:r>
            <a:r>
              <a:rPr lang="zh-CN" altLang="zh-CN" sz="2800" dirty="0"/>
              <a:t>反事实模型</a:t>
            </a: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3" name="矩形 2"/>
              <p:cNvSpPr/>
              <p:nvPr/>
            </p:nvSpPr>
            <p:spPr>
              <a:xfrm>
                <a:off x="501267" y="1065706"/>
                <a:ext cx="7832993" cy="4035464"/>
              </a:xfrm>
              <a:prstGeom prst="rect">
                <a:avLst/>
              </a:prstGeom>
            </p:spPr>
            <p:txBody>
              <a:bodyPr wrap="square">
                <a:spAutoFit/>
              </a:bodyPr>
              <a:lstStyle/>
              <a:p>
                <a:pPr>
                  <a:lnSpc>
                    <a:spcPct val="200000"/>
                  </a:lnSpc>
                </a:pPr>
                <a:r>
                  <a:rPr lang="zh-CN" altLang="zh-CN" dirty="0"/>
                  <a:t>另一个不明显的结果是反事实</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𝑋</m:t>
                        </m:r>
                      </m:e>
                      <m:sub>
                        <m:r>
                          <a:rPr lang="en-US" altLang="zh-CN" i="1">
                            <a:latin typeface="Cambria Math"/>
                          </a:rPr>
                          <m:t>𝑦</m:t>
                        </m:r>
                      </m:sub>
                    </m:sSub>
                    <m:d>
                      <m:dPr>
                        <m:ctrlPr>
                          <a:rPr lang="zh-CN" altLang="zh-CN" i="1">
                            <a:latin typeface="Cambria Math" panose="02040503050406030204" pitchFamily="18" charset="0"/>
                          </a:rPr>
                        </m:ctrlPr>
                      </m:dPr>
                      <m:e>
                        <m:r>
                          <a:rPr lang="en-US" altLang="zh-CN" i="1">
                            <a:latin typeface="Cambria Math"/>
                          </a:rPr>
                          <m:t>𝑢</m:t>
                        </m:r>
                      </m:e>
                    </m:d>
                  </m:oMath>
                </a14:m>
                <a:r>
                  <a:rPr lang="zh-CN" altLang="zh-CN" dirty="0"/>
                  <a:t>，即</a:t>
                </a:r>
                <a:r>
                  <a:rPr lang="en-US" altLang="zh-CN" dirty="0"/>
                  <a:t>“</a:t>
                </a:r>
                <a:r>
                  <a:rPr lang="zh-CN" altLang="zh-CN" dirty="0"/>
                  <a:t>在环境</a:t>
                </a:r>
                <a14:m>
                  <m:oMath xmlns:m="http://schemas.openxmlformats.org/officeDocument/2006/math">
                    <m:r>
                      <a:rPr lang="en-US" altLang="zh-CN" i="1">
                        <a:latin typeface="Cambria Math"/>
                      </a:rPr>
                      <m:t>𝑈</m:t>
                    </m:r>
                    <m:r>
                      <a:rPr lang="en-US" altLang="zh-CN" i="1">
                        <a:latin typeface="Cambria Math"/>
                      </a:rPr>
                      <m:t>=</m:t>
                    </m:r>
                    <m:r>
                      <a:rPr lang="en-US" altLang="zh-CN" i="1">
                        <a:latin typeface="Cambria Math"/>
                      </a:rPr>
                      <m:t>𝑢</m:t>
                    </m:r>
                  </m:oMath>
                </a14:m>
                <a:r>
                  <a:rPr lang="zh-CN" altLang="zh-CN" dirty="0"/>
                  <a:t>下，若</a:t>
                </a:r>
                <a14:m>
                  <m:oMath xmlns:m="http://schemas.openxmlformats.org/officeDocument/2006/math">
                    <m:r>
                      <a:rPr lang="en-US" altLang="zh-CN" i="1">
                        <a:latin typeface="Cambria Math"/>
                      </a:rPr>
                      <m:t>𝑌</m:t>
                    </m:r>
                    <m:r>
                      <a:rPr lang="en-US" altLang="zh-CN" i="1">
                        <a:latin typeface="Cambria Math"/>
                      </a:rPr>
                      <m:t>=</m:t>
                    </m:r>
                    <m:r>
                      <a:rPr lang="en-US" altLang="zh-CN" i="1">
                        <a:latin typeface="Cambria Math"/>
                      </a:rPr>
                      <m:t>𝑦</m:t>
                    </m:r>
                  </m:oMath>
                </a14:m>
                <a:r>
                  <a:rPr lang="zh-CN" altLang="zh-CN" dirty="0"/>
                  <a:t>，则</a:t>
                </a:r>
                <a14:m>
                  <m:oMath xmlns:m="http://schemas.openxmlformats.org/officeDocument/2006/math">
                    <m:r>
                      <a:rPr lang="en-US" altLang="zh-CN" i="1">
                        <a:latin typeface="Cambria Math"/>
                      </a:rPr>
                      <m:t>𝑋</m:t>
                    </m:r>
                    <m:r>
                      <a:rPr lang="en-US" altLang="zh-CN" i="1">
                        <a:latin typeface="Cambria Math"/>
                      </a:rPr>
                      <m:t>=</m:t>
                    </m:r>
                    <m:r>
                      <a:rPr lang="en-US" altLang="zh-CN" i="1">
                        <a:latin typeface="Cambria Math"/>
                      </a:rPr>
                      <m:t>𝑥</m:t>
                    </m:r>
                  </m:oMath>
                </a14:m>
                <a:r>
                  <a:rPr lang="en-US" altLang="zh-CN" dirty="0"/>
                  <a:t>”</a:t>
                </a:r>
                <a:r>
                  <a:rPr lang="zh-CN" altLang="zh-CN" dirty="0"/>
                  <a:t>。将</a:t>
                </a:r>
                <a14:m>
                  <m:oMath xmlns:m="http://schemas.openxmlformats.org/officeDocument/2006/math">
                    <m:r>
                      <a:rPr lang="en-US" altLang="zh-CN" i="1">
                        <a:latin typeface="Cambria Math"/>
                      </a:rPr>
                      <m:t>𝑌</m:t>
                    </m:r>
                    <m:r>
                      <a:rPr lang="en-US" altLang="zh-CN" i="1">
                        <a:latin typeface="Cambria Math"/>
                      </a:rPr>
                      <m:t>=</m:t>
                    </m:r>
                    <m:r>
                      <a:rPr lang="en-US" altLang="zh-CN" i="1">
                        <a:latin typeface="Cambria Math"/>
                      </a:rPr>
                      <m:t>𝑦</m:t>
                    </m:r>
                  </m:oMath>
                </a14:m>
                <a:r>
                  <a:rPr lang="zh-CN" altLang="zh-CN" dirty="0"/>
                  <a:t>代入模型</a:t>
                </a:r>
                <a14:m>
                  <m:oMath xmlns:m="http://schemas.openxmlformats.org/officeDocument/2006/math">
                    <m:r>
                      <a:rPr lang="en-US" altLang="zh-CN" i="1">
                        <a:latin typeface="Cambria Math"/>
                      </a:rPr>
                      <m:t>𝑀</m:t>
                    </m:r>
                  </m:oMath>
                </a14:m>
                <a:r>
                  <a:rPr lang="zh-CN" altLang="zh-CN" dirty="0"/>
                  <a:t>中，则有修正模型</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𝑀</m:t>
                        </m:r>
                      </m:e>
                      <m:sub>
                        <m:r>
                          <a:rPr lang="en-US" altLang="zh-CN" i="1">
                            <a:latin typeface="Cambria Math"/>
                          </a:rPr>
                          <m:t>𝑦</m:t>
                        </m:r>
                      </m:sub>
                    </m:sSub>
                  </m:oMath>
                </a14:m>
                <a:r>
                  <a:rPr lang="zh-CN" altLang="zh-CN" dirty="0"/>
                  <a:t>：</a:t>
                </a:r>
              </a:p>
              <a:p>
                <a:pPr>
                  <a:lnSpc>
                    <a:spcPct val="200000"/>
                  </a:lnSpc>
                </a:pPr>
                <a14:m>
                  <m:oMathPara xmlns:m="http://schemas.openxmlformats.org/officeDocument/2006/math">
                    <m:oMathParaPr>
                      <m:jc m:val="centerGroup"/>
                    </m:oMathParaPr>
                    <m:oMath xmlns:m="http://schemas.openxmlformats.org/officeDocument/2006/math">
                      <m:r>
                        <a:rPr lang="en-US" altLang="zh-CN" i="1">
                          <a:latin typeface="Cambria Math"/>
                        </a:rPr>
                        <m:t>𝑋</m:t>
                      </m:r>
                      <m:r>
                        <a:rPr lang="en-US" altLang="zh-CN" i="1">
                          <a:latin typeface="Cambria Math"/>
                        </a:rPr>
                        <m:t>=</m:t>
                      </m:r>
                      <m:r>
                        <a:rPr lang="en-US" altLang="zh-CN" i="1">
                          <a:latin typeface="Cambria Math"/>
                        </a:rPr>
                        <m:t>𝑎𝑈</m:t>
                      </m:r>
                      <m:r>
                        <a:rPr lang="en-US" altLang="zh-CN" i="1">
                          <a:latin typeface="Cambria Math"/>
                        </a:rPr>
                        <m:t>+1</m:t>
                      </m:r>
                    </m:oMath>
                    <m:oMath xmlns:m="http://schemas.openxmlformats.org/officeDocument/2006/math">
                      <m:r>
                        <a:rPr lang="en-US" altLang="zh-CN" i="1">
                          <a:latin typeface="Cambria Math"/>
                        </a:rPr>
                        <m:t>𝑌</m:t>
                      </m:r>
                      <m:r>
                        <a:rPr lang="en-US" altLang="zh-CN" i="1">
                          <a:latin typeface="Cambria Math"/>
                        </a:rPr>
                        <m:t>=</m:t>
                      </m:r>
                      <m:r>
                        <a:rPr lang="en-US" altLang="zh-CN" i="1">
                          <a:latin typeface="Cambria Math"/>
                        </a:rPr>
                        <m:t>𝑦</m:t>
                      </m:r>
                    </m:oMath>
                  </m:oMathPara>
                </a14:m>
                <a:endParaRPr lang="zh-CN" altLang="zh-CN" dirty="0"/>
              </a:p>
              <a:p>
                <a:pPr>
                  <a:lnSpc>
                    <a:spcPct val="200000"/>
                  </a:lnSpc>
                </a:pPr>
                <a:r>
                  <a:rPr lang="zh-CN" altLang="zh-CN" dirty="0"/>
                  <a:t>再将</a:t>
                </a:r>
                <a14:m>
                  <m:oMath xmlns:m="http://schemas.openxmlformats.org/officeDocument/2006/math">
                    <m:r>
                      <a:rPr lang="en-US" altLang="zh-CN" i="1">
                        <a:latin typeface="Cambria Math"/>
                      </a:rPr>
                      <m:t>𝑈</m:t>
                    </m:r>
                    <m:r>
                      <a:rPr lang="en-US" altLang="zh-CN" i="1">
                        <a:latin typeface="Cambria Math"/>
                      </a:rPr>
                      <m:t>=</m:t>
                    </m:r>
                    <m:r>
                      <a:rPr lang="en-US" altLang="zh-CN" i="1">
                        <a:latin typeface="Cambria Math"/>
                      </a:rPr>
                      <m:t>𝑢</m:t>
                    </m:r>
                  </m:oMath>
                </a14:m>
                <a:r>
                  <a:rPr lang="zh-CN" altLang="zh-CN" dirty="0"/>
                  <a:t>代入</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𝑀</m:t>
                        </m:r>
                      </m:e>
                      <m:sub>
                        <m:r>
                          <a:rPr lang="en-US" altLang="zh-CN" i="1">
                            <a:latin typeface="Cambria Math"/>
                          </a:rPr>
                          <m:t>𝑦</m:t>
                        </m:r>
                      </m:sub>
                    </m:sSub>
                  </m:oMath>
                </a14:m>
                <a:r>
                  <a:rPr lang="zh-CN" altLang="zh-CN" dirty="0"/>
                  <a:t>的第一个等式，此时有</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𝑋</m:t>
                        </m:r>
                      </m:e>
                      <m:sub>
                        <m:r>
                          <a:rPr lang="en-US" altLang="zh-CN" i="1">
                            <a:latin typeface="Cambria Math"/>
                          </a:rPr>
                          <m:t>𝑦</m:t>
                        </m:r>
                      </m:sub>
                    </m:sSub>
                    <m:d>
                      <m:dPr>
                        <m:ctrlPr>
                          <a:rPr lang="zh-CN" altLang="zh-CN" i="1">
                            <a:latin typeface="Cambria Math" panose="02040503050406030204" pitchFamily="18" charset="0"/>
                          </a:rPr>
                        </m:ctrlPr>
                      </m:dPr>
                      <m:e>
                        <m:r>
                          <a:rPr lang="en-US" altLang="zh-CN" i="1">
                            <a:latin typeface="Cambria Math"/>
                          </a:rPr>
                          <m:t>𝑢</m:t>
                        </m:r>
                      </m:e>
                    </m:d>
                    <m:r>
                      <a:rPr lang="en-US" altLang="zh-CN" i="1">
                        <a:latin typeface="Cambria Math"/>
                      </a:rPr>
                      <m:t>=</m:t>
                    </m:r>
                    <m:r>
                      <a:rPr lang="en-US" altLang="zh-CN" i="1">
                        <a:latin typeface="Cambria Math"/>
                      </a:rPr>
                      <m:t>𝑎𝑢</m:t>
                    </m:r>
                    <m:r>
                      <a:rPr lang="en-US" altLang="zh-CN" i="1">
                        <a:latin typeface="Cambria Math"/>
                      </a:rPr>
                      <m:t>+1</m:t>
                    </m:r>
                  </m:oMath>
                </a14:m>
                <a:r>
                  <a:rPr lang="zh-CN" altLang="zh-CN" dirty="0"/>
                  <a:t>，即</a:t>
                </a:r>
                <a:r>
                  <a:rPr lang="en-US" altLang="zh-CN" dirty="0"/>
                  <a:t>“</a:t>
                </a:r>
                <a:r>
                  <a:rPr lang="zh-CN" altLang="zh-CN" dirty="0"/>
                  <a:t>若</a:t>
                </a:r>
                <a14:m>
                  <m:oMath xmlns:m="http://schemas.openxmlformats.org/officeDocument/2006/math">
                    <m:r>
                      <a:rPr lang="en-US" altLang="zh-CN" i="1">
                        <a:latin typeface="Cambria Math"/>
                      </a:rPr>
                      <m:t>𝑌</m:t>
                    </m:r>
                    <m:r>
                      <a:rPr lang="en-US" altLang="zh-CN" i="1">
                        <a:latin typeface="Cambria Math"/>
                      </a:rPr>
                      <m:t>=</m:t>
                    </m:r>
                    <m:r>
                      <a:rPr lang="en-US" altLang="zh-CN" i="1">
                        <a:latin typeface="Cambria Math"/>
                      </a:rPr>
                      <m:t>𝑦</m:t>
                    </m:r>
                  </m:oMath>
                </a14:m>
                <a:r>
                  <a:rPr lang="zh-CN" altLang="zh-CN" dirty="0"/>
                  <a:t>，</a:t>
                </a:r>
                <a14:m>
                  <m:oMath xmlns:m="http://schemas.openxmlformats.org/officeDocument/2006/math">
                    <m:r>
                      <a:rPr lang="en-US" altLang="zh-CN" i="1">
                        <a:latin typeface="Cambria Math"/>
                      </a:rPr>
                      <m:t>𝑋</m:t>
                    </m:r>
                  </m:oMath>
                </a14:m>
                <a:r>
                  <a:rPr lang="zh-CN" altLang="zh-CN" dirty="0"/>
                  <a:t>的取值不变</a:t>
                </a:r>
                <a:r>
                  <a:rPr lang="en-US" altLang="zh-CN" dirty="0"/>
                  <a:t>”</a:t>
                </a:r>
                <a:r>
                  <a:rPr lang="zh-CN" altLang="zh-CN" dirty="0"/>
                  <a:t>。</a:t>
                </a:r>
                <a14:m>
                  <m:oMath xmlns:m="http://schemas.openxmlformats.org/officeDocument/2006/math">
                    <m:r>
                      <a:rPr lang="en-US" altLang="zh-CN" i="1">
                        <a:latin typeface="Cambria Math"/>
                      </a:rPr>
                      <m:t>𝑋</m:t>
                    </m:r>
                  </m:oMath>
                </a14:m>
                <a:r>
                  <a:rPr lang="zh-CN" altLang="zh-CN" dirty="0"/>
                  <a:t>在反事实条件下的不变性表明，</a:t>
                </a:r>
                <a:r>
                  <a:rPr lang="en-US" altLang="zh-CN" dirty="0"/>
                  <a:t>“</a:t>
                </a:r>
                <a:r>
                  <a:rPr lang="zh-CN" altLang="zh-CN" dirty="0"/>
                  <a:t>对未来结果的假设并不会改变过去的选择</a:t>
                </a:r>
                <a:r>
                  <a:rPr lang="en-US" altLang="zh-CN" dirty="0"/>
                  <a:t>”</a:t>
                </a:r>
                <a:r>
                  <a:rPr lang="zh-CN" altLang="zh-CN" dirty="0"/>
                  <a:t>，即</a:t>
                </a:r>
                <a:r>
                  <a:rPr lang="en-US" altLang="zh-CN" dirty="0"/>
                  <a:t>“</a:t>
                </a:r>
                <a:r>
                  <a:rPr lang="zh-CN" altLang="zh-CN" dirty="0"/>
                  <a:t>早知如此，依旧当初</a:t>
                </a:r>
                <a:r>
                  <a:rPr lang="en-US" altLang="zh-CN" dirty="0"/>
                  <a:t>”</a:t>
                </a:r>
                <a:r>
                  <a:rPr lang="zh-CN" altLang="zh-CN" dirty="0"/>
                  <a:t>。</a:t>
                </a:r>
              </a:p>
            </p:txBody>
          </p:sp>
        </mc:Choice>
        <mc:Fallback xmlns="">
          <p:sp>
            <p:nvSpPr>
              <p:cNvPr id="3" name="矩形 2"/>
              <p:cNvSpPr>
                <a:spLocks noRot="1" noChangeAspect="1" noMove="1" noResize="1" noEditPoints="1" noAdjustHandles="1" noChangeArrowheads="1" noChangeShapeType="1" noTextEdit="1"/>
              </p:cNvSpPr>
              <p:nvPr/>
            </p:nvSpPr>
            <p:spPr>
              <a:xfrm>
                <a:off x="501267" y="1065706"/>
                <a:ext cx="7832993" cy="4035464"/>
              </a:xfrm>
              <a:prstGeom prst="rect">
                <a:avLst/>
              </a:prstGeom>
              <a:blipFill rotWithShape="1">
                <a:blip r:embed="rId2"/>
                <a:stretch>
                  <a:fillRect l="-623" r="-545" b="-10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58866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69600" y="138783"/>
            <a:ext cx="8376356" cy="657727"/>
          </a:xfrm>
        </p:spPr>
        <p:txBody>
          <a:bodyPr/>
          <a:lstStyle/>
          <a:p>
            <a:r>
              <a:rPr lang="zh-CN" altLang="zh-CN" sz="2800" dirty="0"/>
              <a:t>因果图</a:t>
            </a:r>
            <a:r>
              <a:rPr lang="zh-CN" altLang="en-US" sz="2800" dirty="0"/>
              <a:t>模型：</a:t>
            </a:r>
            <a:r>
              <a:rPr lang="zh-CN" altLang="zh-CN" sz="2800" dirty="0"/>
              <a:t>反事实模型</a:t>
            </a: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5" name="矩形 4"/>
              <p:cNvSpPr/>
              <p:nvPr/>
            </p:nvSpPr>
            <p:spPr>
              <a:xfrm>
                <a:off x="352540" y="1009669"/>
                <a:ext cx="8438920" cy="1376915"/>
              </a:xfrm>
              <a:prstGeom prst="rect">
                <a:avLst/>
              </a:prstGeom>
            </p:spPr>
            <p:txBody>
              <a:bodyPr wrap="square">
                <a:spAutoFit/>
              </a:bodyPr>
              <a:lstStyle/>
              <a:p>
                <a:pPr>
                  <a:lnSpc>
                    <a:spcPct val="150000"/>
                  </a:lnSpc>
                </a:pPr>
                <a:r>
                  <a:rPr lang="zh-CN" altLang="zh-CN" dirty="0"/>
                  <a:t>上述的模型</a:t>
                </a:r>
                <a14:m>
                  <m:oMath xmlns:m="http://schemas.openxmlformats.org/officeDocument/2006/math">
                    <m:r>
                      <a:rPr lang="en-US" altLang="zh-CN" i="1">
                        <a:latin typeface="Cambria Math"/>
                      </a:rPr>
                      <m:t>𝑀</m:t>
                    </m:r>
                  </m:oMath>
                </a14:m>
                <a:r>
                  <a:rPr lang="zh-CN" altLang="zh-CN" dirty="0"/>
                  <a:t>中包含多种反事实，不妨设</a:t>
                </a:r>
                <a14:m>
                  <m:oMath xmlns:m="http://schemas.openxmlformats.org/officeDocument/2006/math">
                    <m:r>
                      <a:rPr lang="en-US" altLang="zh-CN" i="1">
                        <a:latin typeface="Cambria Math"/>
                      </a:rPr>
                      <m:t>𝑈</m:t>
                    </m:r>
                  </m:oMath>
                </a14:m>
                <a:r>
                  <a:rPr lang="zh-CN" altLang="zh-CN" dirty="0"/>
                  <a:t>的取值范围为</a:t>
                </a:r>
                <a14:m>
                  <m:oMath xmlns:m="http://schemas.openxmlformats.org/officeDocument/2006/math">
                    <m:d>
                      <m:dPr>
                        <m:begChr m:val="{"/>
                        <m:endChr m:val="}"/>
                        <m:ctrlPr>
                          <a:rPr lang="zh-CN" altLang="zh-CN" i="1">
                            <a:latin typeface="Cambria Math" panose="02040503050406030204" pitchFamily="18" charset="0"/>
                          </a:rPr>
                        </m:ctrlPr>
                      </m:dPr>
                      <m:e>
                        <m:r>
                          <a:rPr lang="en-US" altLang="zh-CN" i="1">
                            <a:latin typeface="Cambria Math"/>
                          </a:rPr>
                          <m:t>1, 2, 3</m:t>
                        </m:r>
                      </m:e>
                    </m:d>
                  </m:oMath>
                </a14:m>
                <a:r>
                  <a:rPr lang="zh-CN" altLang="zh-CN" dirty="0"/>
                  <a:t>，</a:t>
                </a:r>
                <a14:m>
                  <m:oMath xmlns:m="http://schemas.openxmlformats.org/officeDocument/2006/math">
                    <m:r>
                      <a:rPr lang="en-US" altLang="zh-CN" i="1">
                        <a:latin typeface="Cambria Math"/>
                      </a:rPr>
                      <m:t>𝑎</m:t>
                    </m:r>
                    <m:r>
                      <a:rPr lang="en-US" altLang="zh-CN" i="1">
                        <a:latin typeface="Cambria Math"/>
                      </a:rPr>
                      <m:t>=1</m:t>
                    </m:r>
                  </m:oMath>
                </a14:m>
                <a:r>
                  <a:rPr lang="zh-CN" altLang="zh-CN" dirty="0"/>
                  <a:t>，</a:t>
                </a:r>
                <a14:m>
                  <m:oMath xmlns:m="http://schemas.openxmlformats.org/officeDocument/2006/math">
                    <m:r>
                      <a:rPr lang="en-US" altLang="zh-CN" i="1">
                        <a:latin typeface="Cambria Math"/>
                      </a:rPr>
                      <m:t>𝑏</m:t>
                    </m:r>
                    <m:r>
                      <a:rPr lang="en-US" altLang="zh-CN" i="1">
                        <a:latin typeface="Cambria Math"/>
                      </a:rPr>
                      <m:t>=2</m:t>
                    </m:r>
                  </m:oMath>
                </a14:m>
                <a:r>
                  <a:rPr lang="zh-CN" altLang="zh-CN" dirty="0"/>
                  <a:t>，则在不同</a:t>
                </a:r>
                <a14:m>
                  <m:oMath xmlns:m="http://schemas.openxmlformats.org/officeDocument/2006/math">
                    <m:r>
                      <a:rPr lang="en-US" altLang="zh-CN" i="1">
                        <a:latin typeface="Cambria Math"/>
                      </a:rPr>
                      <m:t>𝑥</m:t>
                    </m:r>
                  </m:oMath>
                </a14:m>
                <a:r>
                  <a:rPr lang="zh-CN" altLang="zh-CN" dirty="0"/>
                  <a:t>和</a:t>
                </a:r>
                <a14:m>
                  <m:oMath xmlns:m="http://schemas.openxmlformats.org/officeDocument/2006/math">
                    <m:r>
                      <a:rPr lang="en-US" altLang="zh-CN" i="1">
                        <a:latin typeface="Cambria Math"/>
                      </a:rPr>
                      <m:t>𝑦</m:t>
                    </m:r>
                  </m:oMath>
                </a14:m>
                <a:r>
                  <a:rPr lang="zh-CN" altLang="zh-CN" dirty="0"/>
                  <a:t>的取值情况下，</a:t>
                </a:r>
                <a14:m>
                  <m:oMath xmlns:m="http://schemas.openxmlformats.org/officeDocument/2006/math">
                    <m:r>
                      <a:rPr lang="en-US" altLang="zh-CN" i="1">
                        <a:latin typeface="Cambria Math"/>
                      </a:rPr>
                      <m:t>𝑋</m:t>
                    </m:r>
                    <m:r>
                      <a:rPr lang="en-US" altLang="zh-CN" i="1">
                        <a:latin typeface="Cambria Math"/>
                      </a:rPr>
                      <m:t>(</m:t>
                    </m:r>
                    <m:r>
                      <a:rPr lang="en-US" altLang="zh-CN" i="1">
                        <a:latin typeface="Cambria Math"/>
                      </a:rPr>
                      <m:t>𝑢</m:t>
                    </m:r>
                    <m:r>
                      <a:rPr lang="en-US" altLang="zh-CN" i="1">
                        <a:latin typeface="Cambria Math"/>
                      </a:rPr>
                      <m:t>)</m:t>
                    </m:r>
                  </m:oMath>
                </a14:m>
                <a:r>
                  <a:rPr lang="zh-CN" altLang="zh-CN" dirty="0"/>
                  <a:t>，</a:t>
                </a:r>
                <a14:m>
                  <m:oMath xmlns:m="http://schemas.openxmlformats.org/officeDocument/2006/math">
                    <m:r>
                      <a:rPr lang="en-US" altLang="zh-CN" i="1">
                        <a:latin typeface="Cambria Math"/>
                      </a:rPr>
                      <m:t>𝑌</m:t>
                    </m:r>
                    <m:r>
                      <a:rPr lang="en-US" altLang="zh-CN" i="1">
                        <a:latin typeface="Cambria Math"/>
                      </a:rPr>
                      <m:t>(</m:t>
                    </m:r>
                    <m:r>
                      <a:rPr lang="en-US" altLang="zh-CN" i="1">
                        <a:latin typeface="Cambria Math"/>
                      </a:rPr>
                      <m:t>𝑢</m:t>
                    </m:r>
                    <m:r>
                      <a:rPr lang="en-US" altLang="zh-CN" i="1">
                        <a:latin typeface="Cambria Math"/>
                      </a:rPr>
                      <m:t>)</m:t>
                    </m:r>
                  </m:oMath>
                </a14:m>
                <a:r>
                  <a:rPr lang="zh-CN" altLang="zh-CN" dirty="0"/>
                  <a:t>，以及反事实</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𝑌</m:t>
                        </m:r>
                      </m:e>
                      <m:sub>
                        <m:r>
                          <a:rPr lang="en-US" altLang="zh-CN" i="1">
                            <a:latin typeface="Cambria Math"/>
                          </a:rPr>
                          <m:t>𝑥</m:t>
                        </m:r>
                      </m:sub>
                    </m:sSub>
                    <m:d>
                      <m:dPr>
                        <m:ctrlPr>
                          <a:rPr lang="zh-CN" altLang="zh-CN" i="1">
                            <a:latin typeface="Cambria Math" panose="02040503050406030204" pitchFamily="18" charset="0"/>
                          </a:rPr>
                        </m:ctrlPr>
                      </m:dPr>
                      <m:e>
                        <m:r>
                          <a:rPr lang="en-US" altLang="zh-CN" i="1">
                            <a:latin typeface="Cambria Math"/>
                          </a:rPr>
                          <m:t>𝑢</m:t>
                        </m:r>
                      </m:e>
                    </m:d>
                  </m:oMath>
                </a14:m>
                <a:r>
                  <a:rPr lang="zh-CN" altLang="zh-CN" dirty="0"/>
                  <a:t>和</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𝑋</m:t>
                        </m:r>
                      </m:e>
                      <m:sub>
                        <m:r>
                          <a:rPr lang="en-US" altLang="zh-CN" i="1">
                            <a:latin typeface="Cambria Math"/>
                          </a:rPr>
                          <m:t>𝑦</m:t>
                        </m:r>
                      </m:sub>
                    </m:sSub>
                    <m:d>
                      <m:dPr>
                        <m:ctrlPr>
                          <a:rPr lang="zh-CN" altLang="zh-CN" i="1">
                            <a:latin typeface="Cambria Math" panose="02040503050406030204" pitchFamily="18" charset="0"/>
                          </a:rPr>
                        </m:ctrlPr>
                      </m:dPr>
                      <m:e>
                        <m:r>
                          <a:rPr lang="en-US" altLang="zh-CN" i="1">
                            <a:latin typeface="Cambria Math"/>
                          </a:rPr>
                          <m:t>𝑢</m:t>
                        </m:r>
                      </m:e>
                    </m:d>
                  </m:oMath>
                </a14:m>
                <a:r>
                  <a:rPr lang="zh-CN" altLang="zh-CN" dirty="0"/>
                  <a:t>的取值情况如表</a:t>
                </a:r>
                <a:r>
                  <a:rPr lang="en-US" altLang="zh-CN" dirty="0"/>
                  <a:t>2.11</a:t>
                </a:r>
                <a:r>
                  <a:rPr lang="zh-CN" altLang="zh-CN" dirty="0"/>
                  <a:t>所示。</a:t>
                </a:r>
              </a:p>
            </p:txBody>
          </p:sp>
        </mc:Choice>
        <mc:Fallback xmlns="">
          <p:sp>
            <p:nvSpPr>
              <p:cNvPr id="5" name="矩形 4"/>
              <p:cNvSpPr>
                <a:spLocks noRot="1" noChangeAspect="1" noMove="1" noResize="1" noEditPoints="1" noAdjustHandles="1" noChangeArrowheads="1" noChangeShapeType="1" noTextEdit="1"/>
              </p:cNvSpPr>
              <p:nvPr/>
            </p:nvSpPr>
            <p:spPr>
              <a:xfrm>
                <a:off x="352540" y="1009669"/>
                <a:ext cx="8438920" cy="1376915"/>
              </a:xfrm>
              <a:prstGeom prst="rect">
                <a:avLst/>
              </a:prstGeom>
              <a:blipFill rotWithShape="1">
                <a:blip r:embed="rId2"/>
                <a:stretch>
                  <a:fillRect l="-650" r="-578" b="-26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2965626554"/>
                  </p:ext>
                </p:extLst>
              </p:nvPr>
            </p:nvGraphicFramePr>
            <p:xfrm>
              <a:off x="1680070" y="3061854"/>
              <a:ext cx="5783859" cy="1433028"/>
            </p:xfrm>
            <a:graphic>
              <a:graphicData uri="http://schemas.openxmlformats.org/drawingml/2006/table">
                <a:tbl>
                  <a:tblPr firstRow="1" firstCol="1" bandRow="1">
                    <a:tableStyleId>{5C22544A-7EE6-4342-B048-85BDC9FD1C3A}</a:tableStyleId>
                  </a:tblPr>
                  <a:tblGrid>
                    <a:gridCol w="642651">
                      <a:extLst>
                        <a:ext uri="{9D8B030D-6E8A-4147-A177-3AD203B41FA5}">
                          <a16:colId xmlns:a16="http://schemas.microsoft.com/office/drawing/2014/main" val="20000"/>
                        </a:ext>
                      </a:extLst>
                    </a:gridCol>
                    <a:gridCol w="642651">
                      <a:extLst>
                        <a:ext uri="{9D8B030D-6E8A-4147-A177-3AD203B41FA5}">
                          <a16:colId xmlns:a16="http://schemas.microsoft.com/office/drawing/2014/main" val="20001"/>
                        </a:ext>
                      </a:extLst>
                    </a:gridCol>
                    <a:gridCol w="642651">
                      <a:extLst>
                        <a:ext uri="{9D8B030D-6E8A-4147-A177-3AD203B41FA5}">
                          <a16:colId xmlns:a16="http://schemas.microsoft.com/office/drawing/2014/main" val="20002"/>
                        </a:ext>
                      </a:extLst>
                    </a:gridCol>
                    <a:gridCol w="642651">
                      <a:extLst>
                        <a:ext uri="{9D8B030D-6E8A-4147-A177-3AD203B41FA5}">
                          <a16:colId xmlns:a16="http://schemas.microsoft.com/office/drawing/2014/main" val="20003"/>
                        </a:ext>
                      </a:extLst>
                    </a:gridCol>
                    <a:gridCol w="642651">
                      <a:extLst>
                        <a:ext uri="{9D8B030D-6E8A-4147-A177-3AD203B41FA5}">
                          <a16:colId xmlns:a16="http://schemas.microsoft.com/office/drawing/2014/main" val="20004"/>
                        </a:ext>
                      </a:extLst>
                    </a:gridCol>
                    <a:gridCol w="642651">
                      <a:extLst>
                        <a:ext uri="{9D8B030D-6E8A-4147-A177-3AD203B41FA5}">
                          <a16:colId xmlns:a16="http://schemas.microsoft.com/office/drawing/2014/main" val="20005"/>
                        </a:ext>
                      </a:extLst>
                    </a:gridCol>
                    <a:gridCol w="642651">
                      <a:extLst>
                        <a:ext uri="{9D8B030D-6E8A-4147-A177-3AD203B41FA5}">
                          <a16:colId xmlns:a16="http://schemas.microsoft.com/office/drawing/2014/main" val="20006"/>
                        </a:ext>
                      </a:extLst>
                    </a:gridCol>
                    <a:gridCol w="642651">
                      <a:extLst>
                        <a:ext uri="{9D8B030D-6E8A-4147-A177-3AD203B41FA5}">
                          <a16:colId xmlns:a16="http://schemas.microsoft.com/office/drawing/2014/main" val="20007"/>
                        </a:ext>
                      </a:extLst>
                    </a:gridCol>
                    <a:gridCol w="642651">
                      <a:extLst>
                        <a:ext uri="{9D8B030D-6E8A-4147-A177-3AD203B41FA5}">
                          <a16:colId xmlns:a16="http://schemas.microsoft.com/office/drawing/2014/main" val="20008"/>
                        </a:ext>
                      </a:extLst>
                    </a:gridCol>
                  </a:tblGrid>
                  <a:tr h="358257">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a:effectLst/>
                                    <a:latin typeface="Cambria Math"/>
                                  </a:rPr>
                                  <m:t>𝑢</m:t>
                                </m:r>
                              </m:oMath>
                            </m:oMathPara>
                          </a14:m>
                          <a:endParaRPr lang="zh-CN" sz="1200" dirty="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a:effectLst/>
                                    <a:latin typeface="Cambria Math"/>
                                  </a:rPr>
                                  <m:t>𝑋</m:t>
                                </m:r>
                                <m:r>
                                  <a:rPr lang="en-US" sz="1200">
                                    <a:effectLst/>
                                    <a:latin typeface="Cambria Math"/>
                                  </a:rPr>
                                  <m:t>(</m:t>
                                </m:r>
                                <m:r>
                                  <a:rPr lang="en-US" sz="1200">
                                    <a:effectLst/>
                                    <a:latin typeface="Cambria Math"/>
                                  </a:rPr>
                                  <m:t>𝑢</m:t>
                                </m:r>
                                <m:r>
                                  <a:rPr lang="en-US" sz="1200">
                                    <a:effectLst/>
                                    <a:latin typeface="Cambria Math"/>
                                  </a:rPr>
                                  <m:t>)</m:t>
                                </m:r>
                              </m:oMath>
                            </m:oMathPara>
                          </a14:m>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a:effectLst/>
                                    <a:latin typeface="Cambria Math"/>
                                  </a:rPr>
                                  <m:t>𝑌</m:t>
                                </m:r>
                                <m:r>
                                  <a:rPr lang="en-US" sz="1200">
                                    <a:effectLst/>
                                    <a:latin typeface="Cambria Math"/>
                                  </a:rPr>
                                  <m:t>(</m:t>
                                </m:r>
                                <m:r>
                                  <a:rPr lang="en-US" sz="1200">
                                    <a:effectLst/>
                                    <a:latin typeface="Cambria Math"/>
                                  </a:rPr>
                                  <m:t>𝑢</m:t>
                                </m:r>
                                <m:r>
                                  <a:rPr lang="en-US" sz="1200">
                                    <a:effectLst/>
                                    <a:latin typeface="Cambria Math"/>
                                  </a:rPr>
                                  <m:t>)</m:t>
                                </m:r>
                              </m:oMath>
                            </m:oMathPara>
                          </a14:m>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200" i="1">
                                        <a:effectLst/>
                                        <a:latin typeface="Cambria Math" panose="02040503050406030204" pitchFamily="18" charset="0"/>
                                      </a:rPr>
                                    </m:ctrlPr>
                                  </m:sSubPr>
                                  <m:e>
                                    <m:r>
                                      <a:rPr lang="en-US" sz="1200">
                                        <a:effectLst/>
                                        <a:latin typeface="Cambria Math"/>
                                      </a:rPr>
                                      <m:t>𝑌</m:t>
                                    </m:r>
                                  </m:e>
                                  <m:sub>
                                    <m:r>
                                      <a:rPr lang="en-US" sz="1200">
                                        <a:effectLst/>
                                        <a:latin typeface="Cambria Math"/>
                                      </a:rPr>
                                      <m:t>1</m:t>
                                    </m:r>
                                  </m:sub>
                                </m:sSub>
                                <m:r>
                                  <a:rPr lang="en-US" sz="1200">
                                    <a:effectLst/>
                                    <a:latin typeface="Cambria Math"/>
                                  </a:rPr>
                                  <m:t>(</m:t>
                                </m:r>
                                <m:r>
                                  <a:rPr lang="en-US" sz="1200">
                                    <a:effectLst/>
                                    <a:latin typeface="Cambria Math"/>
                                  </a:rPr>
                                  <m:t>𝑢</m:t>
                                </m:r>
                                <m:r>
                                  <a:rPr lang="en-US" sz="1200">
                                    <a:effectLst/>
                                    <a:latin typeface="Cambria Math"/>
                                  </a:rPr>
                                  <m:t>)</m:t>
                                </m:r>
                              </m:oMath>
                            </m:oMathPara>
                          </a14:m>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200" i="1">
                                        <a:effectLst/>
                                        <a:latin typeface="Cambria Math" panose="02040503050406030204" pitchFamily="18" charset="0"/>
                                      </a:rPr>
                                    </m:ctrlPr>
                                  </m:sSubPr>
                                  <m:e>
                                    <m:r>
                                      <a:rPr lang="en-US" sz="1200">
                                        <a:effectLst/>
                                        <a:latin typeface="Cambria Math"/>
                                      </a:rPr>
                                      <m:t>𝑌</m:t>
                                    </m:r>
                                  </m:e>
                                  <m:sub>
                                    <m:r>
                                      <a:rPr lang="en-US" sz="1200">
                                        <a:effectLst/>
                                        <a:latin typeface="Cambria Math"/>
                                      </a:rPr>
                                      <m:t>2</m:t>
                                    </m:r>
                                  </m:sub>
                                </m:sSub>
                                <m:r>
                                  <a:rPr lang="en-US" sz="1200">
                                    <a:effectLst/>
                                    <a:latin typeface="Cambria Math"/>
                                  </a:rPr>
                                  <m:t>(</m:t>
                                </m:r>
                                <m:r>
                                  <a:rPr lang="en-US" sz="1200">
                                    <a:effectLst/>
                                    <a:latin typeface="Cambria Math"/>
                                  </a:rPr>
                                  <m:t>𝑢</m:t>
                                </m:r>
                                <m:r>
                                  <a:rPr lang="en-US" sz="1200">
                                    <a:effectLst/>
                                    <a:latin typeface="Cambria Math"/>
                                  </a:rPr>
                                  <m:t>)</m:t>
                                </m:r>
                              </m:oMath>
                            </m:oMathPara>
                          </a14:m>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200" i="1">
                                        <a:effectLst/>
                                        <a:latin typeface="Cambria Math" panose="02040503050406030204" pitchFamily="18" charset="0"/>
                                      </a:rPr>
                                    </m:ctrlPr>
                                  </m:sSubPr>
                                  <m:e>
                                    <m:r>
                                      <a:rPr lang="en-US" sz="1200">
                                        <a:effectLst/>
                                        <a:latin typeface="Cambria Math"/>
                                      </a:rPr>
                                      <m:t>𝑌</m:t>
                                    </m:r>
                                  </m:e>
                                  <m:sub>
                                    <m:r>
                                      <a:rPr lang="en-US" sz="1200">
                                        <a:effectLst/>
                                        <a:latin typeface="Cambria Math"/>
                                      </a:rPr>
                                      <m:t>3</m:t>
                                    </m:r>
                                  </m:sub>
                                </m:sSub>
                                <m:r>
                                  <a:rPr lang="en-US" sz="1200">
                                    <a:effectLst/>
                                    <a:latin typeface="Cambria Math"/>
                                  </a:rPr>
                                  <m:t>(</m:t>
                                </m:r>
                                <m:r>
                                  <a:rPr lang="en-US" sz="1200">
                                    <a:effectLst/>
                                    <a:latin typeface="Cambria Math"/>
                                  </a:rPr>
                                  <m:t>𝑢</m:t>
                                </m:r>
                                <m:r>
                                  <a:rPr lang="en-US" sz="1200">
                                    <a:effectLst/>
                                    <a:latin typeface="Cambria Math"/>
                                  </a:rPr>
                                  <m:t>)</m:t>
                                </m:r>
                              </m:oMath>
                            </m:oMathPara>
                          </a14:m>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200" i="1">
                                        <a:effectLst/>
                                        <a:latin typeface="Cambria Math" panose="02040503050406030204" pitchFamily="18" charset="0"/>
                                      </a:rPr>
                                    </m:ctrlPr>
                                  </m:sSubPr>
                                  <m:e>
                                    <m:r>
                                      <a:rPr lang="en-US" sz="1200">
                                        <a:effectLst/>
                                        <a:latin typeface="Cambria Math"/>
                                      </a:rPr>
                                      <m:t>𝑋</m:t>
                                    </m:r>
                                  </m:e>
                                  <m:sub>
                                    <m:r>
                                      <a:rPr lang="en-US" sz="1200">
                                        <a:effectLst/>
                                        <a:latin typeface="Cambria Math"/>
                                      </a:rPr>
                                      <m:t>1</m:t>
                                    </m:r>
                                  </m:sub>
                                </m:sSub>
                                <m:r>
                                  <a:rPr lang="en-US" sz="1200">
                                    <a:effectLst/>
                                    <a:latin typeface="Cambria Math"/>
                                  </a:rPr>
                                  <m:t>(</m:t>
                                </m:r>
                                <m:r>
                                  <a:rPr lang="en-US" sz="1200">
                                    <a:effectLst/>
                                    <a:latin typeface="Cambria Math"/>
                                  </a:rPr>
                                  <m:t>𝑢</m:t>
                                </m:r>
                                <m:r>
                                  <a:rPr lang="en-US" sz="1200">
                                    <a:effectLst/>
                                    <a:latin typeface="Cambria Math"/>
                                  </a:rPr>
                                  <m:t>)</m:t>
                                </m:r>
                              </m:oMath>
                            </m:oMathPara>
                          </a14:m>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200" i="1">
                                        <a:effectLst/>
                                        <a:latin typeface="Cambria Math" panose="02040503050406030204" pitchFamily="18" charset="0"/>
                                      </a:rPr>
                                    </m:ctrlPr>
                                  </m:sSubPr>
                                  <m:e>
                                    <m:r>
                                      <a:rPr lang="en-US" sz="1200">
                                        <a:effectLst/>
                                        <a:latin typeface="Cambria Math"/>
                                      </a:rPr>
                                      <m:t>𝑋</m:t>
                                    </m:r>
                                  </m:e>
                                  <m:sub>
                                    <m:r>
                                      <a:rPr lang="en-US" sz="1200">
                                        <a:effectLst/>
                                        <a:latin typeface="Cambria Math"/>
                                      </a:rPr>
                                      <m:t>2</m:t>
                                    </m:r>
                                  </m:sub>
                                </m:sSub>
                                <m:r>
                                  <a:rPr lang="en-US" sz="1200">
                                    <a:effectLst/>
                                    <a:latin typeface="Cambria Math"/>
                                  </a:rPr>
                                  <m:t>(</m:t>
                                </m:r>
                                <m:r>
                                  <a:rPr lang="en-US" sz="1200">
                                    <a:effectLst/>
                                    <a:latin typeface="Cambria Math"/>
                                  </a:rPr>
                                  <m:t>𝑢</m:t>
                                </m:r>
                                <m:r>
                                  <a:rPr lang="en-US" sz="1200">
                                    <a:effectLst/>
                                    <a:latin typeface="Cambria Math"/>
                                  </a:rPr>
                                  <m:t>)</m:t>
                                </m:r>
                              </m:oMath>
                            </m:oMathPara>
                          </a14:m>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200" i="1">
                                        <a:effectLst/>
                                        <a:latin typeface="Cambria Math" panose="02040503050406030204" pitchFamily="18" charset="0"/>
                                      </a:rPr>
                                    </m:ctrlPr>
                                  </m:sSubPr>
                                  <m:e>
                                    <m:r>
                                      <a:rPr lang="en-US" sz="1200">
                                        <a:effectLst/>
                                        <a:latin typeface="Cambria Math"/>
                                      </a:rPr>
                                      <m:t>𝑋</m:t>
                                    </m:r>
                                  </m:e>
                                  <m:sub>
                                    <m:r>
                                      <a:rPr lang="en-US" sz="1200">
                                        <a:effectLst/>
                                        <a:latin typeface="Cambria Math"/>
                                      </a:rPr>
                                      <m:t>3</m:t>
                                    </m:r>
                                  </m:sub>
                                </m:sSub>
                                <m:r>
                                  <a:rPr lang="en-US" sz="1200">
                                    <a:effectLst/>
                                    <a:latin typeface="Cambria Math"/>
                                  </a:rPr>
                                  <m:t>(</m:t>
                                </m:r>
                                <m:r>
                                  <a:rPr lang="en-US" sz="1200">
                                    <a:effectLst/>
                                    <a:latin typeface="Cambria Math"/>
                                  </a:rPr>
                                  <m:t>𝑢</m:t>
                                </m:r>
                                <m:r>
                                  <a:rPr lang="en-US" sz="1200">
                                    <a:effectLst/>
                                    <a:latin typeface="Cambria Math"/>
                                  </a:rPr>
                                  <m:t>)</m:t>
                                </m:r>
                              </m:oMath>
                            </m:oMathPara>
                          </a14:m>
                          <a:endParaRPr lang="zh-CN" sz="1200">
                            <a:effectLst/>
                            <a:latin typeface="Times New Roman"/>
                            <a:ea typeface="华文楷体"/>
                            <a:cs typeface="Times New Roman"/>
                          </a:endParaRPr>
                        </a:p>
                      </a:txBody>
                      <a:tcPr marL="68580" marR="68580" marT="0" marB="0" anchor="ctr"/>
                    </a:tc>
                    <a:extLst>
                      <a:ext uri="{0D108BD9-81ED-4DB2-BD59-A6C34878D82A}">
                        <a16:rowId xmlns:a16="http://schemas.microsoft.com/office/drawing/2014/main" val="10000"/>
                      </a:ext>
                    </a:extLst>
                  </a:tr>
                  <a:tr h="358257">
                    <a:tc>
                      <a:txBody>
                        <a:bodyPr/>
                        <a:lstStyle/>
                        <a:p>
                          <a:pPr algn="ctr">
                            <a:spcBef>
                              <a:spcPts val="1000"/>
                            </a:spcBef>
                            <a:spcAft>
                              <a:spcPts val="0"/>
                            </a:spcAft>
                          </a:pPr>
                          <a:r>
                            <a:rPr lang="en-US" sz="1200">
                              <a:effectLst/>
                            </a:rPr>
                            <a:t>1</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2</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7</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5</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7</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9</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2</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2</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2</a:t>
                          </a:r>
                          <a:endParaRPr lang="zh-CN" sz="1200">
                            <a:effectLst/>
                            <a:latin typeface="Times New Roman"/>
                            <a:ea typeface="华文楷体"/>
                            <a:cs typeface="Times New Roman"/>
                          </a:endParaRPr>
                        </a:p>
                      </a:txBody>
                      <a:tcPr marL="68580" marR="68580" marT="0" marB="0" anchor="ctr"/>
                    </a:tc>
                    <a:extLst>
                      <a:ext uri="{0D108BD9-81ED-4DB2-BD59-A6C34878D82A}">
                        <a16:rowId xmlns:a16="http://schemas.microsoft.com/office/drawing/2014/main" val="10001"/>
                      </a:ext>
                    </a:extLst>
                  </a:tr>
                  <a:tr h="358257">
                    <a:tc>
                      <a:txBody>
                        <a:bodyPr/>
                        <a:lstStyle/>
                        <a:p>
                          <a:pPr algn="ctr">
                            <a:spcBef>
                              <a:spcPts val="1000"/>
                            </a:spcBef>
                            <a:spcAft>
                              <a:spcPts val="0"/>
                            </a:spcAft>
                          </a:pPr>
                          <a:r>
                            <a:rPr lang="en-US" sz="1200">
                              <a:effectLst/>
                            </a:rPr>
                            <a:t>2</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3</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10</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6</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8</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10</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3</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3</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3</a:t>
                          </a:r>
                          <a:endParaRPr lang="zh-CN" sz="1200">
                            <a:effectLst/>
                            <a:latin typeface="Times New Roman"/>
                            <a:ea typeface="华文楷体"/>
                            <a:cs typeface="Times New Roman"/>
                          </a:endParaRPr>
                        </a:p>
                      </a:txBody>
                      <a:tcPr marL="68580" marR="68580" marT="0" marB="0" anchor="ctr"/>
                    </a:tc>
                    <a:extLst>
                      <a:ext uri="{0D108BD9-81ED-4DB2-BD59-A6C34878D82A}">
                        <a16:rowId xmlns:a16="http://schemas.microsoft.com/office/drawing/2014/main" val="10002"/>
                      </a:ext>
                    </a:extLst>
                  </a:tr>
                  <a:tr h="358257">
                    <a:tc>
                      <a:txBody>
                        <a:bodyPr/>
                        <a:lstStyle/>
                        <a:p>
                          <a:pPr algn="ctr">
                            <a:spcBef>
                              <a:spcPts val="1000"/>
                            </a:spcBef>
                            <a:spcAft>
                              <a:spcPts val="0"/>
                            </a:spcAft>
                          </a:pPr>
                          <a:r>
                            <a:rPr lang="en-US" sz="1200">
                              <a:effectLst/>
                            </a:rPr>
                            <a:t>3</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dirty="0">
                              <a:effectLst/>
                            </a:rPr>
                            <a:t>4</a:t>
                          </a:r>
                          <a:endParaRPr lang="zh-CN" sz="1200" dirty="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13</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7</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9</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11</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4</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4</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dirty="0">
                              <a:effectLst/>
                            </a:rPr>
                            <a:t>4</a:t>
                          </a:r>
                          <a:endParaRPr lang="zh-CN" sz="1200" dirty="0">
                            <a:effectLst/>
                            <a:latin typeface="Times New Roman"/>
                            <a:ea typeface="华文楷体"/>
                            <a:cs typeface="Times New Roman"/>
                          </a:endParaRPr>
                        </a:p>
                      </a:txBody>
                      <a:tcPr marL="68580" marR="68580" marT="0" marB="0" anchor="ctr"/>
                    </a:tc>
                    <a:extLst>
                      <a:ext uri="{0D108BD9-81ED-4DB2-BD59-A6C34878D82A}">
                        <a16:rowId xmlns:a16="http://schemas.microsoft.com/office/drawing/2014/main" val="10003"/>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2965626554"/>
                  </p:ext>
                </p:extLst>
              </p:nvPr>
            </p:nvGraphicFramePr>
            <p:xfrm>
              <a:off x="1680070" y="3061854"/>
              <a:ext cx="5783859" cy="1433028"/>
            </p:xfrm>
            <a:graphic>
              <a:graphicData uri="http://schemas.openxmlformats.org/drawingml/2006/table">
                <a:tbl>
                  <a:tblPr firstRow="1" firstCol="1" bandRow="1">
                    <a:tableStyleId>{5C22544A-7EE6-4342-B048-85BDC9FD1C3A}</a:tableStyleId>
                  </a:tblPr>
                  <a:tblGrid>
                    <a:gridCol w="642651"/>
                    <a:gridCol w="642651"/>
                    <a:gridCol w="642651"/>
                    <a:gridCol w="642651"/>
                    <a:gridCol w="642651"/>
                    <a:gridCol w="642651"/>
                    <a:gridCol w="642651"/>
                    <a:gridCol w="642651"/>
                    <a:gridCol w="642651"/>
                  </a:tblGrid>
                  <a:tr h="358257">
                    <a:tc>
                      <a:txBody>
                        <a:bodyPr/>
                        <a:lstStyle/>
                        <a:p>
                          <a:endParaRPr lang="zh-CN"/>
                        </a:p>
                      </a:txBody>
                      <a:tcPr marL="68580" marR="68580" marT="0" marB="0" anchor="ctr">
                        <a:blipFill rotWithShape="1">
                          <a:blip r:embed="rId3"/>
                          <a:stretch>
                            <a:fillRect l="-952" r="-803810" b="-300000"/>
                          </a:stretch>
                        </a:blipFill>
                      </a:tcPr>
                    </a:tc>
                    <a:tc>
                      <a:txBody>
                        <a:bodyPr/>
                        <a:lstStyle/>
                        <a:p>
                          <a:endParaRPr lang="zh-CN"/>
                        </a:p>
                      </a:txBody>
                      <a:tcPr marL="68580" marR="68580" marT="0" marB="0" anchor="ctr">
                        <a:blipFill rotWithShape="1">
                          <a:blip r:embed="rId3"/>
                          <a:stretch>
                            <a:fillRect l="-100000" r="-696226" b="-300000"/>
                          </a:stretch>
                        </a:blipFill>
                      </a:tcPr>
                    </a:tc>
                    <a:tc>
                      <a:txBody>
                        <a:bodyPr/>
                        <a:lstStyle/>
                        <a:p>
                          <a:endParaRPr lang="zh-CN"/>
                        </a:p>
                      </a:txBody>
                      <a:tcPr marL="68580" marR="68580" marT="0" marB="0" anchor="ctr">
                        <a:blipFill rotWithShape="1">
                          <a:blip r:embed="rId3"/>
                          <a:stretch>
                            <a:fillRect l="-201905" r="-602857" b="-300000"/>
                          </a:stretch>
                        </a:blipFill>
                      </a:tcPr>
                    </a:tc>
                    <a:tc>
                      <a:txBody>
                        <a:bodyPr/>
                        <a:lstStyle/>
                        <a:p>
                          <a:endParaRPr lang="zh-CN"/>
                        </a:p>
                      </a:txBody>
                      <a:tcPr marL="68580" marR="68580" marT="0" marB="0" anchor="ctr">
                        <a:blipFill rotWithShape="1">
                          <a:blip r:embed="rId3"/>
                          <a:stretch>
                            <a:fillRect l="-301905" r="-502857" b="-300000"/>
                          </a:stretch>
                        </a:blipFill>
                      </a:tcPr>
                    </a:tc>
                    <a:tc>
                      <a:txBody>
                        <a:bodyPr/>
                        <a:lstStyle/>
                        <a:p>
                          <a:endParaRPr lang="zh-CN"/>
                        </a:p>
                      </a:txBody>
                      <a:tcPr marL="68580" marR="68580" marT="0" marB="0" anchor="ctr">
                        <a:blipFill rotWithShape="1">
                          <a:blip r:embed="rId3"/>
                          <a:stretch>
                            <a:fillRect l="-398113" r="-398113" b="-300000"/>
                          </a:stretch>
                        </a:blipFill>
                      </a:tcPr>
                    </a:tc>
                    <a:tc>
                      <a:txBody>
                        <a:bodyPr/>
                        <a:lstStyle/>
                        <a:p>
                          <a:endParaRPr lang="zh-CN"/>
                        </a:p>
                      </a:txBody>
                      <a:tcPr marL="68580" marR="68580" marT="0" marB="0" anchor="ctr">
                        <a:blipFill rotWithShape="1">
                          <a:blip r:embed="rId3"/>
                          <a:stretch>
                            <a:fillRect l="-502857" r="-301905" b="-300000"/>
                          </a:stretch>
                        </a:blipFill>
                      </a:tcPr>
                    </a:tc>
                    <a:tc>
                      <a:txBody>
                        <a:bodyPr/>
                        <a:lstStyle/>
                        <a:p>
                          <a:endParaRPr lang="zh-CN"/>
                        </a:p>
                      </a:txBody>
                      <a:tcPr marL="68580" marR="68580" marT="0" marB="0" anchor="ctr">
                        <a:blipFill rotWithShape="1">
                          <a:blip r:embed="rId3"/>
                          <a:stretch>
                            <a:fillRect l="-602857" r="-201905" b="-300000"/>
                          </a:stretch>
                        </a:blipFill>
                      </a:tcPr>
                    </a:tc>
                    <a:tc>
                      <a:txBody>
                        <a:bodyPr/>
                        <a:lstStyle/>
                        <a:p>
                          <a:endParaRPr lang="zh-CN"/>
                        </a:p>
                      </a:txBody>
                      <a:tcPr marL="68580" marR="68580" marT="0" marB="0" anchor="ctr">
                        <a:blipFill rotWithShape="1">
                          <a:blip r:embed="rId3"/>
                          <a:stretch>
                            <a:fillRect l="-696226" r="-100000" b="-300000"/>
                          </a:stretch>
                        </a:blipFill>
                      </a:tcPr>
                    </a:tc>
                    <a:tc>
                      <a:txBody>
                        <a:bodyPr/>
                        <a:lstStyle/>
                        <a:p>
                          <a:endParaRPr lang="zh-CN"/>
                        </a:p>
                      </a:txBody>
                      <a:tcPr marL="68580" marR="68580" marT="0" marB="0" anchor="ctr">
                        <a:blipFill rotWithShape="1">
                          <a:blip r:embed="rId3"/>
                          <a:stretch>
                            <a:fillRect l="-803810" r="-952" b="-300000"/>
                          </a:stretch>
                        </a:blipFill>
                      </a:tcPr>
                    </a:tc>
                  </a:tr>
                  <a:tr h="358257">
                    <a:tc>
                      <a:txBody>
                        <a:bodyPr/>
                        <a:lstStyle/>
                        <a:p>
                          <a:pPr algn="ctr">
                            <a:spcBef>
                              <a:spcPts val="1000"/>
                            </a:spcBef>
                            <a:spcAft>
                              <a:spcPts val="0"/>
                            </a:spcAft>
                          </a:pPr>
                          <a:r>
                            <a:rPr lang="en-US" sz="1200">
                              <a:effectLst/>
                            </a:rPr>
                            <a:t>1</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2</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7</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5</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7</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9</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2</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2</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2</a:t>
                          </a:r>
                          <a:endParaRPr lang="zh-CN" sz="1200">
                            <a:effectLst/>
                            <a:latin typeface="Times New Roman"/>
                            <a:ea typeface="华文楷体"/>
                            <a:cs typeface="Times New Roman"/>
                          </a:endParaRPr>
                        </a:p>
                      </a:txBody>
                      <a:tcPr marL="68580" marR="68580" marT="0" marB="0" anchor="ctr"/>
                    </a:tc>
                  </a:tr>
                  <a:tr h="358257">
                    <a:tc>
                      <a:txBody>
                        <a:bodyPr/>
                        <a:lstStyle/>
                        <a:p>
                          <a:pPr algn="ctr">
                            <a:spcBef>
                              <a:spcPts val="1000"/>
                            </a:spcBef>
                            <a:spcAft>
                              <a:spcPts val="0"/>
                            </a:spcAft>
                          </a:pPr>
                          <a:r>
                            <a:rPr lang="en-US" sz="1200">
                              <a:effectLst/>
                            </a:rPr>
                            <a:t>2</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3</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10</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6</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8</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10</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3</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3</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3</a:t>
                          </a:r>
                          <a:endParaRPr lang="zh-CN" sz="1200">
                            <a:effectLst/>
                            <a:latin typeface="Times New Roman"/>
                            <a:ea typeface="华文楷体"/>
                            <a:cs typeface="Times New Roman"/>
                          </a:endParaRPr>
                        </a:p>
                      </a:txBody>
                      <a:tcPr marL="68580" marR="68580" marT="0" marB="0" anchor="ctr"/>
                    </a:tc>
                  </a:tr>
                  <a:tr h="358257">
                    <a:tc>
                      <a:txBody>
                        <a:bodyPr/>
                        <a:lstStyle/>
                        <a:p>
                          <a:pPr algn="ctr">
                            <a:spcBef>
                              <a:spcPts val="1000"/>
                            </a:spcBef>
                            <a:spcAft>
                              <a:spcPts val="0"/>
                            </a:spcAft>
                          </a:pPr>
                          <a:r>
                            <a:rPr lang="en-US" sz="1200">
                              <a:effectLst/>
                            </a:rPr>
                            <a:t>3</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dirty="0">
                              <a:effectLst/>
                            </a:rPr>
                            <a:t>4</a:t>
                          </a:r>
                          <a:endParaRPr lang="zh-CN" sz="1200" dirty="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13</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7</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9</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11</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4</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a:effectLst/>
                            </a:rPr>
                            <a:t>4</a:t>
                          </a:r>
                          <a:endParaRPr lang="zh-CN" sz="1200">
                            <a:effectLst/>
                            <a:latin typeface="Times New Roman"/>
                            <a:ea typeface="华文楷体"/>
                            <a:cs typeface="Times New Roman"/>
                          </a:endParaRPr>
                        </a:p>
                      </a:txBody>
                      <a:tcPr marL="68580" marR="68580" marT="0" marB="0" anchor="ctr"/>
                    </a:tc>
                    <a:tc>
                      <a:txBody>
                        <a:bodyPr/>
                        <a:lstStyle/>
                        <a:p>
                          <a:pPr algn="ctr">
                            <a:spcBef>
                              <a:spcPts val="1000"/>
                            </a:spcBef>
                            <a:spcAft>
                              <a:spcPts val="0"/>
                            </a:spcAft>
                          </a:pPr>
                          <a:r>
                            <a:rPr lang="en-US" sz="1200" dirty="0">
                              <a:effectLst/>
                            </a:rPr>
                            <a:t>4</a:t>
                          </a:r>
                          <a:endParaRPr lang="zh-CN" sz="1200" dirty="0">
                            <a:effectLst/>
                            <a:latin typeface="Times New Roman"/>
                            <a:ea typeface="华文楷体"/>
                            <a:cs typeface="Times New Roman"/>
                          </a:endParaRPr>
                        </a:p>
                      </a:txBody>
                      <a:tcPr marL="68580" marR="68580" marT="0" marB="0" anchor="ctr"/>
                    </a:tc>
                  </a:tr>
                </a:tbl>
              </a:graphicData>
            </a:graphic>
          </p:graphicFrame>
        </mc:Fallback>
      </mc:AlternateContent>
      <p:sp>
        <p:nvSpPr>
          <p:cNvPr id="7" name="Rectangle 2"/>
          <p:cNvSpPr>
            <a:spLocks noChangeArrowheads="1"/>
          </p:cNvSpPr>
          <p:nvPr/>
        </p:nvSpPr>
        <p:spPr bwMode="auto">
          <a:xfrm>
            <a:off x="2004951" y="2539866"/>
            <a:ext cx="513409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1" i="0" u="none" strike="noStrike" cap="none" normalizeH="0" baseline="0" dirty="0">
                <a:ln>
                  <a:noFill/>
                </a:ln>
                <a:solidFill>
                  <a:schemeClr val="tx1"/>
                </a:solidFill>
                <a:effectLst/>
                <a:ea typeface="华文楷体" pitchFamily="2" charset="-122"/>
                <a:cs typeface="Times New Roman" pitchFamily="18" charset="0"/>
              </a:rPr>
              <a:t>表</a:t>
            </a:r>
            <a:r>
              <a:rPr kumimoji="0" lang="en-US" altLang="zh-CN" sz="1600" b="1" i="0" u="none" strike="noStrike" cap="none" normalizeH="0" baseline="0" dirty="0">
                <a:ln>
                  <a:noFill/>
                </a:ln>
                <a:solidFill>
                  <a:schemeClr val="tx1"/>
                </a:solidFill>
                <a:effectLst/>
                <a:ea typeface="华文楷体" pitchFamily="2" charset="-122"/>
                <a:cs typeface="Times New Roman" pitchFamily="18" charset="0"/>
              </a:rPr>
              <a:t>2.11 </a:t>
            </a:r>
            <a:r>
              <a:rPr kumimoji="0" lang="zh-CN" altLang="en-US" sz="1600" b="1" i="0" u="none" strike="noStrike" cap="none" normalizeH="0" baseline="0" dirty="0">
                <a:ln>
                  <a:noFill/>
                </a:ln>
                <a:solidFill>
                  <a:schemeClr val="tx1"/>
                </a:solidFill>
                <a:effectLst/>
                <a:ea typeface="华文楷体" pitchFamily="2" charset="-122"/>
                <a:cs typeface="Times New Roman" pitchFamily="18" charset="0"/>
              </a:rPr>
              <a:t>因果模型</a:t>
            </a:r>
            <a:r>
              <a:rPr kumimoji="0" lang="en-US" altLang="zh-CN" sz="1600" b="1" i="1" u="none" strike="noStrike" cap="none" normalizeH="0" baseline="0" dirty="0">
                <a:ln>
                  <a:noFill/>
                </a:ln>
                <a:solidFill>
                  <a:schemeClr val="tx1"/>
                </a:solidFill>
                <a:effectLst/>
                <a:ea typeface="华文楷体" pitchFamily="2" charset="-122"/>
                <a:cs typeface="Times New Roman" pitchFamily="18" charset="0"/>
              </a:rPr>
              <a:t>M</a:t>
            </a:r>
            <a:r>
              <a:rPr kumimoji="0" lang="zh-CN" altLang="en-US" sz="1600" b="1" i="0" u="none" strike="noStrike" cap="none" normalizeH="0" baseline="0" dirty="0">
                <a:ln>
                  <a:noFill/>
                </a:ln>
                <a:solidFill>
                  <a:schemeClr val="tx1"/>
                </a:solidFill>
                <a:effectLst/>
                <a:ea typeface="华文楷体" pitchFamily="2" charset="-122"/>
                <a:cs typeface="Times New Roman" pitchFamily="18" charset="0"/>
              </a:rPr>
              <a:t>中</a:t>
            </a:r>
            <a:r>
              <a:rPr kumimoji="0" lang="en-US" altLang="zh-CN" sz="1600" b="1" i="1" u="none" strike="noStrike" cap="none" normalizeH="0" baseline="0" dirty="0">
                <a:ln>
                  <a:noFill/>
                </a:ln>
                <a:solidFill>
                  <a:schemeClr val="tx1"/>
                </a:solidFill>
                <a:effectLst/>
                <a:ea typeface="华文楷体" pitchFamily="2" charset="-122"/>
                <a:cs typeface="Times New Roman" pitchFamily="18" charset="0"/>
              </a:rPr>
              <a:t>X(u)</a:t>
            </a:r>
            <a:r>
              <a:rPr kumimoji="0" lang="zh-CN" altLang="en-US" sz="1600" b="1" i="0" u="none" strike="noStrike" cap="none" normalizeH="0" baseline="0" dirty="0">
                <a:ln>
                  <a:noFill/>
                </a:ln>
                <a:solidFill>
                  <a:schemeClr val="tx1"/>
                </a:solidFill>
                <a:effectLst/>
                <a:ea typeface="华文楷体" pitchFamily="2" charset="-122"/>
                <a:cs typeface="Times New Roman" pitchFamily="18" charset="0"/>
              </a:rPr>
              <a:t>，</a:t>
            </a:r>
            <a:r>
              <a:rPr kumimoji="0" lang="en-US" altLang="zh-CN" sz="1600" b="1" i="1" u="none" strike="noStrike" cap="none" normalizeH="0" baseline="0" dirty="0">
                <a:ln>
                  <a:noFill/>
                </a:ln>
                <a:solidFill>
                  <a:schemeClr val="tx1"/>
                </a:solidFill>
                <a:effectLst/>
                <a:ea typeface="华文楷体" pitchFamily="2" charset="-122"/>
                <a:cs typeface="Times New Roman" pitchFamily="18" charset="0"/>
              </a:rPr>
              <a:t>Y(u)</a:t>
            </a:r>
            <a:r>
              <a:rPr kumimoji="0" lang="zh-CN" altLang="en-US" sz="1600" b="1" i="0" u="none" strike="noStrike" cap="none" normalizeH="0" baseline="0" dirty="0">
                <a:ln>
                  <a:noFill/>
                </a:ln>
                <a:solidFill>
                  <a:schemeClr val="tx1"/>
                </a:solidFill>
                <a:effectLst/>
                <a:ea typeface="华文楷体" pitchFamily="2" charset="-122"/>
                <a:cs typeface="Times New Roman" pitchFamily="18" charset="0"/>
              </a:rPr>
              <a:t>，</a:t>
            </a:r>
            <a:r>
              <a:rPr kumimoji="0" lang="zh-CN" altLang="en-US" sz="1600" b="1" i="1" u="none" strike="noStrike" cap="none" normalizeH="0" baseline="0" dirty="0">
                <a:ln>
                  <a:noFill/>
                </a:ln>
                <a:solidFill>
                  <a:schemeClr val="tx1"/>
                </a:solidFill>
                <a:effectLst/>
                <a:ea typeface="华文楷体" pitchFamily="2" charset="-122"/>
                <a:cs typeface="Times New Roman" pitchFamily="18" charset="0"/>
              </a:rPr>
              <a:t> </a:t>
            </a:r>
            <a:r>
              <a:rPr kumimoji="0" lang="en-US" altLang="zh-CN" sz="1600" b="1" i="1" u="none" strike="noStrike" cap="none" normalizeH="0" baseline="0" dirty="0" err="1">
                <a:ln>
                  <a:noFill/>
                </a:ln>
                <a:solidFill>
                  <a:schemeClr val="tx1"/>
                </a:solidFill>
                <a:effectLst/>
                <a:ea typeface="华文楷体" pitchFamily="2" charset="-122"/>
                <a:cs typeface="Times New Roman" pitchFamily="18" charset="0"/>
              </a:rPr>
              <a:t>Yxu</a:t>
            </a:r>
            <a:r>
              <a:rPr kumimoji="0" lang="zh-CN" altLang="en-US" sz="1600" b="1" i="0" u="none" strike="noStrike" cap="none" normalizeH="0" baseline="0" dirty="0">
                <a:ln>
                  <a:noFill/>
                </a:ln>
                <a:solidFill>
                  <a:schemeClr val="tx1"/>
                </a:solidFill>
                <a:effectLst/>
                <a:ea typeface="华文楷体" pitchFamily="2" charset="-122"/>
                <a:cs typeface="Times New Roman" pitchFamily="18" charset="0"/>
              </a:rPr>
              <a:t>和</a:t>
            </a:r>
            <a:r>
              <a:rPr kumimoji="0" lang="en-US" altLang="zh-CN" sz="1600" b="1" i="1" u="none" strike="noStrike" cap="none" normalizeH="0" baseline="0" dirty="0" err="1">
                <a:ln>
                  <a:noFill/>
                </a:ln>
                <a:solidFill>
                  <a:schemeClr val="tx1"/>
                </a:solidFill>
                <a:effectLst/>
                <a:ea typeface="华文楷体" pitchFamily="2" charset="-122"/>
                <a:cs typeface="Times New Roman" pitchFamily="18" charset="0"/>
              </a:rPr>
              <a:t>Xyu</a:t>
            </a:r>
            <a:r>
              <a:rPr kumimoji="0" lang="zh-CN" altLang="en-US" sz="1600" b="1" i="0" u="none" strike="noStrike" cap="none" normalizeH="0" baseline="0" dirty="0">
                <a:ln>
                  <a:noFill/>
                </a:ln>
                <a:solidFill>
                  <a:schemeClr val="tx1"/>
                </a:solidFill>
                <a:effectLst/>
                <a:ea typeface="华文楷体" pitchFamily="2" charset="-122"/>
                <a:cs typeface="Times New Roman" pitchFamily="18" charset="0"/>
              </a:rPr>
              <a:t>的取值情况</a:t>
            </a:r>
            <a:endParaRPr kumimoji="0" lang="zh-CN" altLang="en-US" sz="1600" b="0" i="0" u="none" strike="noStrike" cap="none" normalizeH="0" baseline="0" dirty="0">
              <a:ln>
                <a:noFill/>
              </a:ln>
              <a:solidFill>
                <a:schemeClr val="tx1"/>
              </a:solidFill>
              <a:effectLst/>
              <a:ea typeface="宋体" pitchFamily="2" charset="-122"/>
              <a:cs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a:ln>
                <a:noFill/>
              </a:ln>
              <a:solidFill>
                <a:schemeClr val="tx1"/>
              </a:solidFill>
              <a:effectLst/>
              <a:ea typeface="宋体" pitchFamily="2" charset="-122"/>
              <a:cs typeface="宋体" pitchFamily="2" charset="-122"/>
            </a:endParaRPr>
          </a:p>
        </p:txBody>
      </p:sp>
      <mc:AlternateContent xmlns:mc="http://schemas.openxmlformats.org/markup-compatibility/2006" xmlns:a14="http://schemas.microsoft.com/office/drawing/2010/main">
        <mc:Choice Requires="a14">
          <p:sp>
            <p:nvSpPr>
              <p:cNvPr id="9" name="矩形 8"/>
              <p:cNvSpPr/>
              <p:nvPr/>
            </p:nvSpPr>
            <p:spPr>
              <a:xfrm>
                <a:off x="352539" y="4826675"/>
                <a:ext cx="8273667" cy="1754326"/>
              </a:xfrm>
              <a:prstGeom prst="rect">
                <a:avLst/>
              </a:prstGeom>
            </p:spPr>
            <p:txBody>
              <a:bodyPr wrap="square">
                <a:spAutoFit/>
              </a:bodyPr>
              <a:lstStyle/>
              <a:p>
                <a:pPr>
                  <a:lnSpc>
                    <a:spcPct val="150000"/>
                  </a:lnSpc>
                </a:pPr>
                <a:r>
                  <a:rPr lang="zh-CN" altLang="zh-CN" dirty="0"/>
                  <a:t>从上面的例子中可以看出反事实与前述的干预的区别：干预计算的是概率分布，它的计算结果是一个概率；反事实计算的是在假设</a:t>
                </a:r>
                <a14:m>
                  <m:oMath xmlns:m="http://schemas.openxmlformats.org/officeDocument/2006/math">
                    <m:r>
                      <a:rPr lang="en-US" altLang="zh-CN" i="1">
                        <a:latin typeface="Cambria Math"/>
                      </a:rPr>
                      <m:t>𝑋</m:t>
                    </m:r>
                    <m:r>
                      <a:rPr lang="en-US" altLang="zh-CN" i="1">
                        <a:latin typeface="Cambria Math"/>
                      </a:rPr>
                      <m:t>=</m:t>
                    </m:r>
                    <m:r>
                      <a:rPr lang="en-US" altLang="zh-CN" i="1">
                        <a:latin typeface="Cambria Math"/>
                      </a:rPr>
                      <m:t>𝑥</m:t>
                    </m:r>
                  </m:oMath>
                </a14:m>
                <a:r>
                  <a:rPr lang="zh-CN" altLang="zh-CN" dirty="0"/>
                  <a:t>下，</a:t>
                </a:r>
                <a14:m>
                  <m:oMath xmlns:m="http://schemas.openxmlformats.org/officeDocument/2006/math">
                    <m:r>
                      <a:rPr lang="en-US" altLang="zh-CN" i="1">
                        <a:latin typeface="Cambria Math"/>
                      </a:rPr>
                      <m:t>𝑌</m:t>
                    </m:r>
                  </m:oMath>
                </a14:m>
                <a:r>
                  <a:rPr lang="zh-CN" altLang="zh-CN" dirty="0"/>
                  <a:t>的取值，它的计算结果是一个值。从实验者的角度来看，干预描述的是总体的行为；反事实描述的是在环境</a:t>
                </a:r>
                <a14:m>
                  <m:oMath xmlns:m="http://schemas.openxmlformats.org/officeDocument/2006/math">
                    <m:r>
                      <a:rPr lang="en-US" altLang="zh-CN" i="1">
                        <a:latin typeface="Cambria Math"/>
                      </a:rPr>
                      <m:t>𝑈</m:t>
                    </m:r>
                    <m:r>
                      <a:rPr lang="en-US" altLang="zh-CN" i="1">
                        <a:latin typeface="Cambria Math"/>
                      </a:rPr>
                      <m:t>=</m:t>
                    </m:r>
                    <m:r>
                      <a:rPr lang="en-US" altLang="zh-CN" i="1">
                        <a:latin typeface="Cambria Math"/>
                      </a:rPr>
                      <m:t>𝑢</m:t>
                    </m:r>
                  </m:oMath>
                </a14:m>
                <a:r>
                  <a:rPr lang="zh-CN" altLang="zh-CN" dirty="0"/>
                  <a:t>下，某个个体的行为。</a:t>
                </a:r>
              </a:p>
            </p:txBody>
          </p:sp>
        </mc:Choice>
        <mc:Fallback xmlns="">
          <p:sp>
            <p:nvSpPr>
              <p:cNvPr id="9" name="矩形 8"/>
              <p:cNvSpPr>
                <a:spLocks noRot="1" noChangeAspect="1" noMove="1" noResize="1" noEditPoints="1" noAdjustHandles="1" noChangeArrowheads="1" noChangeShapeType="1" noTextEdit="1"/>
              </p:cNvSpPr>
              <p:nvPr/>
            </p:nvSpPr>
            <p:spPr>
              <a:xfrm>
                <a:off x="352539" y="4826675"/>
                <a:ext cx="8273667" cy="1754326"/>
              </a:xfrm>
              <a:prstGeom prst="rect">
                <a:avLst/>
              </a:prstGeom>
              <a:blipFill rotWithShape="1">
                <a:blip r:embed="rId4"/>
                <a:stretch>
                  <a:fillRect l="-663" b="-6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58866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69600" y="138783"/>
            <a:ext cx="8376356" cy="657727"/>
          </a:xfrm>
        </p:spPr>
        <p:txBody>
          <a:bodyPr/>
          <a:lstStyle/>
          <a:p>
            <a:r>
              <a:rPr lang="zh-CN" altLang="zh-CN" sz="2800" dirty="0"/>
              <a:t>因果图</a:t>
            </a:r>
            <a:r>
              <a:rPr lang="zh-CN" altLang="en-US" sz="2800" dirty="0"/>
              <a:t>模型：</a:t>
            </a:r>
            <a:r>
              <a:rPr lang="zh-CN" altLang="zh-CN" sz="2800" dirty="0"/>
              <a:t>反事实模型</a:t>
            </a: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p:cNvPicPr/>
          <p:nvPr/>
        </p:nvPicPr>
        <p:blipFill>
          <a:blip r:embed="rId2"/>
          <a:stretch>
            <a:fillRect/>
          </a:stretch>
        </p:blipFill>
        <p:spPr>
          <a:xfrm>
            <a:off x="5607585" y="2471925"/>
            <a:ext cx="2713664" cy="1045210"/>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148728" y="1114925"/>
                <a:ext cx="5282588" cy="5588068"/>
              </a:xfrm>
              <a:prstGeom prst="rect">
                <a:avLst/>
              </a:prstGeom>
            </p:spPr>
            <p:txBody>
              <a:bodyPr wrap="square">
                <a:spAutoFit/>
              </a:bodyPr>
              <a:lstStyle/>
              <a:p>
                <a:pPr>
                  <a:lnSpc>
                    <a:spcPct val="150000"/>
                  </a:lnSpc>
                </a:pPr>
                <a:r>
                  <a:rPr lang="zh-CN" altLang="zh-CN" sz="1600" dirty="0"/>
                  <a:t>图</a:t>
                </a:r>
                <a:r>
                  <a:rPr lang="en-US" altLang="zh-CN" sz="1600" dirty="0"/>
                  <a:t>2.11</a:t>
                </a:r>
                <a:r>
                  <a:rPr lang="zh-CN" altLang="zh-CN" sz="1600" dirty="0"/>
                  <a:t>表示的是兴趣爱好与知识渊博程度的因果图。其中，</a:t>
                </a:r>
                <a14:m>
                  <m:oMath xmlns:m="http://schemas.openxmlformats.org/officeDocument/2006/math">
                    <m:r>
                      <a:rPr lang="en-US" altLang="zh-CN" sz="1600" i="1">
                        <a:latin typeface="Cambria Math"/>
                      </a:rPr>
                      <m:t>𝑋</m:t>
                    </m:r>
                  </m:oMath>
                </a14:m>
                <a:r>
                  <a:rPr lang="zh-CN" altLang="zh-CN" sz="1600" dirty="0"/>
                  <a:t>表示求知欲望的程度，</a:t>
                </a:r>
                <a14:m>
                  <m:oMath xmlns:m="http://schemas.openxmlformats.org/officeDocument/2006/math">
                    <m:r>
                      <a:rPr lang="en-US" altLang="zh-CN" sz="1600" i="1">
                        <a:latin typeface="Cambria Math"/>
                      </a:rPr>
                      <m:t>𝑍</m:t>
                    </m:r>
                  </m:oMath>
                </a14:m>
                <a:r>
                  <a:rPr lang="zh-CN" altLang="zh-CN" sz="1600" dirty="0"/>
                  <a:t>表示看书的数量，</a:t>
                </a:r>
                <a14:m>
                  <m:oMath xmlns:m="http://schemas.openxmlformats.org/officeDocument/2006/math">
                    <m:r>
                      <a:rPr lang="en-US" altLang="zh-CN" sz="1600" i="1">
                        <a:latin typeface="Cambria Math"/>
                      </a:rPr>
                      <m:t>𝑌</m:t>
                    </m:r>
                  </m:oMath>
                </a14:m>
                <a:r>
                  <a:rPr lang="zh-CN" altLang="zh-CN" sz="1600" dirty="0"/>
                  <a:t>表示知识的渊博程度。为了表示方便，将三个变量均进行归一化，即它们的均值均为</a:t>
                </a:r>
                <a:r>
                  <a:rPr lang="en-US" altLang="zh-CN" sz="1600" dirty="0"/>
                  <a:t>0</a:t>
                </a:r>
                <a:r>
                  <a:rPr lang="zh-CN" altLang="zh-CN" sz="1600" dirty="0"/>
                  <a:t>，方差均为</a:t>
                </a:r>
                <a:r>
                  <a:rPr lang="en-US" altLang="zh-CN" sz="1600" dirty="0"/>
                  <a:t>1</a:t>
                </a:r>
                <a:r>
                  <a:rPr lang="zh-CN" altLang="zh-CN" sz="1600" dirty="0"/>
                  <a:t>。</a:t>
                </a:r>
                <a:endParaRPr lang="en-US" altLang="zh-CN" sz="1600" dirty="0"/>
              </a:p>
              <a:p>
                <a:pPr>
                  <a:lnSpc>
                    <a:spcPct val="150000"/>
                  </a:lnSpc>
                </a:pPr>
                <a:endParaRPr lang="en-US" altLang="zh-CN" sz="1600" dirty="0"/>
              </a:p>
              <a:p>
                <a:pPr>
                  <a:lnSpc>
                    <a:spcPct val="150000"/>
                  </a:lnSpc>
                </a:pPr>
                <a:r>
                  <a:rPr lang="zh-CN" altLang="zh-CN" sz="1600" dirty="0"/>
                  <a:t>设图</a:t>
                </a:r>
                <a:r>
                  <a:rPr lang="en-US" altLang="zh-CN" sz="1600" dirty="0"/>
                  <a:t>2.11</a:t>
                </a:r>
                <a:r>
                  <a:rPr lang="zh-CN" altLang="zh-CN" sz="1600" dirty="0"/>
                  <a:t>的因果模型为：</a:t>
                </a:r>
              </a:p>
              <a:p>
                <a:pPr>
                  <a:lnSpc>
                    <a:spcPct val="150000"/>
                  </a:lnSpc>
                </a:pPr>
                <a14:m>
                  <m:oMathPara xmlns:m="http://schemas.openxmlformats.org/officeDocument/2006/math">
                    <m:oMathParaPr>
                      <m:jc m:val="centerGroup"/>
                    </m:oMathParaPr>
                    <m:oMath xmlns:m="http://schemas.openxmlformats.org/officeDocument/2006/math">
                      <m:r>
                        <a:rPr lang="en-US" altLang="zh-CN" sz="1600" i="1">
                          <a:latin typeface="Cambria Math"/>
                        </a:rPr>
                        <m:t>𝑋</m:t>
                      </m:r>
                      <m:r>
                        <a:rPr lang="en-US" altLang="zh-CN" sz="1600" i="1">
                          <a:latin typeface="Cambria Math"/>
                        </a:rPr>
                        <m:t>=</m:t>
                      </m:r>
                      <m:sSub>
                        <m:sSubPr>
                          <m:ctrlPr>
                            <a:rPr lang="zh-CN" altLang="zh-CN" sz="1600" i="1">
                              <a:latin typeface="Cambria Math" panose="02040503050406030204" pitchFamily="18" charset="0"/>
                            </a:rPr>
                          </m:ctrlPr>
                        </m:sSubPr>
                        <m:e>
                          <m:r>
                            <a:rPr lang="en-US" altLang="zh-CN" sz="1600" i="1">
                              <a:latin typeface="Cambria Math"/>
                            </a:rPr>
                            <m:t>𝑈</m:t>
                          </m:r>
                        </m:e>
                        <m:sub>
                          <m:r>
                            <a:rPr lang="en-US" altLang="zh-CN" sz="1600" i="1">
                              <a:latin typeface="Cambria Math"/>
                            </a:rPr>
                            <m:t>1</m:t>
                          </m:r>
                        </m:sub>
                      </m:sSub>
                    </m:oMath>
                    <m:oMath xmlns:m="http://schemas.openxmlformats.org/officeDocument/2006/math">
                      <m:r>
                        <a:rPr lang="en-US" altLang="zh-CN" sz="1600" i="1">
                          <a:latin typeface="Cambria Math"/>
                        </a:rPr>
                        <m:t>𝑍</m:t>
                      </m:r>
                      <m:r>
                        <a:rPr lang="en-US" altLang="zh-CN" sz="1600" i="1">
                          <a:latin typeface="Cambria Math"/>
                        </a:rPr>
                        <m:t>=</m:t>
                      </m:r>
                      <m:r>
                        <a:rPr lang="en-US" altLang="zh-CN" sz="1600" i="1">
                          <a:latin typeface="Cambria Math"/>
                        </a:rPr>
                        <m:t>𝑎𝑋</m:t>
                      </m:r>
                      <m:r>
                        <a:rPr lang="en-US" altLang="zh-CN" sz="1600" i="1">
                          <a:latin typeface="Cambria Math"/>
                        </a:rPr>
                        <m:t>+</m:t>
                      </m:r>
                      <m:sSub>
                        <m:sSubPr>
                          <m:ctrlPr>
                            <a:rPr lang="zh-CN" altLang="zh-CN" sz="1600" i="1">
                              <a:latin typeface="Cambria Math" panose="02040503050406030204" pitchFamily="18" charset="0"/>
                            </a:rPr>
                          </m:ctrlPr>
                        </m:sSubPr>
                        <m:e>
                          <m:r>
                            <a:rPr lang="en-US" altLang="zh-CN" sz="1600" i="1">
                              <a:latin typeface="Cambria Math"/>
                            </a:rPr>
                            <m:t>𝑈</m:t>
                          </m:r>
                        </m:e>
                        <m:sub>
                          <m:r>
                            <a:rPr lang="en-US" altLang="zh-CN" sz="1600" i="1">
                              <a:latin typeface="Cambria Math"/>
                            </a:rPr>
                            <m:t>2</m:t>
                          </m:r>
                        </m:sub>
                      </m:sSub>
                    </m:oMath>
                    <m:oMath xmlns:m="http://schemas.openxmlformats.org/officeDocument/2006/math">
                      <m:r>
                        <a:rPr lang="en-US" altLang="zh-CN" sz="1600" i="1">
                          <a:latin typeface="Cambria Math"/>
                        </a:rPr>
                        <m:t>𝑌</m:t>
                      </m:r>
                      <m:r>
                        <a:rPr lang="en-US" altLang="zh-CN" sz="1600" i="1">
                          <a:latin typeface="Cambria Math"/>
                        </a:rPr>
                        <m:t>=</m:t>
                      </m:r>
                      <m:sSub>
                        <m:sSubPr>
                          <m:ctrlPr>
                            <a:rPr lang="zh-CN" altLang="zh-CN" sz="1600" i="1">
                              <a:latin typeface="Cambria Math" panose="02040503050406030204" pitchFamily="18" charset="0"/>
                            </a:rPr>
                          </m:ctrlPr>
                        </m:sSubPr>
                        <m:e>
                          <m:r>
                            <a:rPr lang="en-US" altLang="zh-CN" sz="1600" i="1">
                              <a:latin typeface="Cambria Math"/>
                            </a:rPr>
                            <m:t>𝑏𝑍</m:t>
                          </m:r>
                          <m:r>
                            <a:rPr lang="en-US" altLang="zh-CN" sz="1600" i="1">
                              <a:latin typeface="Cambria Math"/>
                            </a:rPr>
                            <m:t>+</m:t>
                          </m:r>
                          <m:r>
                            <a:rPr lang="en-US" altLang="zh-CN" sz="1600" i="1">
                              <a:latin typeface="Cambria Math"/>
                            </a:rPr>
                            <m:t>𝑐𝑋</m:t>
                          </m:r>
                          <m:r>
                            <a:rPr lang="en-US" altLang="zh-CN" sz="1600" i="1">
                              <a:latin typeface="Cambria Math"/>
                            </a:rPr>
                            <m:t>+</m:t>
                          </m:r>
                          <m:r>
                            <a:rPr lang="en-US" altLang="zh-CN" sz="1600" i="1">
                              <a:latin typeface="Cambria Math"/>
                            </a:rPr>
                            <m:t>𝑈</m:t>
                          </m:r>
                        </m:e>
                        <m:sub>
                          <m:r>
                            <a:rPr lang="en-US" altLang="zh-CN" sz="1600" i="1">
                              <a:latin typeface="Cambria Math"/>
                            </a:rPr>
                            <m:t>3</m:t>
                          </m:r>
                        </m:sub>
                      </m:sSub>
                    </m:oMath>
                  </m:oMathPara>
                </a14:m>
                <a:endParaRPr lang="zh-CN" altLang="zh-CN" sz="1600" dirty="0"/>
              </a:p>
              <a:p>
                <a:pPr>
                  <a:lnSpc>
                    <a:spcPct val="150000"/>
                  </a:lnSpc>
                </a:pPr>
                <a:r>
                  <a:rPr lang="zh-CN" altLang="zh-CN" sz="1600" dirty="0"/>
                  <a:t>其中，</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a:rPr>
                          <m:t>𝑈</m:t>
                        </m:r>
                      </m:e>
                      <m:sub>
                        <m:r>
                          <a:rPr lang="en-US" altLang="zh-CN" sz="1600" i="1">
                            <a:latin typeface="Cambria Math"/>
                          </a:rPr>
                          <m:t>𝑖</m:t>
                        </m:r>
                      </m:sub>
                    </m:sSub>
                    <m:r>
                      <a:rPr lang="en-US" altLang="zh-CN" sz="1600" i="1">
                        <a:latin typeface="Cambria Math"/>
                      </a:rPr>
                      <m:t>(</m:t>
                    </m:r>
                    <m:r>
                      <a:rPr lang="en-US" altLang="zh-CN" sz="1600" i="1">
                        <a:latin typeface="Cambria Math"/>
                      </a:rPr>
                      <m:t>𝑖</m:t>
                    </m:r>
                    <m:r>
                      <a:rPr lang="en-US" altLang="zh-CN" sz="1600" i="1">
                        <a:latin typeface="Cambria Math"/>
                      </a:rPr>
                      <m:t>=1, 2, 3)</m:t>
                    </m:r>
                  </m:oMath>
                </a14:m>
                <a:r>
                  <a:rPr lang="zh-CN" altLang="zh-CN" sz="1600" dirty="0"/>
                  <a:t>为外生变量，它们相互独立。</a:t>
                </a:r>
                <a14:m>
                  <m:oMath xmlns:m="http://schemas.openxmlformats.org/officeDocument/2006/math">
                    <m:r>
                      <a:rPr lang="en-US" altLang="zh-CN" sz="1600" i="1">
                        <a:latin typeface="Cambria Math"/>
                      </a:rPr>
                      <m:t>𝑎</m:t>
                    </m:r>
                    <m:r>
                      <a:rPr lang="en-US" altLang="zh-CN" sz="1600" i="1">
                        <a:latin typeface="Cambria Math"/>
                      </a:rPr>
                      <m:t>, </m:t>
                    </m:r>
                    <m:r>
                      <a:rPr lang="en-US" altLang="zh-CN" sz="1600" i="1">
                        <a:latin typeface="Cambria Math"/>
                      </a:rPr>
                      <m:t>𝑏</m:t>
                    </m:r>
                    <m:r>
                      <a:rPr lang="en-US" altLang="zh-CN" sz="1600" i="1">
                        <a:latin typeface="Cambria Math"/>
                      </a:rPr>
                      <m:t>, </m:t>
                    </m:r>
                    <m:r>
                      <a:rPr lang="en-US" altLang="zh-CN" sz="1600" i="1">
                        <a:latin typeface="Cambria Math"/>
                      </a:rPr>
                      <m:t>𝑐</m:t>
                    </m:r>
                  </m:oMath>
                </a14:m>
                <a:r>
                  <a:rPr lang="zh-CN" altLang="zh-CN" sz="1600" dirty="0"/>
                  <a:t>的取值可从统计数据中进行估计，不妨设</a:t>
                </a:r>
                <a14:m>
                  <m:oMath xmlns:m="http://schemas.openxmlformats.org/officeDocument/2006/math">
                    <m:r>
                      <a:rPr lang="en-US" altLang="zh-CN" sz="1600" i="1">
                        <a:latin typeface="Cambria Math"/>
                      </a:rPr>
                      <m:t>𝑎</m:t>
                    </m:r>
                    <m:r>
                      <a:rPr lang="en-US" altLang="zh-CN" sz="1600" i="1">
                        <a:latin typeface="Cambria Math"/>
                      </a:rPr>
                      <m:t>=0.8, </m:t>
                    </m:r>
                    <m:r>
                      <a:rPr lang="en-US" altLang="zh-CN" sz="1600" i="1">
                        <a:latin typeface="Cambria Math"/>
                      </a:rPr>
                      <m:t>𝑏</m:t>
                    </m:r>
                    <m:r>
                      <a:rPr lang="en-US" altLang="zh-CN" sz="1600" i="1">
                        <a:latin typeface="Cambria Math"/>
                      </a:rPr>
                      <m:t>=0.6, </m:t>
                    </m:r>
                    <m:r>
                      <a:rPr lang="en-US" altLang="zh-CN" sz="1600" i="1">
                        <a:latin typeface="Cambria Math"/>
                      </a:rPr>
                      <m:t>𝑐</m:t>
                    </m:r>
                    <m:r>
                      <a:rPr lang="en-US" altLang="zh-CN" sz="1600" i="1">
                        <a:latin typeface="Cambria Math"/>
                      </a:rPr>
                      <m:t>=0.4</m:t>
                    </m:r>
                  </m:oMath>
                </a14:m>
                <a:r>
                  <a:rPr lang="zh-CN" altLang="zh-CN" sz="1600" dirty="0"/>
                  <a:t>。设有一个叫张三的同学，发现其</a:t>
                </a:r>
                <a14:m>
                  <m:oMath xmlns:m="http://schemas.openxmlformats.org/officeDocument/2006/math">
                    <m:r>
                      <a:rPr lang="en-US" altLang="zh-CN" sz="1600" i="1">
                        <a:latin typeface="Cambria Math"/>
                      </a:rPr>
                      <m:t>𝑋</m:t>
                    </m:r>
                    <m:r>
                      <a:rPr lang="en-US" altLang="zh-CN" sz="1600" i="1">
                        <a:latin typeface="Cambria Math"/>
                      </a:rPr>
                      <m:t>=0.3, </m:t>
                    </m:r>
                    <m:r>
                      <a:rPr lang="en-US" altLang="zh-CN" sz="1600" i="1">
                        <a:latin typeface="Cambria Math"/>
                      </a:rPr>
                      <m:t>𝑍</m:t>
                    </m:r>
                    <m:r>
                      <a:rPr lang="en-US" altLang="zh-CN" sz="1600" i="1">
                        <a:latin typeface="Cambria Math"/>
                      </a:rPr>
                      <m:t>=0.4, </m:t>
                    </m:r>
                    <m:r>
                      <a:rPr lang="en-US" altLang="zh-CN" sz="1600" i="1">
                        <a:latin typeface="Cambria Math"/>
                      </a:rPr>
                      <m:t>𝑌</m:t>
                    </m:r>
                    <m:r>
                      <a:rPr lang="en-US" altLang="zh-CN" sz="1600" i="1">
                        <a:latin typeface="Cambria Math"/>
                      </a:rPr>
                      <m:t>=0.5</m:t>
                    </m:r>
                  </m:oMath>
                </a14:m>
                <a:r>
                  <a:rPr lang="zh-CN" altLang="zh-CN" sz="1600" dirty="0"/>
                  <a:t>，那么，如果张三将其看书的数量提高一倍，那么张三的知识渊博程度为多少呢？</a:t>
                </a:r>
              </a:p>
              <a:p>
                <a:pPr>
                  <a:lnSpc>
                    <a:spcPct val="150000"/>
                  </a:lnSpc>
                </a:pPr>
                <a:endParaRPr lang="zh-CN" altLang="zh-CN" sz="1600" dirty="0"/>
              </a:p>
            </p:txBody>
          </p:sp>
        </mc:Choice>
        <mc:Fallback xmlns="">
          <p:sp>
            <p:nvSpPr>
              <p:cNvPr id="3" name="矩形 2"/>
              <p:cNvSpPr>
                <a:spLocks noRot="1" noChangeAspect="1" noMove="1" noResize="1" noEditPoints="1" noAdjustHandles="1" noChangeArrowheads="1" noChangeShapeType="1" noTextEdit="1"/>
              </p:cNvSpPr>
              <p:nvPr/>
            </p:nvSpPr>
            <p:spPr>
              <a:xfrm>
                <a:off x="148728" y="1114925"/>
                <a:ext cx="5282588" cy="5588068"/>
              </a:xfrm>
              <a:prstGeom prst="rect">
                <a:avLst/>
              </a:prstGeom>
              <a:blipFill rotWithShape="1">
                <a:blip r:embed="rId3"/>
                <a:stretch>
                  <a:fillRect l="-577" r="-2999"/>
                </a:stretch>
              </a:blipFill>
            </p:spPr>
            <p:txBody>
              <a:bodyPr/>
              <a:lstStyle/>
              <a:p>
                <a:r>
                  <a:rPr lang="zh-CN" altLang="en-US">
                    <a:noFill/>
                  </a:rPr>
                  <a:t> </a:t>
                </a:r>
              </a:p>
            </p:txBody>
          </p:sp>
        </mc:Fallback>
      </mc:AlternateContent>
      <p:sp>
        <p:nvSpPr>
          <p:cNvPr id="5" name="矩形 4"/>
          <p:cNvSpPr/>
          <p:nvPr/>
        </p:nvSpPr>
        <p:spPr>
          <a:xfrm>
            <a:off x="5846042" y="3699638"/>
            <a:ext cx="2236749" cy="584775"/>
          </a:xfrm>
          <a:prstGeom prst="rect">
            <a:avLst/>
          </a:prstGeom>
        </p:spPr>
        <p:txBody>
          <a:bodyPr wrap="square">
            <a:spAutoFit/>
          </a:bodyPr>
          <a:lstStyle/>
          <a:p>
            <a:pPr algn="ctr"/>
            <a:r>
              <a:rPr lang="zh-CN" altLang="zh-CN" sz="1600" dirty="0"/>
              <a:t>图</a:t>
            </a:r>
            <a:r>
              <a:rPr lang="en-US" altLang="zh-CN" sz="1600" dirty="0"/>
              <a:t>2.11 </a:t>
            </a:r>
            <a:r>
              <a:rPr lang="zh-CN" altLang="zh-CN" sz="1600" dirty="0"/>
              <a:t>求知欲望与知识渊博程度因果图</a:t>
            </a:r>
          </a:p>
        </p:txBody>
      </p:sp>
    </p:spTree>
    <p:extLst>
      <p:ext uri="{BB962C8B-B14F-4D97-AF65-F5344CB8AC3E}">
        <p14:creationId xmlns:p14="http://schemas.microsoft.com/office/powerpoint/2010/main" val="609476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69600" y="138783"/>
            <a:ext cx="8376356" cy="657727"/>
          </a:xfrm>
        </p:spPr>
        <p:txBody>
          <a:bodyPr/>
          <a:lstStyle/>
          <a:p>
            <a:r>
              <a:rPr lang="zh-CN" altLang="zh-CN" sz="2800" dirty="0"/>
              <a:t>因果图</a:t>
            </a:r>
            <a:r>
              <a:rPr lang="zh-CN" altLang="en-US" sz="2800" dirty="0"/>
              <a:t>模型：</a:t>
            </a:r>
            <a:r>
              <a:rPr lang="zh-CN" altLang="zh-CN" sz="2800" dirty="0"/>
              <a:t>反事实模型</a:t>
            </a: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p:cNvPicPr/>
          <p:nvPr/>
        </p:nvPicPr>
        <p:blipFill>
          <a:blip r:embed="rId2"/>
          <a:stretch>
            <a:fillRect/>
          </a:stretch>
        </p:blipFill>
        <p:spPr>
          <a:xfrm>
            <a:off x="5310933" y="2641585"/>
            <a:ext cx="3105150" cy="1071245"/>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214828" y="897730"/>
                <a:ext cx="4930852" cy="5870068"/>
              </a:xfrm>
              <a:prstGeom prst="rect">
                <a:avLst/>
              </a:prstGeom>
            </p:spPr>
            <p:txBody>
              <a:bodyPr wrap="square">
                <a:spAutoFit/>
              </a:bodyPr>
              <a:lstStyle/>
              <a:p>
                <a:pPr>
                  <a:lnSpc>
                    <a:spcPct val="150000"/>
                  </a:lnSpc>
                </a:pPr>
                <a:r>
                  <a:rPr lang="zh-CN" altLang="zh-CN" sz="1600" dirty="0"/>
                  <a:t>在该因果模型中，变量的值由系数和外生变量决定，且其中的外生变量将作用于所有个体。因此，可将张三的观测值</a:t>
                </a:r>
                <a14:m>
                  <m:oMath xmlns:m="http://schemas.openxmlformats.org/officeDocument/2006/math">
                    <m:r>
                      <a:rPr lang="en-US" altLang="zh-CN" sz="1600" i="1">
                        <a:latin typeface="Cambria Math"/>
                      </a:rPr>
                      <m:t>𝑋</m:t>
                    </m:r>
                    <m:r>
                      <a:rPr lang="en-US" altLang="zh-CN" sz="1600" i="1">
                        <a:latin typeface="Cambria Math"/>
                      </a:rPr>
                      <m:t>=0.3, </m:t>
                    </m:r>
                    <m:r>
                      <a:rPr lang="en-US" altLang="zh-CN" sz="1600" i="1">
                        <a:latin typeface="Cambria Math"/>
                      </a:rPr>
                      <m:t>𝑍</m:t>
                    </m:r>
                    <m:r>
                      <a:rPr lang="en-US" altLang="zh-CN" sz="1600" i="1">
                        <a:latin typeface="Cambria Math"/>
                      </a:rPr>
                      <m:t>=0.4, </m:t>
                    </m:r>
                    <m:r>
                      <a:rPr lang="en-US" altLang="zh-CN" sz="1600" i="1">
                        <a:latin typeface="Cambria Math"/>
                      </a:rPr>
                      <m:t>𝑌</m:t>
                    </m:r>
                    <m:r>
                      <a:rPr lang="en-US" altLang="zh-CN" sz="1600" i="1">
                        <a:latin typeface="Cambria Math"/>
                      </a:rPr>
                      <m:t>=0.5</m:t>
                    </m:r>
                  </m:oMath>
                </a14:m>
                <a:r>
                  <a:rPr lang="zh-CN" altLang="zh-CN" sz="1600" dirty="0"/>
                  <a:t>作为证据</a:t>
                </a:r>
                <a14:m>
                  <m:oMath xmlns:m="http://schemas.openxmlformats.org/officeDocument/2006/math">
                    <m:r>
                      <a:rPr lang="en-US" altLang="zh-CN" sz="1600" i="1">
                        <a:latin typeface="Cambria Math"/>
                      </a:rPr>
                      <m:t>𝐸</m:t>
                    </m:r>
                  </m:oMath>
                </a14:m>
                <a:r>
                  <a:rPr lang="zh-CN" altLang="zh-CN" sz="1600" dirty="0"/>
                  <a:t>，反推外生变量的值。即有如下等式：</a:t>
                </a:r>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a:rPr>
                            <m:t>𝑈</m:t>
                          </m:r>
                        </m:e>
                        <m:sub>
                          <m:r>
                            <a:rPr lang="en-US" altLang="zh-CN" sz="1600" i="1">
                              <a:latin typeface="Cambria Math"/>
                            </a:rPr>
                            <m:t>1</m:t>
                          </m:r>
                        </m:sub>
                      </m:sSub>
                      <m:r>
                        <a:rPr lang="en-US" altLang="zh-CN" sz="1600" i="1">
                          <a:latin typeface="Cambria Math"/>
                        </a:rPr>
                        <m:t>=0.3</m:t>
                      </m:r>
                    </m:oMath>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a:rPr>
                            <m:t>𝑈</m:t>
                          </m:r>
                        </m:e>
                        <m:sub>
                          <m:r>
                            <a:rPr lang="en-US" altLang="zh-CN" sz="1600" i="1">
                              <a:latin typeface="Cambria Math"/>
                            </a:rPr>
                            <m:t>2</m:t>
                          </m:r>
                        </m:sub>
                      </m:sSub>
                      <m:r>
                        <a:rPr lang="en-US" altLang="zh-CN" sz="1600" i="1">
                          <a:latin typeface="Cambria Math"/>
                        </a:rPr>
                        <m:t>=0.4−0.8×0.3=0.16</m:t>
                      </m:r>
                    </m:oMath>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a:rPr>
                            <m:t>𝑈</m:t>
                          </m:r>
                        </m:e>
                        <m:sub>
                          <m:r>
                            <a:rPr lang="en-US" altLang="zh-CN" sz="1600" i="1">
                              <a:latin typeface="Cambria Math"/>
                            </a:rPr>
                            <m:t>3</m:t>
                          </m:r>
                        </m:sub>
                      </m:sSub>
                      <m:r>
                        <a:rPr lang="en-US" altLang="zh-CN" sz="1600" i="1">
                          <a:latin typeface="Cambria Math"/>
                        </a:rPr>
                        <m:t>=0.5−0.6×0.4−0.4×0.3=0.14</m:t>
                      </m:r>
                    </m:oMath>
                  </m:oMathPara>
                </a14:m>
                <a:endParaRPr lang="en-US" altLang="zh-CN" sz="1600" dirty="0"/>
              </a:p>
              <a:p>
                <a:pPr>
                  <a:lnSpc>
                    <a:spcPct val="150000"/>
                  </a:lnSpc>
                </a:pPr>
                <a:endParaRPr lang="en-US" altLang="zh-CN" sz="1600" dirty="0"/>
              </a:p>
              <a:p>
                <a:pPr>
                  <a:lnSpc>
                    <a:spcPct val="150000"/>
                  </a:lnSpc>
                </a:pPr>
                <a:r>
                  <a:rPr lang="zh-CN" altLang="zh-CN" sz="1600" dirty="0"/>
                  <a:t>接下来，用</a:t>
                </a:r>
                <a14:m>
                  <m:oMath xmlns:m="http://schemas.openxmlformats.org/officeDocument/2006/math">
                    <m:r>
                      <a:rPr lang="en-US" altLang="zh-CN" sz="1600" i="1">
                        <a:latin typeface="Cambria Math"/>
                      </a:rPr>
                      <m:t>𝑍</m:t>
                    </m:r>
                    <m:r>
                      <a:rPr lang="en-US" altLang="zh-CN" sz="1600" i="1">
                        <a:latin typeface="Cambria Math"/>
                      </a:rPr>
                      <m:t>=0.8</m:t>
                    </m:r>
                  </m:oMath>
                </a14:m>
                <a:r>
                  <a:rPr lang="zh-CN" altLang="zh-CN" sz="1600" dirty="0"/>
                  <a:t>表示张三的看书数量提升一倍，修正后的模型如图</a:t>
                </a:r>
                <a:r>
                  <a:rPr lang="en-US" altLang="zh-CN" sz="1600" dirty="0"/>
                  <a:t>2.12</a:t>
                </a:r>
                <a:r>
                  <a:rPr lang="zh-CN" altLang="zh-CN" sz="1600" dirty="0"/>
                  <a:t>所示。则反事实</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a:rPr>
                          <m:t>𝑌</m:t>
                        </m:r>
                      </m:e>
                      <m:sub>
                        <m:r>
                          <a:rPr lang="en-US" altLang="zh-CN" sz="1600" i="1">
                            <a:latin typeface="Cambria Math"/>
                          </a:rPr>
                          <m:t>𝑍</m:t>
                        </m:r>
                        <m:r>
                          <a:rPr lang="en-US" altLang="zh-CN" sz="1600" i="1">
                            <a:latin typeface="Cambria Math"/>
                          </a:rPr>
                          <m:t>=0.8</m:t>
                        </m:r>
                      </m:sub>
                    </m:sSub>
                    <m:r>
                      <a:rPr lang="en-US" altLang="zh-CN" sz="1600" i="1">
                        <a:latin typeface="Cambria Math"/>
                      </a:rPr>
                      <m:t>(</m:t>
                    </m:r>
                    <m:sSub>
                      <m:sSubPr>
                        <m:ctrlPr>
                          <a:rPr lang="zh-CN" altLang="zh-CN" sz="1600" i="1">
                            <a:latin typeface="Cambria Math" panose="02040503050406030204" pitchFamily="18" charset="0"/>
                          </a:rPr>
                        </m:ctrlPr>
                      </m:sSubPr>
                      <m:e>
                        <m:r>
                          <a:rPr lang="en-US" altLang="zh-CN" sz="1600" i="1">
                            <a:latin typeface="Cambria Math"/>
                          </a:rPr>
                          <m:t>𝑈</m:t>
                        </m:r>
                      </m:e>
                      <m:sub>
                        <m:r>
                          <a:rPr lang="en-US" altLang="zh-CN" sz="1600" i="1">
                            <a:latin typeface="Cambria Math"/>
                          </a:rPr>
                          <m:t>1</m:t>
                        </m:r>
                      </m:sub>
                    </m:sSub>
                    <m:r>
                      <a:rPr lang="en-US" altLang="zh-CN" sz="1600" i="1">
                        <a:latin typeface="Cambria Math"/>
                      </a:rPr>
                      <m:t>=0.3, </m:t>
                    </m:r>
                    <m:sSub>
                      <m:sSubPr>
                        <m:ctrlPr>
                          <a:rPr lang="zh-CN" altLang="zh-CN" sz="1600" i="1">
                            <a:latin typeface="Cambria Math" panose="02040503050406030204" pitchFamily="18" charset="0"/>
                          </a:rPr>
                        </m:ctrlPr>
                      </m:sSubPr>
                      <m:e>
                        <m:r>
                          <a:rPr lang="en-US" altLang="zh-CN" sz="1600" i="1">
                            <a:latin typeface="Cambria Math"/>
                          </a:rPr>
                          <m:t>𝑈</m:t>
                        </m:r>
                      </m:e>
                      <m:sub>
                        <m:r>
                          <a:rPr lang="en-US" altLang="zh-CN" sz="1600" i="1">
                            <a:latin typeface="Cambria Math"/>
                          </a:rPr>
                          <m:t>2</m:t>
                        </m:r>
                      </m:sub>
                    </m:sSub>
                    <m:r>
                      <a:rPr lang="en-US" altLang="zh-CN" sz="1600" i="1">
                        <a:latin typeface="Cambria Math"/>
                      </a:rPr>
                      <m:t>=0.16, </m:t>
                    </m:r>
                    <m:sSub>
                      <m:sSubPr>
                        <m:ctrlPr>
                          <a:rPr lang="zh-CN" altLang="zh-CN" sz="1600" i="1">
                            <a:latin typeface="Cambria Math" panose="02040503050406030204" pitchFamily="18" charset="0"/>
                          </a:rPr>
                        </m:ctrlPr>
                      </m:sSubPr>
                      <m:e>
                        <m:r>
                          <a:rPr lang="en-US" altLang="zh-CN" sz="1600" i="1">
                            <a:latin typeface="Cambria Math"/>
                          </a:rPr>
                          <m:t>𝑈</m:t>
                        </m:r>
                      </m:e>
                      <m:sub>
                        <m:r>
                          <a:rPr lang="en-US" altLang="zh-CN" sz="1600" i="1">
                            <a:latin typeface="Cambria Math"/>
                          </a:rPr>
                          <m:t>3</m:t>
                        </m:r>
                      </m:sub>
                    </m:sSub>
                    <m:r>
                      <a:rPr lang="en-US" altLang="zh-CN" sz="1600" i="1">
                        <a:latin typeface="Cambria Math"/>
                      </a:rPr>
                      <m:t>=0.14)</m:t>
                    </m:r>
                  </m:oMath>
                </a14:m>
                <a:r>
                  <a:rPr lang="zh-CN" altLang="zh-CN" sz="1600" dirty="0"/>
                  <a:t>：</a:t>
                </a:r>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a:rPr>
                            <m:t>𝑌</m:t>
                          </m:r>
                        </m:e>
                        <m:sub>
                          <m:r>
                            <a:rPr lang="en-US" altLang="zh-CN" sz="1600" i="1">
                              <a:latin typeface="Cambria Math"/>
                            </a:rPr>
                            <m:t>𝑍</m:t>
                          </m:r>
                          <m:r>
                            <a:rPr lang="en-US" altLang="zh-CN" sz="1600" i="1">
                              <a:latin typeface="Cambria Math"/>
                            </a:rPr>
                            <m:t>=0.8</m:t>
                          </m:r>
                        </m:sub>
                      </m:sSub>
                      <m:d>
                        <m:dPr>
                          <m:ctrlPr>
                            <a:rPr lang="zh-CN"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a:rPr>
                                <m:t>𝑈</m:t>
                              </m:r>
                            </m:e>
                            <m:sub>
                              <m:r>
                                <a:rPr lang="en-US" altLang="zh-CN" sz="1600" i="1">
                                  <a:latin typeface="Cambria Math"/>
                                </a:rPr>
                                <m:t>1</m:t>
                              </m:r>
                            </m:sub>
                          </m:sSub>
                          <m:r>
                            <a:rPr lang="en-US" altLang="zh-CN" sz="1600" i="1">
                              <a:latin typeface="Cambria Math"/>
                            </a:rPr>
                            <m:t>=0.3, </m:t>
                          </m:r>
                          <m:sSub>
                            <m:sSubPr>
                              <m:ctrlPr>
                                <a:rPr lang="zh-CN" altLang="zh-CN" sz="1600" i="1">
                                  <a:latin typeface="Cambria Math" panose="02040503050406030204" pitchFamily="18" charset="0"/>
                                </a:rPr>
                              </m:ctrlPr>
                            </m:sSubPr>
                            <m:e>
                              <m:r>
                                <a:rPr lang="en-US" altLang="zh-CN" sz="1600" i="1">
                                  <a:latin typeface="Cambria Math"/>
                                </a:rPr>
                                <m:t>𝑈</m:t>
                              </m:r>
                            </m:e>
                            <m:sub>
                              <m:r>
                                <a:rPr lang="en-US" altLang="zh-CN" sz="1600" i="1">
                                  <a:latin typeface="Cambria Math"/>
                                </a:rPr>
                                <m:t>2</m:t>
                              </m:r>
                            </m:sub>
                          </m:sSub>
                          <m:r>
                            <a:rPr lang="en-US" altLang="zh-CN" sz="1600" i="1">
                              <a:latin typeface="Cambria Math"/>
                            </a:rPr>
                            <m:t>=0.16, </m:t>
                          </m:r>
                          <m:sSub>
                            <m:sSubPr>
                              <m:ctrlPr>
                                <a:rPr lang="zh-CN" altLang="zh-CN" sz="1600" i="1">
                                  <a:latin typeface="Cambria Math" panose="02040503050406030204" pitchFamily="18" charset="0"/>
                                </a:rPr>
                              </m:ctrlPr>
                            </m:sSubPr>
                            <m:e>
                              <m:r>
                                <a:rPr lang="en-US" altLang="zh-CN" sz="1600" i="1">
                                  <a:latin typeface="Cambria Math"/>
                                </a:rPr>
                                <m:t>𝑈</m:t>
                              </m:r>
                            </m:e>
                            <m:sub>
                              <m:r>
                                <a:rPr lang="en-US" altLang="zh-CN" sz="1600" i="1">
                                  <a:latin typeface="Cambria Math"/>
                                </a:rPr>
                                <m:t>3</m:t>
                              </m:r>
                            </m:sub>
                          </m:sSub>
                          <m:r>
                            <a:rPr lang="en-US" altLang="zh-CN" sz="1600" i="1">
                              <a:latin typeface="Cambria Math"/>
                            </a:rPr>
                            <m:t>=0.14</m:t>
                          </m:r>
                        </m:e>
                      </m:d>
                      <m:r>
                        <a:rPr lang="en-US" altLang="zh-CN" sz="1600" i="1">
                          <a:latin typeface="Cambria Math"/>
                        </a:rPr>
                        <m:t>=0.6×0.8+0.4×0.3+0.14=0.74</m:t>
                      </m:r>
                    </m:oMath>
                  </m:oMathPara>
                </a14:m>
                <a:endParaRPr lang="zh-CN" altLang="zh-CN" sz="1600" dirty="0"/>
              </a:p>
              <a:p>
                <a:pPr>
                  <a:lnSpc>
                    <a:spcPct val="150000"/>
                  </a:lnSpc>
                </a:pPr>
                <a:r>
                  <a:rPr lang="zh-CN" altLang="zh-CN" sz="1600" dirty="0"/>
                  <a:t>即，若将张三的看书数量提升一倍，则他的知识渊博程度将由</a:t>
                </a:r>
                <a:r>
                  <a:rPr lang="en-US" altLang="zh-CN" sz="1600" dirty="0"/>
                  <a:t>0.5</a:t>
                </a:r>
                <a:r>
                  <a:rPr lang="zh-CN" altLang="zh-CN" sz="1600" dirty="0"/>
                  <a:t>变为</a:t>
                </a:r>
                <a:r>
                  <a:rPr lang="en-US" altLang="zh-CN" sz="1600" dirty="0"/>
                  <a:t>0.74</a:t>
                </a:r>
                <a:r>
                  <a:rPr lang="zh-CN" altLang="zh-CN" sz="1600" dirty="0"/>
                  <a:t>。</a:t>
                </a:r>
              </a:p>
              <a:p>
                <a:endParaRPr lang="zh-CN" altLang="zh-CN" sz="1600" dirty="0"/>
              </a:p>
            </p:txBody>
          </p:sp>
        </mc:Choice>
        <mc:Fallback xmlns="">
          <p:sp>
            <p:nvSpPr>
              <p:cNvPr id="3" name="矩形 2"/>
              <p:cNvSpPr>
                <a:spLocks noRot="1" noChangeAspect="1" noMove="1" noResize="1" noEditPoints="1" noAdjustHandles="1" noChangeArrowheads="1" noChangeShapeType="1" noTextEdit="1"/>
              </p:cNvSpPr>
              <p:nvPr/>
            </p:nvSpPr>
            <p:spPr>
              <a:xfrm>
                <a:off x="214828" y="897730"/>
                <a:ext cx="4930852" cy="5870068"/>
              </a:xfrm>
              <a:prstGeom prst="rect">
                <a:avLst/>
              </a:prstGeom>
              <a:blipFill rotWithShape="1">
                <a:blip r:embed="rId3"/>
                <a:stretch>
                  <a:fillRect l="-618" r="-247"/>
                </a:stretch>
              </a:blipFill>
            </p:spPr>
            <p:txBody>
              <a:bodyPr/>
              <a:lstStyle/>
              <a:p>
                <a:r>
                  <a:rPr lang="zh-CN" altLang="en-US">
                    <a:noFill/>
                  </a:rPr>
                  <a:t> </a:t>
                </a:r>
              </a:p>
            </p:txBody>
          </p:sp>
        </mc:Fallback>
      </mc:AlternateContent>
      <p:sp>
        <p:nvSpPr>
          <p:cNvPr id="5" name="矩形 4"/>
          <p:cNvSpPr/>
          <p:nvPr/>
        </p:nvSpPr>
        <p:spPr>
          <a:xfrm>
            <a:off x="5414792" y="3943117"/>
            <a:ext cx="3112264" cy="584775"/>
          </a:xfrm>
          <a:prstGeom prst="rect">
            <a:avLst/>
          </a:prstGeom>
        </p:spPr>
        <p:txBody>
          <a:bodyPr wrap="square">
            <a:spAutoFit/>
          </a:bodyPr>
          <a:lstStyle/>
          <a:p>
            <a:pPr algn="ctr"/>
            <a:r>
              <a:rPr lang="zh-CN" altLang="zh-CN" sz="1600" dirty="0"/>
              <a:t>图</a:t>
            </a:r>
            <a:r>
              <a:rPr lang="en-US" altLang="zh-CN" sz="1600" dirty="0"/>
              <a:t>2.12 </a:t>
            </a:r>
            <a:r>
              <a:rPr lang="zh-CN" altLang="zh-CN" sz="1600" dirty="0"/>
              <a:t>将看书数量提升一倍后的反事实模型图</a:t>
            </a:r>
          </a:p>
        </p:txBody>
      </p:sp>
    </p:spTree>
    <p:extLst>
      <p:ext uri="{BB962C8B-B14F-4D97-AF65-F5344CB8AC3E}">
        <p14:creationId xmlns:p14="http://schemas.microsoft.com/office/powerpoint/2010/main" val="609476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69600" y="138783"/>
            <a:ext cx="8376356" cy="657727"/>
          </a:xfrm>
        </p:spPr>
        <p:txBody>
          <a:bodyPr/>
          <a:lstStyle/>
          <a:p>
            <a:r>
              <a:rPr lang="zh-CN" altLang="zh-CN" sz="2800" dirty="0"/>
              <a:t>因果图</a:t>
            </a:r>
            <a:r>
              <a:rPr lang="zh-CN" altLang="en-US" sz="2800" dirty="0"/>
              <a:t>模型：</a:t>
            </a:r>
            <a:r>
              <a:rPr lang="zh-CN" altLang="zh-CN" sz="2800" dirty="0"/>
              <a:t>反事实模型</a:t>
            </a: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6" name="矩形 5"/>
              <p:cNvSpPr/>
              <p:nvPr/>
            </p:nvSpPr>
            <p:spPr>
              <a:xfrm>
                <a:off x="220337" y="1272303"/>
                <a:ext cx="8505022" cy="3804183"/>
              </a:xfrm>
              <a:prstGeom prst="rect">
                <a:avLst/>
              </a:prstGeom>
            </p:spPr>
            <p:txBody>
              <a:bodyPr wrap="square">
                <a:spAutoFit/>
              </a:bodyPr>
              <a:lstStyle/>
              <a:p>
                <a:pPr>
                  <a:lnSpc>
                    <a:spcPct val="250000"/>
                  </a:lnSpc>
                </a:pPr>
                <a:r>
                  <a:rPr lang="zh-CN" altLang="zh-CN" sz="2000" dirty="0"/>
                  <a:t>反事实计算的三个步骤：</a:t>
                </a:r>
              </a:p>
              <a:p>
                <a:pPr>
                  <a:lnSpc>
                    <a:spcPct val="250000"/>
                  </a:lnSpc>
                </a:pPr>
                <a:r>
                  <a:rPr lang="en-US" altLang="zh-CN" sz="2000" dirty="0"/>
                  <a:t>(1) </a:t>
                </a:r>
                <a:r>
                  <a:rPr lang="zh-CN" altLang="zh-CN" sz="2000" dirty="0"/>
                  <a:t>溯因</a:t>
                </a:r>
                <a:r>
                  <a:rPr lang="en-US" altLang="zh-CN" sz="2000" dirty="0"/>
                  <a:t>(abduction)</a:t>
                </a:r>
                <a:r>
                  <a:rPr lang="zh-CN" altLang="zh-CN" sz="2000" dirty="0"/>
                  <a:t>：利用现有的证据</a:t>
                </a:r>
                <a14:m>
                  <m:oMath xmlns:m="http://schemas.openxmlformats.org/officeDocument/2006/math">
                    <m:r>
                      <a:rPr lang="en-US" altLang="zh-CN" sz="2000" i="1">
                        <a:latin typeface="Cambria Math"/>
                      </a:rPr>
                      <m:t>𝐸</m:t>
                    </m:r>
                  </m:oMath>
                </a14:m>
                <a:r>
                  <a:rPr lang="zh-CN" altLang="zh-CN" sz="2000" dirty="0"/>
                  <a:t>确定环境</a:t>
                </a:r>
                <a14:m>
                  <m:oMath xmlns:m="http://schemas.openxmlformats.org/officeDocument/2006/math">
                    <m:r>
                      <a:rPr lang="en-US" altLang="zh-CN" sz="2000" i="1">
                        <a:latin typeface="Cambria Math"/>
                      </a:rPr>
                      <m:t>𝑈</m:t>
                    </m:r>
                  </m:oMath>
                </a14:m>
                <a:r>
                  <a:rPr lang="zh-CN" altLang="zh-CN" sz="2000" dirty="0"/>
                  <a:t>；</a:t>
                </a:r>
              </a:p>
              <a:p>
                <a:pPr>
                  <a:lnSpc>
                    <a:spcPct val="250000"/>
                  </a:lnSpc>
                </a:pPr>
                <a:r>
                  <a:rPr lang="en-US" altLang="zh-CN" sz="2000" dirty="0"/>
                  <a:t>(2) </a:t>
                </a:r>
                <a:r>
                  <a:rPr lang="zh-CN" altLang="zh-CN" sz="2000" dirty="0"/>
                  <a:t>动作</a:t>
                </a:r>
                <a:r>
                  <a:rPr lang="en-US" altLang="zh-CN" sz="2000" dirty="0"/>
                  <a:t>(action)</a:t>
                </a:r>
                <a:r>
                  <a:rPr lang="zh-CN" altLang="zh-CN" sz="2000" dirty="0"/>
                  <a:t>：对模型</a:t>
                </a:r>
                <a14:m>
                  <m:oMath xmlns:m="http://schemas.openxmlformats.org/officeDocument/2006/math">
                    <m:r>
                      <a:rPr lang="en-US" altLang="zh-CN" sz="2000" i="1">
                        <a:latin typeface="Cambria Math"/>
                      </a:rPr>
                      <m:t>𝑀</m:t>
                    </m:r>
                  </m:oMath>
                </a14:m>
                <a:r>
                  <a:rPr lang="zh-CN" altLang="zh-CN" sz="2000" dirty="0"/>
                  <a:t>进行修改，移除等式</a:t>
                </a:r>
                <a14:m>
                  <m:oMath xmlns:m="http://schemas.openxmlformats.org/officeDocument/2006/math">
                    <m:r>
                      <a:rPr lang="en-US" altLang="zh-CN" sz="2000" i="1">
                        <a:latin typeface="Cambria Math"/>
                      </a:rPr>
                      <m:t>𝑋</m:t>
                    </m:r>
                  </m:oMath>
                </a14:m>
                <a:r>
                  <a:rPr lang="zh-CN" altLang="zh-CN" sz="2000" dirty="0"/>
                  <a:t>中的变量并将其替换为</a:t>
                </a:r>
                <a14:m>
                  <m:oMath xmlns:m="http://schemas.openxmlformats.org/officeDocument/2006/math">
                    <m:r>
                      <a:rPr lang="en-US" altLang="zh-CN" sz="2000" i="1">
                        <a:latin typeface="Cambria Math"/>
                      </a:rPr>
                      <m:t>𝑋</m:t>
                    </m:r>
                    <m:r>
                      <a:rPr lang="en-US" altLang="zh-CN" sz="2000" i="1">
                        <a:latin typeface="Cambria Math"/>
                      </a:rPr>
                      <m:t>=</m:t>
                    </m:r>
                    <m:r>
                      <a:rPr lang="en-US" altLang="zh-CN" sz="2000" i="1">
                        <a:latin typeface="Cambria Math"/>
                      </a:rPr>
                      <m:t>𝑥</m:t>
                    </m:r>
                  </m:oMath>
                </a14:m>
                <a:r>
                  <a:rPr lang="zh-CN" altLang="zh-CN" sz="2000" dirty="0"/>
                  <a:t>，得到修正模型</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a:rPr>
                          <m:t>𝑀</m:t>
                        </m:r>
                      </m:e>
                      <m:sub>
                        <m:r>
                          <a:rPr lang="en-US" altLang="zh-CN" sz="2000" i="1">
                            <a:latin typeface="Cambria Math"/>
                          </a:rPr>
                          <m:t>𝑥</m:t>
                        </m:r>
                      </m:sub>
                    </m:sSub>
                  </m:oMath>
                </a14:m>
                <a:r>
                  <a:rPr lang="zh-CN" altLang="zh-CN" sz="2000" dirty="0"/>
                  <a:t>；</a:t>
                </a:r>
              </a:p>
              <a:p>
                <a:pPr>
                  <a:lnSpc>
                    <a:spcPct val="250000"/>
                  </a:lnSpc>
                </a:pPr>
                <a:r>
                  <a:rPr lang="en-US" altLang="zh-CN" sz="2000" dirty="0"/>
                  <a:t>(3) </a:t>
                </a:r>
                <a:r>
                  <a:rPr lang="zh-CN" altLang="zh-CN" sz="2000" dirty="0"/>
                  <a:t>预测</a:t>
                </a:r>
                <a:r>
                  <a:rPr lang="en-US" altLang="zh-CN" sz="2000" dirty="0"/>
                  <a:t>(prediction)</a:t>
                </a:r>
                <a:r>
                  <a:rPr lang="zh-CN" altLang="zh-CN" sz="2000" dirty="0"/>
                  <a:t>：利用修正模型</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a:rPr>
                          <m:t>𝑀</m:t>
                        </m:r>
                      </m:e>
                      <m:sub>
                        <m:r>
                          <a:rPr lang="en-US" altLang="zh-CN" sz="2000" i="1">
                            <a:latin typeface="Cambria Math"/>
                          </a:rPr>
                          <m:t>𝑥</m:t>
                        </m:r>
                      </m:sub>
                    </m:sSub>
                  </m:oMath>
                </a14:m>
                <a:r>
                  <a:rPr lang="zh-CN" altLang="zh-CN" sz="2000" dirty="0"/>
                  <a:t>和环境</a:t>
                </a:r>
                <a14:m>
                  <m:oMath xmlns:m="http://schemas.openxmlformats.org/officeDocument/2006/math">
                    <m:r>
                      <a:rPr lang="en-US" altLang="zh-CN" sz="2000" i="1">
                        <a:latin typeface="Cambria Math"/>
                      </a:rPr>
                      <m:t>𝑈</m:t>
                    </m:r>
                  </m:oMath>
                </a14:m>
                <a:r>
                  <a:rPr lang="zh-CN" altLang="zh-CN" sz="2000" dirty="0"/>
                  <a:t>计算反事实</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a:rPr>
                          <m:t>𝑌</m:t>
                        </m:r>
                      </m:e>
                      <m:sub>
                        <m:r>
                          <a:rPr lang="en-US" altLang="zh-CN" sz="2000" i="1">
                            <a:latin typeface="Cambria Math"/>
                          </a:rPr>
                          <m:t>𝑥</m:t>
                        </m:r>
                      </m:sub>
                    </m:sSub>
                    <m:r>
                      <a:rPr lang="en-US" altLang="zh-CN" sz="2000" i="1">
                        <a:latin typeface="Cambria Math"/>
                      </a:rPr>
                      <m:t>(</m:t>
                    </m:r>
                    <m:r>
                      <a:rPr lang="en-US" altLang="zh-CN" sz="2000" i="1">
                        <a:latin typeface="Cambria Math"/>
                      </a:rPr>
                      <m:t>𝑈</m:t>
                    </m:r>
                    <m:r>
                      <a:rPr lang="en-US" altLang="zh-CN" sz="2000" i="1">
                        <a:latin typeface="Cambria Math"/>
                      </a:rPr>
                      <m:t>)</m:t>
                    </m:r>
                  </m:oMath>
                </a14:m>
                <a:r>
                  <a:rPr lang="zh-CN" altLang="zh-CN" sz="2000" dirty="0"/>
                  <a:t>的值。</a:t>
                </a:r>
              </a:p>
            </p:txBody>
          </p:sp>
        </mc:Choice>
        <mc:Fallback xmlns="">
          <p:sp>
            <p:nvSpPr>
              <p:cNvPr id="6" name="矩形 5"/>
              <p:cNvSpPr>
                <a:spLocks noRot="1" noChangeAspect="1" noMove="1" noResize="1" noEditPoints="1" noAdjustHandles="1" noChangeArrowheads="1" noChangeShapeType="1" noTextEdit="1"/>
              </p:cNvSpPr>
              <p:nvPr/>
            </p:nvSpPr>
            <p:spPr>
              <a:xfrm>
                <a:off x="220337" y="1272303"/>
                <a:ext cx="8505022" cy="3804183"/>
              </a:xfrm>
              <a:prstGeom prst="rect">
                <a:avLst/>
              </a:prstGeom>
              <a:blipFill rotWithShape="1">
                <a:blip r:embed="rId2"/>
                <a:stretch>
                  <a:fillRect l="-717" b="-20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06015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69600" y="138783"/>
            <a:ext cx="8376356" cy="657727"/>
          </a:xfrm>
        </p:spPr>
        <p:txBody>
          <a:bodyPr/>
          <a:lstStyle/>
          <a:p>
            <a:r>
              <a:rPr lang="zh-CN" altLang="zh-CN" sz="2800" dirty="0"/>
              <a:t>因果图</a:t>
            </a:r>
            <a:r>
              <a:rPr lang="zh-CN" altLang="en-US" sz="2800" dirty="0"/>
              <a:t>模型：</a:t>
            </a:r>
            <a:r>
              <a:rPr lang="zh-CN" altLang="zh-CN" sz="2800" dirty="0"/>
              <a:t>反事实模型</a:t>
            </a: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extLst>
                  <p:ext uri="{D42A27DB-BD31-4B8C-83A1-F6EECF244321}">
                    <p14:modId xmlns:p14="http://schemas.microsoft.com/office/powerpoint/2010/main" val="2981963316"/>
                  </p:ext>
                </p:extLst>
              </p:nvPr>
            </p:nvGraphicFramePr>
            <p:xfrm>
              <a:off x="798723" y="1842512"/>
              <a:ext cx="7827484" cy="3544736"/>
            </p:xfrm>
            <a:graphic>
              <a:graphicData uri="http://schemas.openxmlformats.org/drawingml/2006/table">
                <a:tbl>
                  <a:tblPr firstRow="1" bandRow="1">
                    <a:tableStyleId>{5C22544A-7EE6-4342-B048-85BDC9FD1C3A}</a:tableStyleId>
                  </a:tblPr>
                  <a:tblGrid>
                    <a:gridCol w="1456348">
                      <a:extLst>
                        <a:ext uri="{9D8B030D-6E8A-4147-A177-3AD203B41FA5}">
                          <a16:colId xmlns:a16="http://schemas.microsoft.com/office/drawing/2014/main" val="20000"/>
                        </a:ext>
                      </a:extLst>
                    </a:gridCol>
                    <a:gridCol w="1894177">
                      <a:extLst>
                        <a:ext uri="{9D8B030D-6E8A-4147-A177-3AD203B41FA5}">
                          <a16:colId xmlns:a16="http://schemas.microsoft.com/office/drawing/2014/main" val="20001"/>
                        </a:ext>
                      </a:extLst>
                    </a:gridCol>
                    <a:gridCol w="1894177">
                      <a:extLst>
                        <a:ext uri="{9D8B030D-6E8A-4147-A177-3AD203B41FA5}">
                          <a16:colId xmlns:a16="http://schemas.microsoft.com/office/drawing/2014/main" val="20002"/>
                        </a:ext>
                      </a:extLst>
                    </a:gridCol>
                    <a:gridCol w="2582782">
                      <a:extLst>
                        <a:ext uri="{9D8B030D-6E8A-4147-A177-3AD203B41FA5}">
                          <a16:colId xmlns:a16="http://schemas.microsoft.com/office/drawing/2014/main" val="20003"/>
                        </a:ext>
                      </a:extLst>
                    </a:gridCol>
                  </a:tblGrid>
                  <a:tr h="1076080">
                    <a:tc>
                      <a:txBody>
                        <a:bodyPr/>
                        <a:lstStyle/>
                        <a:p>
                          <a:pPr algn="ctr">
                            <a:spcBef>
                              <a:spcPts val="1000"/>
                            </a:spcBef>
                            <a:spcAft>
                              <a:spcPts val="0"/>
                            </a:spcAft>
                          </a:pPr>
                          <a:r>
                            <a:rPr lang="zh-CN" sz="1400" kern="1200" dirty="0">
                              <a:effectLst/>
                            </a:rPr>
                            <a:t>可观测</a:t>
                          </a:r>
                          <a:endParaRPr lang="zh-CN" sz="1400" dirty="0">
                            <a:effectLst/>
                          </a:endParaRPr>
                        </a:p>
                        <a:p>
                          <a:pPr algn="ctr">
                            <a:spcBef>
                              <a:spcPts val="1000"/>
                            </a:spcBef>
                            <a:spcAft>
                              <a:spcPts val="0"/>
                            </a:spcAft>
                          </a:pPr>
                          <a:r>
                            <a:rPr lang="zh-CN" sz="1400" kern="1200" dirty="0">
                              <a:effectLst/>
                            </a:rPr>
                            <a:t>问题</a:t>
                          </a:r>
                          <a:endParaRPr lang="zh-CN" sz="1400" dirty="0">
                            <a:effectLst/>
                            <a:latin typeface="Times New Roman"/>
                            <a:ea typeface="华文楷体"/>
                            <a:cs typeface="Times New Roman"/>
                          </a:endParaRPr>
                        </a:p>
                      </a:txBody>
                      <a:tcPr marT="34290" marB="34290" anchor="ctr"/>
                    </a:tc>
                    <a:tc>
                      <a:txBody>
                        <a:bodyPr/>
                        <a:lstStyle/>
                        <a:p>
                          <a:pPr algn="ctr">
                            <a:spcBef>
                              <a:spcPts val="1000"/>
                            </a:spcBef>
                            <a:spcAft>
                              <a:spcPts val="0"/>
                            </a:spcAft>
                          </a:pPr>
                          <a:r>
                            <a:rPr lang="en-US" sz="1400" kern="1200" dirty="0">
                              <a:effectLst/>
                            </a:rPr>
                            <a:t>What if we see A</a:t>
                          </a:r>
                          <a:endParaRPr lang="zh-CN" sz="1400" dirty="0">
                            <a:effectLst/>
                          </a:endParaRPr>
                        </a:p>
                        <a:p>
                          <a:pPr algn="ctr">
                            <a:spcBef>
                              <a:spcPts val="1000"/>
                            </a:spcBef>
                            <a:spcAft>
                              <a:spcPts val="0"/>
                            </a:spcAft>
                          </a:pPr>
                          <a:r>
                            <a:rPr lang="en-US" sz="1400" kern="1200" dirty="0">
                              <a:effectLst/>
                            </a:rPr>
                            <a:t>(what is?)</a:t>
                          </a:r>
                          <a:endParaRPr lang="zh-CN" sz="1400" dirty="0">
                            <a:effectLst/>
                            <a:latin typeface="Times New Roman"/>
                            <a:ea typeface="华文楷体"/>
                            <a:cs typeface="Times New Roman"/>
                          </a:endParaRPr>
                        </a:p>
                      </a:txBody>
                      <a:tcPr marT="34290" marB="34290" anchor="ct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kern="1200">
                                    <a:effectLst/>
                                    <a:latin typeface="Cambria Math"/>
                                  </a:rPr>
                                  <m:t>𝑃</m:t>
                                </m:r>
                                <m:r>
                                  <a:rPr lang="en-US" sz="1400" kern="1200">
                                    <a:effectLst/>
                                    <a:latin typeface="Cambria Math"/>
                                  </a:rPr>
                                  <m:t>(</m:t>
                                </m:r>
                                <m:r>
                                  <a:rPr lang="en-US" sz="1400" kern="1200">
                                    <a:effectLst/>
                                    <a:latin typeface="Cambria Math"/>
                                  </a:rPr>
                                  <m:t>𝑦</m:t>
                                </m:r>
                                <m:r>
                                  <a:rPr lang="en-US" sz="1400" kern="1200">
                                    <a:effectLst/>
                                    <a:latin typeface="Cambria Math"/>
                                  </a:rPr>
                                  <m:t>|</m:t>
                                </m:r>
                                <m:r>
                                  <a:rPr lang="en-US" sz="1400" kern="1200">
                                    <a:effectLst/>
                                    <a:latin typeface="Cambria Math"/>
                                  </a:rPr>
                                  <m:t>𝐴</m:t>
                                </m:r>
                                <m:r>
                                  <a:rPr lang="en-US" sz="1400" kern="1200">
                                    <a:effectLst/>
                                    <a:latin typeface="Cambria Math"/>
                                  </a:rPr>
                                  <m:t>)</m:t>
                                </m:r>
                              </m:oMath>
                            </m:oMathPara>
                          </a14:m>
                          <a:endParaRPr lang="zh-CN" sz="1400" dirty="0">
                            <a:effectLst/>
                            <a:latin typeface="Times New Roman"/>
                            <a:ea typeface="华文楷体"/>
                            <a:cs typeface="Times New Roman"/>
                          </a:endParaRPr>
                        </a:p>
                      </a:txBody>
                      <a:tcPr marT="34290" marB="34290" anchor="ctr"/>
                    </a:tc>
                    <a:tc>
                      <a:txBody>
                        <a:bodyPr/>
                        <a:lstStyle/>
                        <a:p>
                          <a:pPr algn="ctr">
                            <a:spcBef>
                              <a:spcPts val="1000"/>
                            </a:spcBef>
                            <a:spcAft>
                              <a:spcPts val="0"/>
                            </a:spcAft>
                          </a:pPr>
                          <a:r>
                            <a:rPr lang="zh-CN" sz="1400" kern="1200" dirty="0">
                              <a:effectLst/>
                            </a:rPr>
                            <a:t>关联</a:t>
                          </a:r>
                          <a:r>
                            <a:rPr lang="en-US" sz="1400" kern="1200" dirty="0">
                              <a:effectLst/>
                            </a:rPr>
                            <a:t>(association)</a:t>
                          </a:r>
                          <a:r>
                            <a:rPr lang="zh-CN" sz="1400" kern="1200" dirty="0">
                              <a:effectLst/>
                            </a:rPr>
                            <a:t>：直接可从数据中计算得到的统计相关</a:t>
                          </a:r>
                          <a:endParaRPr lang="zh-CN" sz="1400" dirty="0">
                            <a:effectLst/>
                            <a:latin typeface="Times New Roman"/>
                            <a:ea typeface="华文楷体"/>
                            <a:cs typeface="Times New Roman"/>
                          </a:endParaRPr>
                        </a:p>
                      </a:txBody>
                      <a:tcPr marL="0" marR="0" marT="0" marB="0" anchor="ctr"/>
                    </a:tc>
                    <a:extLst>
                      <a:ext uri="{0D108BD9-81ED-4DB2-BD59-A6C34878D82A}">
                        <a16:rowId xmlns:a16="http://schemas.microsoft.com/office/drawing/2014/main" val="10000"/>
                      </a:ext>
                    </a:extLst>
                  </a:tr>
                  <a:tr h="1270435">
                    <a:tc>
                      <a:txBody>
                        <a:bodyPr/>
                        <a:lstStyle/>
                        <a:p>
                          <a:pPr algn="ctr">
                            <a:spcBef>
                              <a:spcPts val="1000"/>
                            </a:spcBef>
                            <a:spcAft>
                              <a:spcPts val="0"/>
                            </a:spcAft>
                          </a:pPr>
                          <a:r>
                            <a:rPr lang="zh-CN" sz="1400" kern="1200" dirty="0">
                              <a:effectLst/>
                            </a:rPr>
                            <a:t>决策行动</a:t>
                          </a:r>
                          <a:endParaRPr lang="zh-CN" sz="1400" dirty="0">
                            <a:effectLst/>
                          </a:endParaRPr>
                        </a:p>
                        <a:p>
                          <a:pPr algn="ctr">
                            <a:spcBef>
                              <a:spcPts val="1000"/>
                            </a:spcBef>
                            <a:spcAft>
                              <a:spcPts val="0"/>
                            </a:spcAft>
                          </a:pPr>
                          <a:r>
                            <a:rPr lang="zh-CN" sz="1400" kern="1200" dirty="0">
                              <a:effectLst/>
                            </a:rPr>
                            <a:t>问题</a:t>
                          </a:r>
                          <a:endParaRPr lang="zh-CN" sz="1400" dirty="0">
                            <a:effectLst/>
                            <a:latin typeface="Times New Roman"/>
                            <a:ea typeface="华文楷体"/>
                            <a:cs typeface="Times New Roman"/>
                          </a:endParaRPr>
                        </a:p>
                      </a:txBody>
                      <a:tcPr marT="34290" marB="34290" anchor="ctr"/>
                    </a:tc>
                    <a:tc>
                      <a:txBody>
                        <a:bodyPr/>
                        <a:lstStyle/>
                        <a:p>
                          <a:pPr algn="ctr">
                            <a:spcBef>
                              <a:spcPts val="1000"/>
                            </a:spcBef>
                            <a:spcAft>
                              <a:spcPts val="0"/>
                            </a:spcAft>
                          </a:pPr>
                          <a:r>
                            <a:rPr lang="en-US" sz="1400" kern="1200" dirty="0">
                              <a:effectLst/>
                            </a:rPr>
                            <a:t>What if we do A (what if?)</a:t>
                          </a:r>
                          <a:endParaRPr lang="zh-CN" sz="1400" dirty="0">
                            <a:effectLst/>
                            <a:latin typeface="Times New Roman"/>
                            <a:ea typeface="华文楷体"/>
                            <a:cs typeface="Times New Roman"/>
                          </a:endParaRPr>
                        </a:p>
                      </a:txBody>
                      <a:tcPr marT="34290" marB="34290" anchor="ct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kern="1200">
                                    <a:effectLst/>
                                    <a:latin typeface="Cambria Math"/>
                                  </a:rPr>
                                  <m:t>𝑃</m:t>
                                </m:r>
                                <m:r>
                                  <a:rPr lang="en-US" sz="1400" kern="1200">
                                    <a:effectLst/>
                                    <a:latin typeface="Cambria Math"/>
                                  </a:rPr>
                                  <m:t>(</m:t>
                                </m:r>
                                <m:r>
                                  <a:rPr lang="en-US" sz="1400" kern="1200">
                                    <a:effectLst/>
                                    <a:latin typeface="Cambria Math"/>
                                  </a:rPr>
                                  <m:t>𝑦</m:t>
                                </m:r>
                                <m:r>
                                  <a:rPr lang="en-US" sz="1400" kern="1200">
                                    <a:effectLst/>
                                    <a:latin typeface="Cambria Math"/>
                                  </a:rPr>
                                  <m:t>|</m:t>
                                </m:r>
                                <m:r>
                                  <a:rPr lang="en-US" sz="1400" kern="1200">
                                    <a:effectLst/>
                                    <a:latin typeface="Cambria Math"/>
                                  </a:rPr>
                                  <m:t>𝑑𝑜</m:t>
                                </m:r>
                                <m:r>
                                  <a:rPr lang="en-US" sz="1400" kern="1200">
                                    <a:effectLst/>
                                    <a:latin typeface="Cambria Math"/>
                                  </a:rPr>
                                  <m:t>(</m:t>
                                </m:r>
                                <m:r>
                                  <a:rPr lang="en-US" sz="1400" kern="1200">
                                    <a:effectLst/>
                                    <a:latin typeface="Cambria Math"/>
                                  </a:rPr>
                                  <m:t>𝐴</m:t>
                                </m:r>
                                <m:r>
                                  <a:rPr lang="en-US" sz="1400" kern="1200">
                                    <a:effectLst/>
                                    <a:latin typeface="Cambria Math"/>
                                  </a:rPr>
                                  <m:t>))</m:t>
                                </m:r>
                              </m:oMath>
                            </m:oMathPara>
                          </a14:m>
                          <a:endParaRPr lang="zh-CN" sz="1400" dirty="0">
                            <a:effectLst/>
                          </a:endParaRPr>
                        </a:p>
                        <a:p>
                          <a:pPr algn="ctr">
                            <a:spcBef>
                              <a:spcPts val="1000"/>
                            </a:spcBef>
                            <a:spcAft>
                              <a:spcPts val="0"/>
                            </a:spcAft>
                          </a:pPr>
                          <a:r>
                            <a:rPr lang="zh-CN" sz="1400" kern="1200" dirty="0">
                              <a:effectLst/>
                            </a:rPr>
                            <a:t>（如果采取</a:t>
                          </a:r>
                          <a:r>
                            <a:rPr lang="en-US" sz="1400" kern="1200" dirty="0">
                              <a:effectLst/>
                            </a:rPr>
                            <a:t>A</a:t>
                          </a:r>
                          <a:r>
                            <a:rPr lang="zh-CN" sz="1400" kern="1200" dirty="0">
                              <a:effectLst/>
                            </a:rPr>
                            <a:t>行为，则</a:t>
                          </a:r>
                          <a14:m>
                            <m:oMath xmlns:m="http://schemas.openxmlformats.org/officeDocument/2006/math">
                              <m:r>
                                <a:rPr lang="en-US" sz="1400" kern="1200">
                                  <a:effectLst/>
                                  <a:latin typeface="Cambria Math"/>
                                </a:rPr>
                                <m:t>𝑦</m:t>
                              </m:r>
                            </m:oMath>
                          </a14:m>
                          <a:r>
                            <a:rPr lang="zh-CN" sz="1400" kern="1200" dirty="0">
                              <a:effectLst/>
                            </a:rPr>
                            <a:t>将如何）</a:t>
                          </a:r>
                          <a:endParaRPr lang="zh-CN" sz="1400" dirty="0">
                            <a:effectLst/>
                            <a:latin typeface="Times New Roman"/>
                            <a:ea typeface="华文楷体"/>
                            <a:cs typeface="Times New Roman"/>
                          </a:endParaRPr>
                        </a:p>
                      </a:txBody>
                      <a:tcPr marT="34290" marB="34290" anchor="ctr"/>
                    </a:tc>
                    <a:tc>
                      <a:txBody>
                        <a:bodyPr/>
                        <a:lstStyle/>
                        <a:p>
                          <a:pPr algn="ctr">
                            <a:spcBef>
                              <a:spcPts val="1000"/>
                            </a:spcBef>
                            <a:spcAft>
                              <a:spcPts val="0"/>
                            </a:spcAft>
                          </a:pPr>
                          <a:r>
                            <a:rPr lang="zh-CN" sz="1400" kern="1200">
                              <a:effectLst/>
                            </a:rPr>
                            <a:t>干预</a:t>
                          </a:r>
                          <a:r>
                            <a:rPr lang="en-US" sz="1400" kern="1200">
                              <a:effectLst/>
                            </a:rPr>
                            <a:t>(intervention):</a:t>
                          </a:r>
                          <a:r>
                            <a:rPr lang="zh-CN" sz="1400" kern="1200">
                              <a:effectLst/>
                            </a:rPr>
                            <a:t>无法直接从观测数据就能得到关系，如</a:t>
                          </a:r>
                          <a:r>
                            <a:rPr lang="en-US" sz="1400" kern="1200">
                              <a:effectLst/>
                            </a:rPr>
                            <a:t>“</a:t>
                          </a:r>
                          <a:r>
                            <a:rPr lang="zh-CN" sz="1400" kern="1200">
                              <a:effectLst/>
                            </a:rPr>
                            <a:t>某个商品涨价会产生什么结果</a:t>
                          </a:r>
                          <a:r>
                            <a:rPr lang="en-US" sz="1400" kern="1200">
                              <a:effectLst/>
                            </a:rPr>
                            <a:t>”</a:t>
                          </a:r>
                          <a:endParaRPr lang="zh-CN" sz="1400">
                            <a:effectLst/>
                            <a:latin typeface="Times New Roman"/>
                            <a:ea typeface="华文楷体"/>
                            <a:cs typeface="Times New Roman"/>
                          </a:endParaRPr>
                        </a:p>
                      </a:txBody>
                      <a:tcPr marL="0" marR="0" marT="0" marB="0" anchor="ctr"/>
                    </a:tc>
                    <a:extLst>
                      <a:ext uri="{0D108BD9-81ED-4DB2-BD59-A6C34878D82A}">
                        <a16:rowId xmlns:a16="http://schemas.microsoft.com/office/drawing/2014/main" val="10001"/>
                      </a:ext>
                    </a:extLst>
                  </a:tr>
                  <a:tr h="1198221">
                    <a:tc>
                      <a:txBody>
                        <a:bodyPr/>
                        <a:lstStyle/>
                        <a:p>
                          <a:pPr algn="ctr">
                            <a:spcBef>
                              <a:spcPts val="1000"/>
                            </a:spcBef>
                            <a:spcAft>
                              <a:spcPts val="0"/>
                            </a:spcAft>
                          </a:pPr>
                          <a:r>
                            <a:rPr lang="zh-CN" sz="1400" kern="1200">
                              <a:effectLst/>
                            </a:rPr>
                            <a:t>反事实</a:t>
                          </a:r>
                          <a:endParaRPr lang="zh-CN" sz="1400">
                            <a:effectLst/>
                          </a:endParaRPr>
                        </a:p>
                        <a:p>
                          <a:pPr algn="ctr">
                            <a:spcBef>
                              <a:spcPts val="1000"/>
                            </a:spcBef>
                            <a:spcAft>
                              <a:spcPts val="0"/>
                            </a:spcAft>
                          </a:pPr>
                          <a:r>
                            <a:rPr lang="zh-CN" sz="1400" kern="1200">
                              <a:effectLst/>
                            </a:rPr>
                            <a:t>问题</a:t>
                          </a:r>
                          <a:endParaRPr lang="zh-CN" sz="1400">
                            <a:effectLst/>
                            <a:latin typeface="Times New Roman"/>
                            <a:ea typeface="华文楷体"/>
                            <a:cs typeface="Times New Roman"/>
                          </a:endParaRPr>
                        </a:p>
                      </a:txBody>
                      <a:tcPr marT="34290" marB="34290" anchor="ctr"/>
                    </a:tc>
                    <a:tc>
                      <a:txBody>
                        <a:bodyPr/>
                        <a:lstStyle/>
                        <a:p>
                          <a:pPr algn="ctr">
                            <a:spcBef>
                              <a:spcPts val="1000"/>
                            </a:spcBef>
                            <a:spcAft>
                              <a:spcPts val="0"/>
                            </a:spcAft>
                          </a:pPr>
                          <a:r>
                            <a:rPr lang="en-US" sz="1400" kern="1200">
                              <a:effectLst/>
                            </a:rPr>
                            <a:t>What if we did things differently</a:t>
                          </a:r>
                          <a:endParaRPr lang="zh-CN" sz="1400">
                            <a:effectLst/>
                          </a:endParaRPr>
                        </a:p>
                        <a:p>
                          <a:pPr algn="ctr">
                            <a:spcBef>
                              <a:spcPts val="1000"/>
                            </a:spcBef>
                            <a:spcAft>
                              <a:spcPts val="0"/>
                            </a:spcAft>
                          </a:pPr>
                          <a:r>
                            <a:rPr lang="en-US" sz="1400" kern="1200">
                              <a:effectLst/>
                            </a:rPr>
                            <a:t>(why)</a:t>
                          </a:r>
                          <a:endParaRPr lang="zh-CN" sz="1400">
                            <a:effectLst/>
                            <a:latin typeface="Times New Roman"/>
                            <a:ea typeface="华文楷体"/>
                            <a:cs typeface="Times New Roman"/>
                          </a:endParaRPr>
                        </a:p>
                      </a:txBody>
                      <a:tcPr marT="34290" marB="34290" anchor="ct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400" kern="1200">
                                    <a:effectLst/>
                                    <a:latin typeface="Cambria Math"/>
                                  </a:rPr>
                                  <m:t>𝑃</m:t>
                                </m:r>
                                <m:r>
                                  <a:rPr lang="en-US" sz="1400" kern="1200">
                                    <a:effectLst/>
                                    <a:latin typeface="Cambria Math"/>
                                  </a:rPr>
                                  <m:t>(</m:t>
                                </m:r>
                                <m:sSup>
                                  <m:sSupPr>
                                    <m:ctrlPr>
                                      <a:rPr lang="zh-CN" sz="1400" i="1" kern="1200">
                                        <a:effectLst/>
                                        <a:latin typeface="Cambria Math" panose="02040503050406030204" pitchFamily="18" charset="0"/>
                                      </a:rPr>
                                    </m:ctrlPr>
                                  </m:sSupPr>
                                  <m:e>
                                    <m:r>
                                      <a:rPr lang="en-US" sz="1400" kern="1200">
                                        <a:effectLst/>
                                        <a:latin typeface="Cambria Math"/>
                                      </a:rPr>
                                      <m:t>𝑦</m:t>
                                    </m:r>
                                  </m:e>
                                  <m:sup>
                                    <m:r>
                                      <a:rPr lang="en-US" sz="1400" kern="1200">
                                        <a:effectLst/>
                                        <a:latin typeface="Cambria Math"/>
                                      </a:rPr>
                                      <m:t>′</m:t>
                                    </m:r>
                                  </m:sup>
                                </m:sSup>
                                <m:r>
                                  <a:rPr lang="en-US" sz="1400" kern="1200">
                                    <a:effectLst/>
                                    <a:latin typeface="Cambria Math"/>
                                  </a:rPr>
                                  <m:t>|</m:t>
                                </m:r>
                                <m:r>
                                  <a:rPr lang="en-US" sz="1400" kern="1200">
                                    <a:effectLst/>
                                    <a:latin typeface="Cambria Math"/>
                                  </a:rPr>
                                  <m:t>𝐴</m:t>
                                </m:r>
                                <m:r>
                                  <a:rPr lang="en-US" sz="1400" kern="1200">
                                    <a:effectLst/>
                                    <a:latin typeface="Cambria Math"/>
                                  </a:rPr>
                                  <m:t>)</m:t>
                                </m:r>
                              </m:oMath>
                            </m:oMathPara>
                          </a14:m>
                          <a:endParaRPr lang="zh-CN" sz="1400" dirty="0">
                            <a:effectLst/>
                          </a:endParaRPr>
                        </a:p>
                        <a:p>
                          <a:pPr algn="ctr">
                            <a:spcBef>
                              <a:spcPts val="1000"/>
                            </a:spcBef>
                            <a:spcAft>
                              <a:spcPts val="0"/>
                            </a:spcAft>
                          </a:pPr>
                          <a:r>
                            <a:rPr lang="zh-CN" sz="1400" kern="1200" dirty="0">
                              <a:effectLst/>
                            </a:rPr>
                            <a:t>（如果</a:t>
                          </a:r>
                          <a:r>
                            <a:rPr lang="en-US" sz="1400" kern="1200" dirty="0">
                              <a:effectLst/>
                            </a:rPr>
                            <a:t>A</a:t>
                          </a:r>
                          <a:r>
                            <a:rPr lang="zh-CN" sz="1400" kern="1200" dirty="0">
                              <a:effectLst/>
                            </a:rPr>
                            <a:t>为真，则</a:t>
                          </a:r>
                          <a14:m>
                            <m:oMath xmlns:m="http://schemas.openxmlformats.org/officeDocument/2006/math">
                              <m:sSup>
                                <m:sSupPr>
                                  <m:ctrlPr>
                                    <a:rPr lang="zh-CN" sz="1400" i="1" kern="1200">
                                      <a:effectLst/>
                                      <a:latin typeface="Cambria Math" panose="02040503050406030204" pitchFamily="18" charset="0"/>
                                    </a:rPr>
                                  </m:ctrlPr>
                                </m:sSupPr>
                                <m:e>
                                  <m:r>
                                    <a:rPr lang="en-US" sz="1400" kern="1200">
                                      <a:effectLst/>
                                      <a:latin typeface="Cambria Math"/>
                                    </a:rPr>
                                    <m:t>𝑦</m:t>
                                  </m:r>
                                </m:e>
                                <m:sup>
                                  <m:r>
                                    <a:rPr lang="en-US" sz="1400" kern="1200">
                                      <a:effectLst/>
                                      <a:latin typeface="Cambria Math"/>
                                    </a:rPr>
                                    <m:t>′</m:t>
                                  </m:r>
                                </m:sup>
                              </m:sSup>
                            </m:oMath>
                          </a14:m>
                          <a:r>
                            <a:rPr lang="zh-CN" sz="1400" kern="1200" dirty="0">
                              <a:effectLst/>
                            </a:rPr>
                            <a:t>将如何）</a:t>
                          </a:r>
                          <a:endParaRPr lang="zh-CN" sz="1400" dirty="0">
                            <a:effectLst/>
                            <a:latin typeface="Times New Roman"/>
                            <a:ea typeface="华文楷体"/>
                            <a:cs typeface="Times New Roman"/>
                          </a:endParaRPr>
                        </a:p>
                      </a:txBody>
                      <a:tcPr marT="34290" marB="34290" anchor="ctr"/>
                    </a:tc>
                    <a:tc>
                      <a:txBody>
                        <a:bodyPr/>
                        <a:lstStyle/>
                        <a:p>
                          <a:pPr algn="ctr">
                            <a:spcBef>
                              <a:spcPts val="1000"/>
                            </a:spcBef>
                            <a:spcAft>
                              <a:spcPts val="0"/>
                            </a:spcAft>
                          </a:pPr>
                          <a:r>
                            <a:rPr lang="zh-CN" sz="1400" kern="1200" dirty="0">
                              <a:effectLst/>
                            </a:rPr>
                            <a:t>反事实</a:t>
                          </a:r>
                          <a:r>
                            <a:rPr lang="en-US" sz="1400" kern="1200" dirty="0">
                              <a:effectLst/>
                            </a:rPr>
                            <a:t>(counterfactual)</a:t>
                          </a:r>
                          <a:r>
                            <a:rPr lang="zh-CN" sz="1400" kern="1200" dirty="0">
                              <a:effectLst/>
                            </a:rPr>
                            <a:t>：某个事情已经发生了，则在相同环境中，这个事情不发生会带来怎样的新结果</a:t>
                          </a:r>
                          <a:endParaRPr lang="zh-CN" sz="1400" dirty="0">
                            <a:effectLst/>
                            <a:latin typeface="Times New Roman"/>
                            <a:ea typeface="华文楷体"/>
                            <a:cs typeface="Times New Roman"/>
                          </a:endParaRPr>
                        </a:p>
                      </a:txBody>
                      <a:tcPr marL="0" marR="0" marT="0" marB="0" anchor="ctr"/>
                    </a:tc>
                    <a:extLst>
                      <a:ext uri="{0D108BD9-81ED-4DB2-BD59-A6C34878D82A}">
                        <a16:rowId xmlns:a16="http://schemas.microsoft.com/office/drawing/2014/main" val="10002"/>
                      </a:ext>
                    </a:extLst>
                  </a:tr>
                </a:tbl>
              </a:graphicData>
            </a:graphic>
          </p:graphicFrame>
        </mc:Choice>
        <mc:Fallback xmlns="">
          <p:graphicFrame>
            <p:nvGraphicFramePr>
              <p:cNvPr id="3" name="表格 2"/>
              <p:cNvGraphicFramePr>
                <a:graphicFrameLocks noGrp="1"/>
              </p:cNvGraphicFramePr>
              <p:nvPr>
                <p:extLst>
                  <p:ext uri="{D42A27DB-BD31-4B8C-83A1-F6EECF244321}">
                    <p14:modId xmlns:p14="http://schemas.microsoft.com/office/powerpoint/2010/main" val="2981963316"/>
                  </p:ext>
                </p:extLst>
              </p:nvPr>
            </p:nvGraphicFramePr>
            <p:xfrm>
              <a:off x="798723" y="1842512"/>
              <a:ext cx="7827484" cy="3544736"/>
            </p:xfrm>
            <a:graphic>
              <a:graphicData uri="http://schemas.openxmlformats.org/drawingml/2006/table">
                <a:tbl>
                  <a:tblPr firstRow="1" bandRow="1">
                    <a:tableStyleId>{5C22544A-7EE6-4342-B048-85BDC9FD1C3A}</a:tableStyleId>
                  </a:tblPr>
                  <a:tblGrid>
                    <a:gridCol w="1456348"/>
                    <a:gridCol w="1894177"/>
                    <a:gridCol w="1894177"/>
                    <a:gridCol w="2582782"/>
                  </a:tblGrid>
                  <a:tr h="1076080">
                    <a:tc>
                      <a:txBody>
                        <a:bodyPr/>
                        <a:lstStyle/>
                        <a:p>
                          <a:pPr algn="ctr">
                            <a:spcBef>
                              <a:spcPts val="1000"/>
                            </a:spcBef>
                            <a:spcAft>
                              <a:spcPts val="0"/>
                            </a:spcAft>
                          </a:pPr>
                          <a:r>
                            <a:rPr lang="zh-CN" sz="1400" kern="1200" dirty="0">
                              <a:effectLst/>
                            </a:rPr>
                            <a:t>可观测</a:t>
                          </a:r>
                          <a:endParaRPr lang="zh-CN" sz="1400" dirty="0">
                            <a:effectLst/>
                          </a:endParaRPr>
                        </a:p>
                        <a:p>
                          <a:pPr algn="ctr">
                            <a:spcBef>
                              <a:spcPts val="1000"/>
                            </a:spcBef>
                            <a:spcAft>
                              <a:spcPts val="0"/>
                            </a:spcAft>
                          </a:pPr>
                          <a:r>
                            <a:rPr lang="zh-CN" sz="1400" kern="1200" dirty="0">
                              <a:effectLst/>
                            </a:rPr>
                            <a:t>问题</a:t>
                          </a:r>
                          <a:endParaRPr lang="zh-CN" sz="1400" dirty="0">
                            <a:effectLst/>
                            <a:latin typeface="Times New Roman"/>
                            <a:ea typeface="华文楷体"/>
                            <a:cs typeface="Times New Roman"/>
                          </a:endParaRPr>
                        </a:p>
                      </a:txBody>
                      <a:tcPr marT="34290" marB="34290" anchor="ctr"/>
                    </a:tc>
                    <a:tc>
                      <a:txBody>
                        <a:bodyPr/>
                        <a:lstStyle/>
                        <a:p>
                          <a:pPr algn="ctr">
                            <a:spcBef>
                              <a:spcPts val="1000"/>
                            </a:spcBef>
                            <a:spcAft>
                              <a:spcPts val="0"/>
                            </a:spcAft>
                          </a:pPr>
                          <a:r>
                            <a:rPr lang="en-US" sz="1400" kern="1200" dirty="0">
                              <a:effectLst/>
                            </a:rPr>
                            <a:t>What if we see A</a:t>
                          </a:r>
                          <a:endParaRPr lang="zh-CN" sz="1400" dirty="0">
                            <a:effectLst/>
                          </a:endParaRPr>
                        </a:p>
                        <a:p>
                          <a:pPr algn="ctr">
                            <a:spcBef>
                              <a:spcPts val="1000"/>
                            </a:spcBef>
                            <a:spcAft>
                              <a:spcPts val="0"/>
                            </a:spcAft>
                          </a:pPr>
                          <a:r>
                            <a:rPr lang="en-US" sz="1400" kern="1200" dirty="0">
                              <a:effectLst/>
                            </a:rPr>
                            <a:t>(what is?)</a:t>
                          </a:r>
                          <a:endParaRPr lang="zh-CN" sz="1400" dirty="0">
                            <a:effectLst/>
                            <a:latin typeface="Times New Roman"/>
                            <a:ea typeface="华文楷体"/>
                            <a:cs typeface="Times New Roman"/>
                          </a:endParaRPr>
                        </a:p>
                      </a:txBody>
                      <a:tcPr marT="34290" marB="34290" anchor="ctr"/>
                    </a:tc>
                    <a:tc>
                      <a:txBody>
                        <a:bodyPr/>
                        <a:lstStyle/>
                        <a:p>
                          <a:endParaRPr lang="zh-CN"/>
                        </a:p>
                      </a:txBody>
                      <a:tcPr marT="34290" marB="34290" anchor="ctr">
                        <a:blipFill rotWithShape="1">
                          <a:blip r:embed="rId2"/>
                          <a:stretch>
                            <a:fillRect l="-177419" r="-137097" b="-228814"/>
                          </a:stretch>
                        </a:blipFill>
                      </a:tcPr>
                    </a:tc>
                    <a:tc>
                      <a:txBody>
                        <a:bodyPr/>
                        <a:lstStyle/>
                        <a:p>
                          <a:pPr algn="ctr">
                            <a:spcBef>
                              <a:spcPts val="1000"/>
                            </a:spcBef>
                            <a:spcAft>
                              <a:spcPts val="0"/>
                            </a:spcAft>
                          </a:pPr>
                          <a:r>
                            <a:rPr lang="zh-CN" sz="1400" kern="1200" dirty="0">
                              <a:effectLst/>
                            </a:rPr>
                            <a:t>关联</a:t>
                          </a:r>
                          <a:r>
                            <a:rPr lang="en-US" sz="1400" kern="1200" dirty="0">
                              <a:effectLst/>
                            </a:rPr>
                            <a:t>(association)</a:t>
                          </a:r>
                          <a:r>
                            <a:rPr lang="zh-CN" sz="1400" kern="1200" dirty="0">
                              <a:effectLst/>
                            </a:rPr>
                            <a:t>：直接可从数据中计算得到的统计相关</a:t>
                          </a:r>
                          <a:endParaRPr lang="zh-CN" sz="1400" dirty="0">
                            <a:effectLst/>
                            <a:latin typeface="Times New Roman"/>
                            <a:ea typeface="华文楷体"/>
                            <a:cs typeface="Times New Roman"/>
                          </a:endParaRPr>
                        </a:p>
                      </a:txBody>
                      <a:tcPr marL="0" marR="0" marT="0" marB="0" anchor="ctr"/>
                    </a:tc>
                  </a:tr>
                  <a:tr h="1270435">
                    <a:tc>
                      <a:txBody>
                        <a:bodyPr/>
                        <a:lstStyle/>
                        <a:p>
                          <a:pPr algn="ctr">
                            <a:spcBef>
                              <a:spcPts val="1000"/>
                            </a:spcBef>
                            <a:spcAft>
                              <a:spcPts val="0"/>
                            </a:spcAft>
                          </a:pPr>
                          <a:r>
                            <a:rPr lang="zh-CN" sz="1400" kern="1200" dirty="0">
                              <a:effectLst/>
                            </a:rPr>
                            <a:t>决策行动</a:t>
                          </a:r>
                          <a:endParaRPr lang="zh-CN" sz="1400" dirty="0">
                            <a:effectLst/>
                          </a:endParaRPr>
                        </a:p>
                        <a:p>
                          <a:pPr algn="ctr">
                            <a:spcBef>
                              <a:spcPts val="1000"/>
                            </a:spcBef>
                            <a:spcAft>
                              <a:spcPts val="0"/>
                            </a:spcAft>
                          </a:pPr>
                          <a:r>
                            <a:rPr lang="zh-CN" sz="1400" kern="1200" dirty="0">
                              <a:effectLst/>
                            </a:rPr>
                            <a:t>问题</a:t>
                          </a:r>
                          <a:endParaRPr lang="zh-CN" sz="1400" dirty="0">
                            <a:effectLst/>
                            <a:latin typeface="Times New Roman"/>
                            <a:ea typeface="华文楷体"/>
                            <a:cs typeface="Times New Roman"/>
                          </a:endParaRPr>
                        </a:p>
                      </a:txBody>
                      <a:tcPr marT="34290" marB="34290" anchor="ctr"/>
                    </a:tc>
                    <a:tc>
                      <a:txBody>
                        <a:bodyPr/>
                        <a:lstStyle/>
                        <a:p>
                          <a:pPr algn="ctr">
                            <a:spcBef>
                              <a:spcPts val="1000"/>
                            </a:spcBef>
                            <a:spcAft>
                              <a:spcPts val="0"/>
                            </a:spcAft>
                          </a:pPr>
                          <a:r>
                            <a:rPr lang="en-US" sz="1400" kern="1200" dirty="0">
                              <a:effectLst/>
                            </a:rPr>
                            <a:t>What if we do A (what if?)</a:t>
                          </a:r>
                          <a:endParaRPr lang="zh-CN" sz="1400" dirty="0">
                            <a:effectLst/>
                            <a:latin typeface="Times New Roman"/>
                            <a:ea typeface="华文楷体"/>
                            <a:cs typeface="Times New Roman"/>
                          </a:endParaRPr>
                        </a:p>
                      </a:txBody>
                      <a:tcPr marT="34290" marB="34290" anchor="ctr"/>
                    </a:tc>
                    <a:tc>
                      <a:txBody>
                        <a:bodyPr/>
                        <a:lstStyle/>
                        <a:p>
                          <a:endParaRPr lang="zh-CN"/>
                        </a:p>
                      </a:txBody>
                      <a:tcPr marT="34290" marB="34290" anchor="ctr">
                        <a:blipFill rotWithShape="1">
                          <a:blip r:embed="rId2"/>
                          <a:stretch>
                            <a:fillRect l="-177419" t="-85096" r="-137097" b="-94712"/>
                          </a:stretch>
                        </a:blipFill>
                      </a:tcPr>
                    </a:tc>
                    <a:tc>
                      <a:txBody>
                        <a:bodyPr/>
                        <a:lstStyle/>
                        <a:p>
                          <a:pPr algn="ctr">
                            <a:spcBef>
                              <a:spcPts val="1000"/>
                            </a:spcBef>
                            <a:spcAft>
                              <a:spcPts val="0"/>
                            </a:spcAft>
                          </a:pPr>
                          <a:r>
                            <a:rPr lang="zh-CN" sz="1400" kern="1200">
                              <a:effectLst/>
                            </a:rPr>
                            <a:t>干预</a:t>
                          </a:r>
                          <a:r>
                            <a:rPr lang="en-US" sz="1400" kern="1200">
                              <a:effectLst/>
                            </a:rPr>
                            <a:t>(intervention):</a:t>
                          </a:r>
                          <a:r>
                            <a:rPr lang="zh-CN" sz="1400" kern="1200">
                              <a:effectLst/>
                            </a:rPr>
                            <a:t>无法直接从观测数据就能得到关系，如</a:t>
                          </a:r>
                          <a:r>
                            <a:rPr lang="en-US" sz="1400" kern="1200">
                              <a:effectLst/>
                            </a:rPr>
                            <a:t>“</a:t>
                          </a:r>
                          <a:r>
                            <a:rPr lang="zh-CN" sz="1400" kern="1200">
                              <a:effectLst/>
                            </a:rPr>
                            <a:t>某个商品涨价会产生什么结果</a:t>
                          </a:r>
                          <a:r>
                            <a:rPr lang="en-US" sz="1400" kern="1200">
                              <a:effectLst/>
                            </a:rPr>
                            <a:t>”</a:t>
                          </a:r>
                          <a:endParaRPr lang="zh-CN" sz="1400">
                            <a:effectLst/>
                            <a:latin typeface="Times New Roman"/>
                            <a:ea typeface="华文楷体"/>
                            <a:cs typeface="Times New Roman"/>
                          </a:endParaRPr>
                        </a:p>
                      </a:txBody>
                      <a:tcPr marL="0" marR="0" marT="0" marB="0" anchor="ctr"/>
                    </a:tc>
                  </a:tr>
                  <a:tr h="1198221">
                    <a:tc>
                      <a:txBody>
                        <a:bodyPr/>
                        <a:lstStyle/>
                        <a:p>
                          <a:pPr algn="ctr">
                            <a:spcBef>
                              <a:spcPts val="1000"/>
                            </a:spcBef>
                            <a:spcAft>
                              <a:spcPts val="0"/>
                            </a:spcAft>
                          </a:pPr>
                          <a:r>
                            <a:rPr lang="zh-CN" sz="1400" kern="1200">
                              <a:effectLst/>
                            </a:rPr>
                            <a:t>反事实</a:t>
                          </a:r>
                          <a:endParaRPr lang="zh-CN" sz="1400">
                            <a:effectLst/>
                          </a:endParaRPr>
                        </a:p>
                        <a:p>
                          <a:pPr algn="ctr">
                            <a:spcBef>
                              <a:spcPts val="1000"/>
                            </a:spcBef>
                            <a:spcAft>
                              <a:spcPts val="0"/>
                            </a:spcAft>
                          </a:pPr>
                          <a:r>
                            <a:rPr lang="zh-CN" sz="1400" kern="1200">
                              <a:effectLst/>
                            </a:rPr>
                            <a:t>问题</a:t>
                          </a:r>
                          <a:endParaRPr lang="zh-CN" sz="1400">
                            <a:effectLst/>
                            <a:latin typeface="Times New Roman"/>
                            <a:ea typeface="华文楷体"/>
                            <a:cs typeface="Times New Roman"/>
                          </a:endParaRPr>
                        </a:p>
                      </a:txBody>
                      <a:tcPr marT="34290" marB="34290" anchor="ctr"/>
                    </a:tc>
                    <a:tc>
                      <a:txBody>
                        <a:bodyPr/>
                        <a:lstStyle/>
                        <a:p>
                          <a:pPr algn="ctr">
                            <a:spcBef>
                              <a:spcPts val="1000"/>
                            </a:spcBef>
                            <a:spcAft>
                              <a:spcPts val="0"/>
                            </a:spcAft>
                          </a:pPr>
                          <a:r>
                            <a:rPr lang="en-US" sz="1400" kern="1200">
                              <a:effectLst/>
                            </a:rPr>
                            <a:t>What if we did things differently</a:t>
                          </a:r>
                          <a:endParaRPr lang="zh-CN" sz="1400">
                            <a:effectLst/>
                          </a:endParaRPr>
                        </a:p>
                        <a:p>
                          <a:pPr algn="ctr">
                            <a:spcBef>
                              <a:spcPts val="1000"/>
                            </a:spcBef>
                            <a:spcAft>
                              <a:spcPts val="0"/>
                            </a:spcAft>
                          </a:pPr>
                          <a:r>
                            <a:rPr lang="en-US" sz="1400" kern="1200">
                              <a:effectLst/>
                            </a:rPr>
                            <a:t>(why)</a:t>
                          </a:r>
                          <a:endParaRPr lang="zh-CN" sz="1400">
                            <a:effectLst/>
                            <a:latin typeface="Times New Roman"/>
                            <a:ea typeface="华文楷体"/>
                            <a:cs typeface="Times New Roman"/>
                          </a:endParaRPr>
                        </a:p>
                      </a:txBody>
                      <a:tcPr marT="34290" marB="34290" anchor="ctr"/>
                    </a:tc>
                    <a:tc>
                      <a:txBody>
                        <a:bodyPr/>
                        <a:lstStyle/>
                        <a:p>
                          <a:endParaRPr lang="zh-CN"/>
                        </a:p>
                      </a:txBody>
                      <a:tcPr marT="34290" marB="34290" anchor="ctr">
                        <a:blipFill rotWithShape="1">
                          <a:blip r:embed="rId2"/>
                          <a:stretch>
                            <a:fillRect l="-177419" t="-195431" r="-137097"/>
                          </a:stretch>
                        </a:blipFill>
                      </a:tcPr>
                    </a:tc>
                    <a:tc>
                      <a:txBody>
                        <a:bodyPr/>
                        <a:lstStyle/>
                        <a:p>
                          <a:pPr algn="ctr">
                            <a:spcBef>
                              <a:spcPts val="1000"/>
                            </a:spcBef>
                            <a:spcAft>
                              <a:spcPts val="0"/>
                            </a:spcAft>
                          </a:pPr>
                          <a:r>
                            <a:rPr lang="zh-CN" sz="1400" kern="1200" dirty="0">
                              <a:effectLst/>
                            </a:rPr>
                            <a:t>反事实</a:t>
                          </a:r>
                          <a:r>
                            <a:rPr lang="en-US" sz="1400" kern="1200" dirty="0">
                              <a:effectLst/>
                            </a:rPr>
                            <a:t>(counterfactual)</a:t>
                          </a:r>
                          <a:r>
                            <a:rPr lang="zh-CN" sz="1400" kern="1200" dirty="0">
                              <a:effectLst/>
                            </a:rPr>
                            <a:t>：某个事情已经发生了，则在相同环境中，这个事情不发生会带来怎样的新结果</a:t>
                          </a:r>
                          <a:endParaRPr lang="zh-CN" sz="1400" dirty="0">
                            <a:effectLst/>
                            <a:latin typeface="Times New Roman"/>
                            <a:ea typeface="华文楷体"/>
                            <a:cs typeface="Times New Roman"/>
                          </a:endParaRPr>
                        </a:p>
                      </a:txBody>
                      <a:tcPr marL="0" marR="0" marT="0" marB="0" anchor="ctr"/>
                    </a:tc>
                  </a:tr>
                </a:tbl>
              </a:graphicData>
            </a:graphic>
          </p:graphicFrame>
        </mc:Fallback>
      </mc:AlternateContent>
      <p:sp>
        <p:nvSpPr>
          <p:cNvPr id="4" name="Rectangle 1"/>
          <p:cNvSpPr>
            <a:spLocks noChangeArrowheads="1"/>
          </p:cNvSpPr>
          <p:nvPr/>
        </p:nvSpPr>
        <p:spPr bwMode="auto">
          <a:xfrm>
            <a:off x="2854879" y="1154117"/>
            <a:ext cx="31037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600" b="1" i="0" u="none" strike="noStrike" cap="none" normalizeH="0" baseline="0" dirty="0">
                <a:ln>
                  <a:noFill/>
                </a:ln>
                <a:solidFill>
                  <a:schemeClr val="tx1"/>
                </a:solidFill>
                <a:effectLst/>
                <a:ea typeface="华文楷体" pitchFamily="2" charset="-122"/>
                <a:cs typeface="Times New Roman" pitchFamily="18" charset="0"/>
              </a:rPr>
              <a:t>表</a:t>
            </a:r>
            <a:r>
              <a:rPr kumimoji="0" lang="en-US" altLang="zh-CN" sz="1600" b="1" i="0" u="none" strike="noStrike" cap="none" normalizeH="0" baseline="0" dirty="0">
                <a:ln>
                  <a:noFill/>
                </a:ln>
                <a:solidFill>
                  <a:schemeClr val="tx1"/>
                </a:solidFill>
                <a:effectLst/>
                <a:ea typeface="华文楷体" pitchFamily="2" charset="-122"/>
                <a:cs typeface="Times New Roman" pitchFamily="18" charset="0"/>
              </a:rPr>
              <a:t>2.12</a:t>
            </a:r>
            <a:r>
              <a:rPr kumimoji="0" lang="en-US" altLang="zh-CN" sz="1600" b="1" i="0" u="none" strike="noStrike" cap="none" normalizeH="0" dirty="0">
                <a:ln>
                  <a:noFill/>
                </a:ln>
                <a:solidFill>
                  <a:schemeClr val="tx1"/>
                </a:solidFill>
                <a:effectLst/>
                <a:ea typeface="华文楷体" pitchFamily="2" charset="-122"/>
                <a:cs typeface="Times New Roman" pitchFamily="18" charset="0"/>
              </a:rPr>
              <a:t> </a:t>
            </a:r>
            <a:r>
              <a:rPr kumimoji="0" lang="zh-CN" altLang="en-US" sz="1600" b="1" i="0" u="none" strike="noStrike" cap="none" normalizeH="0" baseline="0" dirty="0">
                <a:ln>
                  <a:noFill/>
                </a:ln>
                <a:solidFill>
                  <a:schemeClr val="tx1"/>
                </a:solidFill>
                <a:effectLst/>
                <a:ea typeface="华文楷体" pitchFamily="2" charset="-122"/>
                <a:cs typeface="Times New Roman" pitchFamily="18" charset="0"/>
              </a:rPr>
              <a:t>因果模型的层次化示意图</a:t>
            </a:r>
            <a:endParaRPr kumimoji="0" lang="zh-CN" altLang="en-US" sz="1600" b="0" i="0" u="none" strike="noStrike" cap="none" normalizeH="0" baseline="0" dirty="0">
              <a:ln>
                <a:noFill/>
              </a:ln>
              <a:solidFill>
                <a:schemeClr val="tx1"/>
              </a:solidFill>
              <a:effectLst/>
              <a:ea typeface="宋体" pitchFamily="2" charset="-122"/>
              <a:cs typeface="宋体" pitchFamily="2" charset="-122"/>
            </a:endParaRPr>
          </a:p>
        </p:txBody>
      </p:sp>
    </p:spTree>
    <p:extLst>
      <p:ext uri="{BB962C8B-B14F-4D97-AF65-F5344CB8AC3E}">
        <p14:creationId xmlns:p14="http://schemas.microsoft.com/office/powerpoint/2010/main" val="3278164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4935" y="199077"/>
            <a:ext cx="7507706" cy="657727"/>
          </a:xfrm>
        </p:spPr>
        <p:txBody>
          <a:bodyPr/>
          <a:lstStyle/>
          <a:p>
            <a:r>
              <a:rPr lang="zh-CN" altLang="en-US" sz="2400" dirty="0">
                <a:latin typeface="Times New Roman" panose="02020603050405020304" pitchFamily="18" charset="0"/>
                <a:cs typeface="Times New Roman" panose="02020603050405020304" pitchFamily="18" charset="0"/>
              </a:rPr>
              <a:t>命题逻辑 </a:t>
            </a:r>
            <a:r>
              <a:rPr lang="en-US" altLang="zh-CN" sz="2400" dirty="0">
                <a:latin typeface="Times New Roman" panose="02020603050405020304" pitchFamily="18" charset="0"/>
                <a:cs typeface="Times New Roman" panose="02020603050405020304" pitchFamily="18" charset="0"/>
              </a:rPr>
              <a:t> </a:t>
            </a:r>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273132" y="1375167"/>
                <a:ext cx="8692738" cy="3477875"/>
              </a:xfrm>
              <a:prstGeom prst="rect">
                <a:avLst/>
              </a:prstGeom>
            </p:spPr>
            <p:txBody>
              <a:bodyPr wrap="square">
                <a:spAutoFit/>
              </a:bodyPr>
              <a:lstStyle/>
              <a:p>
                <a:pPr>
                  <a:lnSpc>
                    <a:spcPct val="150000"/>
                  </a:lnSpc>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逻辑等价：</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给定命题</a:t>
                </a:r>
                <a14:m>
                  <m:oMath xmlns:m="http://schemas.openxmlformats.org/officeDocument/2006/math">
                    <m:r>
                      <a:rPr lang="en-US" altLang="zh-CN" sz="2000">
                        <a:latin typeface="Cambria Math"/>
                        <a:ea typeface="黑体" panose="02010609060101010101" pitchFamily="49" charset="-122"/>
                        <a:cs typeface="Times New Roman" panose="02020603050405020304" pitchFamily="18" charset="0"/>
                      </a:rPr>
                      <m:t>𝑝</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和命题</a:t>
                </a:r>
                <a14:m>
                  <m:oMath xmlns:m="http://schemas.openxmlformats.org/officeDocument/2006/math">
                    <m:r>
                      <a:rPr lang="en-US" altLang="zh-CN" sz="2000">
                        <a:latin typeface="Cambria Math"/>
                        <a:ea typeface="黑体" panose="02010609060101010101" pitchFamily="49" charset="-122"/>
                        <a:cs typeface="Times New Roman" panose="02020603050405020304" pitchFamily="18" charset="0"/>
                      </a:rPr>
                      <m:t>𝑞</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，如果</a:t>
                </a:r>
                <a14:m>
                  <m:oMath xmlns:m="http://schemas.openxmlformats.org/officeDocument/2006/math">
                    <m:r>
                      <a:rPr lang="en-US" altLang="zh-CN" sz="2000">
                        <a:latin typeface="Cambria Math"/>
                        <a:ea typeface="黑体" panose="02010609060101010101" pitchFamily="49" charset="-122"/>
                        <a:cs typeface="Times New Roman" panose="02020603050405020304" pitchFamily="18" charset="0"/>
                      </a:rPr>
                      <m:t>𝑝</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sz="2000">
                        <a:latin typeface="Cambria Math"/>
                        <a:ea typeface="黑体" panose="02010609060101010101" pitchFamily="49" charset="-122"/>
                        <a:cs typeface="Times New Roman" panose="02020603050405020304" pitchFamily="18" charset="0"/>
                      </a:rPr>
                      <m:t>𝑞</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在所有情况下都具有同样真假结果，那么</a:t>
                </a:r>
                <a14:m>
                  <m:oMath xmlns:m="http://schemas.openxmlformats.org/officeDocument/2006/math">
                    <m:r>
                      <a:rPr lang="en-US" altLang="zh-CN" sz="2000">
                        <a:latin typeface="Cambria Math"/>
                        <a:ea typeface="黑体" panose="02010609060101010101" pitchFamily="49" charset="-122"/>
                        <a:cs typeface="Times New Roman" panose="02020603050405020304" pitchFamily="18" charset="0"/>
                      </a:rPr>
                      <m:t>𝑝</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sz="2000">
                        <a:latin typeface="Cambria Math"/>
                        <a:ea typeface="黑体" panose="02010609060101010101" pitchFamily="49" charset="-122"/>
                        <a:cs typeface="Times New Roman" panose="02020603050405020304" pitchFamily="18" charset="0"/>
                      </a:rPr>
                      <m:t>𝑞</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在逻辑上等价，一般用</a:t>
                </a:r>
                <a14:m>
                  <m:oMath xmlns:m="http://schemas.openxmlformats.org/officeDocument/2006/math">
                    <m:r>
                      <a:rPr lang="en-US" altLang="zh-CN" sz="2000">
                        <a:latin typeface="Cambria Math"/>
                        <a:ea typeface="黑体" panose="02010609060101010101" pitchFamily="49" charset="-122"/>
                        <a:cs typeface="Times New Roman" panose="02020603050405020304" pitchFamily="18" charset="0"/>
                      </a:rPr>
                      <m:t>≡</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来表示，即</a:t>
                </a:r>
                <a14:m>
                  <m:oMath xmlns:m="http://schemas.openxmlformats.org/officeDocument/2006/math">
                    <m:r>
                      <a:rPr lang="en-US" altLang="zh-CN" sz="2000">
                        <a:latin typeface="Cambria Math"/>
                        <a:ea typeface="黑体" panose="02010609060101010101" pitchFamily="49" charset="-122"/>
                        <a:cs typeface="Times New Roman" panose="02020603050405020304" pitchFamily="18" charset="0"/>
                      </a:rPr>
                      <m:t>𝑝</m:t>
                    </m:r>
                    <m:r>
                      <a:rPr lang="en-US" altLang="zh-CN" sz="2000">
                        <a:latin typeface="Cambria Math"/>
                        <a:ea typeface="黑体" panose="02010609060101010101" pitchFamily="49" charset="-122"/>
                        <a:cs typeface="Times New Roman" panose="02020603050405020304" pitchFamily="18" charset="0"/>
                      </a:rPr>
                      <m:t>≡</m:t>
                    </m:r>
                    <m:r>
                      <a:rPr lang="en-US" altLang="zh-CN" sz="2000">
                        <a:latin typeface="Cambria Math"/>
                        <a:ea typeface="黑体" panose="02010609060101010101" pitchFamily="49" charset="-122"/>
                        <a:cs typeface="Times New Roman" panose="02020603050405020304" pitchFamily="18" charset="0"/>
                      </a:rPr>
                      <m:t>𝑞</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逻辑等价为命题进行形式转换带来了可能，基于这些转换不再需要逐一列出</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a:rPr lang="en-US" altLang="zh-CN" sz="2000">
                        <a:latin typeface="Cambria Math"/>
                        <a:ea typeface="黑体" panose="02010609060101010101" pitchFamily="49" charset="-122"/>
                        <a:cs typeface="Times New Roman" panose="02020603050405020304" pitchFamily="18" charset="0"/>
                      </a:rPr>
                      <m:t>𝑝</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sz="2000">
                        <a:latin typeface="Cambria Math"/>
                        <a:ea typeface="黑体" panose="02010609060101010101" pitchFamily="49" charset="-122"/>
                        <a:cs typeface="Times New Roman" panose="02020603050405020304" pitchFamily="18" charset="0"/>
                      </a:rPr>
                      <m:t>𝑞</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的真值表来判断两者是否在逻辑上等价，而是可直接根据已有逻辑等价公式来判断</a:t>
                </a:r>
                <a14:m>
                  <m:oMath xmlns:m="http://schemas.openxmlformats.org/officeDocument/2006/math">
                    <m:r>
                      <a:rPr lang="en-US" altLang="zh-CN" sz="2000">
                        <a:latin typeface="Cambria Math"/>
                        <a:ea typeface="黑体" panose="02010609060101010101" pitchFamily="49" charset="-122"/>
                        <a:cs typeface="Times New Roman" panose="02020603050405020304" pitchFamily="18" charset="0"/>
                      </a:rPr>
                      <m:t>𝑝</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sz="2000">
                        <a:latin typeface="Cambria Math"/>
                        <a:ea typeface="黑体" panose="02010609060101010101" pitchFamily="49" charset="-122"/>
                        <a:cs typeface="Times New Roman" panose="02020603050405020304" pitchFamily="18" charset="0"/>
                      </a:rPr>
                      <m:t>𝑞</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在逻辑上是否等价</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00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2000" dirty="0">
                    <a:latin typeface="黑体" panose="02010609060101010101" pitchFamily="49" charset="-122"/>
                    <a:ea typeface="黑体" panose="02010609060101010101" pitchFamily="49" charset="-122"/>
                  </a:rPr>
                  <a:t> </a:t>
                </a:r>
                <a:endParaRPr lang="zh-CN" altLang="zh-CN" sz="2000" dirty="0">
                  <a:latin typeface="黑体" panose="02010609060101010101" pitchFamily="49" charset="-122"/>
                  <a:ea typeface="黑体" panose="02010609060101010101" pitchFamily="49" charset="-122"/>
                </a:endParaRPr>
              </a:p>
              <a:p>
                <a:pPr marL="342900" indent="-342900" algn="just">
                  <a:buFont typeface="Wingdings" panose="05000000000000000000" pitchFamily="2" charset="2"/>
                  <a:buChar char="l"/>
                </a:pP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273132" y="1031375"/>
                <a:ext cx="8692738" cy="3477875"/>
              </a:xfrm>
              <a:prstGeom prst="rect">
                <a:avLst/>
              </a:prstGeom>
              <a:blipFill rotWithShape="1">
                <a:blip r:embed="rId2"/>
                <a:stretch>
                  <a:fillRect l="-771" r="-3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40130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69600" y="138783"/>
            <a:ext cx="8376356" cy="657727"/>
          </a:xfrm>
        </p:spPr>
        <p:txBody>
          <a:bodyPr/>
          <a:lstStyle/>
          <a:p>
            <a:r>
              <a:rPr lang="zh-CN" altLang="zh-CN" sz="2800" dirty="0"/>
              <a:t>因果图</a:t>
            </a:r>
            <a:r>
              <a:rPr lang="zh-CN" altLang="en-US" sz="2800" dirty="0"/>
              <a:t>模型：</a:t>
            </a:r>
            <a:r>
              <a:rPr lang="zh-CN" altLang="zh-CN" sz="2800" dirty="0"/>
              <a:t>反事实模型</a:t>
            </a: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p:cNvPicPr/>
          <p:nvPr/>
        </p:nvPicPr>
        <p:blipFill>
          <a:blip r:embed="rId2"/>
          <a:stretch>
            <a:fillRect/>
          </a:stretch>
        </p:blipFill>
        <p:spPr>
          <a:xfrm>
            <a:off x="1428069" y="1117232"/>
            <a:ext cx="5798996" cy="2540367"/>
          </a:xfrm>
          <a:prstGeom prst="rect">
            <a:avLst/>
          </a:prstGeom>
        </p:spPr>
      </p:pic>
      <p:sp>
        <p:nvSpPr>
          <p:cNvPr id="5" name="矩形 4"/>
          <p:cNvSpPr/>
          <p:nvPr/>
        </p:nvSpPr>
        <p:spPr>
          <a:xfrm>
            <a:off x="2425386" y="3682786"/>
            <a:ext cx="3724096" cy="338554"/>
          </a:xfrm>
          <a:prstGeom prst="rect">
            <a:avLst/>
          </a:prstGeom>
        </p:spPr>
        <p:txBody>
          <a:bodyPr wrap="none">
            <a:spAutoFit/>
          </a:bodyPr>
          <a:lstStyle/>
          <a:p>
            <a:r>
              <a:rPr lang="zh-CN" altLang="zh-CN" sz="1600" dirty="0"/>
              <a:t>图</a:t>
            </a:r>
            <a:r>
              <a:rPr lang="en-US" altLang="zh-CN" sz="1600" dirty="0"/>
              <a:t>2.13  </a:t>
            </a:r>
            <a:r>
              <a:rPr lang="zh-CN" altLang="zh-CN" sz="1600" dirty="0"/>
              <a:t>统计学习与因果推理区别示意图</a:t>
            </a:r>
          </a:p>
        </p:txBody>
      </p:sp>
      <mc:AlternateContent xmlns:mc="http://schemas.openxmlformats.org/markup-compatibility/2006" xmlns:a14="http://schemas.microsoft.com/office/drawing/2010/main">
        <mc:Choice Requires="a14">
          <p:sp>
            <p:nvSpPr>
              <p:cNvPr id="7" name="矩形 6"/>
              <p:cNvSpPr/>
              <p:nvPr/>
            </p:nvSpPr>
            <p:spPr>
              <a:xfrm>
                <a:off x="776688" y="4472858"/>
                <a:ext cx="8080873" cy="1338828"/>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t>统计学习：</a:t>
                </a:r>
                <a:r>
                  <a:rPr lang="zh-CN" altLang="zh-CN" dirty="0"/>
                  <a:t>从收集的观测数据中已经训练优化得到一个数据联合发布模型</a:t>
                </a:r>
                <a14:m>
                  <m:oMath xmlns:m="http://schemas.openxmlformats.org/officeDocument/2006/math">
                    <m:r>
                      <a:rPr lang="en-US" altLang="zh-CN" b="1" i="1">
                        <a:latin typeface="Cambria Math"/>
                      </a:rPr>
                      <m:t>𝑷</m:t>
                    </m:r>
                  </m:oMath>
                </a14:m>
                <a:endParaRPr lang="en-US" altLang="zh-CN" b="1" dirty="0"/>
              </a:p>
              <a:p>
                <a:pPr marL="285750" indent="-285750">
                  <a:lnSpc>
                    <a:spcPct val="150000"/>
                  </a:lnSpc>
                  <a:buFont typeface="Wingdings" panose="05000000000000000000" pitchFamily="2" charset="2"/>
                  <a:buChar char="l"/>
                </a:pPr>
                <a:r>
                  <a:rPr lang="zh-CN" altLang="zh-CN" dirty="0"/>
                  <a:t>反事实推理</a:t>
                </a:r>
                <a:r>
                  <a:rPr lang="zh-CN" altLang="en-US" dirty="0"/>
                  <a:t>：</a:t>
                </a:r>
                <a:r>
                  <a:rPr lang="zh-CN" altLang="zh-CN" dirty="0"/>
                  <a:t>因为模型变量出现了变化，因此需要在一个新的模型</a:t>
                </a:r>
                <a14:m>
                  <m:oMath xmlns:m="http://schemas.openxmlformats.org/officeDocument/2006/math">
                    <m:sSup>
                      <m:sSupPr>
                        <m:ctrlPr>
                          <a:rPr lang="zh-CN" altLang="zh-CN" b="1" i="1">
                            <a:latin typeface="Cambria Math" panose="02040503050406030204" pitchFamily="18" charset="0"/>
                          </a:rPr>
                        </m:ctrlPr>
                      </m:sSupPr>
                      <m:e>
                        <m:r>
                          <a:rPr lang="en-US" altLang="zh-CN" b="1" i="1">
                            <a:latin typeface="Cambria Math"/>
                          </a:rPr>
                          <m:t>𝑷</m:t>
                        </m:r>
                      </m:e>
                      <m:sup>
                        <m:r>
                          <a:rPr lang="en-US" altLang="zh-CN" b="1" i="1">
                            <a:latin typeface="Cambria Math"/>
                          </a:rPr>
                          <m:t>′</m:t>
                        </m:r>
                      </m:sup>
                    </m:sSup>
                  </m:oMath>
                </a14:m>
                <a:r>
                  <a:rPr lang="zh-CN" altLang="zh-CN" dirty="0"/>
                  <a:t>下进行分析。</a:t>
                </a:r>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776688" y="4472858"/>
                <a:ext cx="8080873" cy="1338828"/>
              </a:xfrm>
              <a:prstGeom prst="rect">
                <a:avLst/>
              </a:prstGeom>
              <a:blipFill rotWithShape="1">
                <a:blip r:embed="rId3"/>
                <a:stretch>
                  <a:fillRect l="-452" b="-18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8711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784" y="181654"/>
            <a:ext cx="7507706" cy="657727"/>
          </a:xfrm>
        </p:spPr>
        <p:txBody>
          <a:bodyPr/>
          <a:lstStyle/>
          <a:p>
            <a:r>
              <a:rPr lang="zh-CN" altLang="en-US" sz="2400" dirty="0">
                <a:latin typeface="Times New Roman" panose="02020603050405020304" pitchFamily="18" charset="0"/>
                <a:cs typeface="Times New Roman" panose="02020603050405020304" pitchFamily="18" charset="0"/>
              </a:rPr>
              <a:t>命题逻辑 </a:t>
            </a:r>
            <a:r>
              <a:rPr lang="en-US" altLang="zh-CN" sz="2400" dirty="0">
                <a:latin typeface="Times New Roman" panose="02020603050405020304" pitchFamily="18" charset="0"/>
                <a:cs typeface="Times New Roman" panose="02020603050405020304" pitchFamily="18" charset="0"/>
              </a:rPr>
              <a:t> </a:t>
            </a:r>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extLst>
                  <p:ext uri="{D42A27DB-BD31-4B8C-83A1-F6EECF244321}">
                    <p14:modId xmlns:p14="http://schemas.microsoft.com/office/powerpoint/2010/main" val="1946217235"/>
                  </p:ext>
                </p:extLst>
              </p:nvPr>
            </p:nvGraphicFramePr>
            <p:xfrm>
              <a:off x="318773" y="1318882"/>
              <a:ext cx="8609610" cy="4921624"/>
            </p:xfrm>
            <a:graphic>
              <a:graphicData uri="http://schemas.openxmlformats.org/drawingml/2006/table">
                <a:tbl>
                  <a:tblPr firstRow="1" bandRow="1">
                    <a:tableStyleId>{5C22544A-7EE6-4342-B048-85BDC9FD1C3A}</a:tableStyleId>
                  </a:tblPr>
                  <a:tblGrid>
                    <a:gridCol w="3757468">
                      <a:extLst>
                        <a:ext uri="{9D8B030D-6E8A-4147-A177-3AD203B41FA5}">
                          <a16:colId xmlns:a16="http://schemas.microsoft.com/office/drawing/2014/main" val="20000"/>
                        </a:ext>
                      </a:extLst>
                    </a:gridCol>
                    <a:gridCol w="4852142">
                      <a:extLst>
                        <a:ext uri="{9D8B030D-6E8A-4147-A177-3AD203B41FA5}">
                          <a16:colId xmlns:a16="http://schemas.microsoft.com/office/drawing/2014/main" val="20001"/>
                        </a:ext>
                      </a:extLst>
                    </a:gridCol>
                  </a:tblGrid>
                  <a:tr h="562627">
                    <a:tc>
                      <a:txBody>
                        <a:bodyPr/>
                        <a:lstStyle/>
                        <a:p>
                          <a:pPr algn="ctr"/>
                          <a14:m>
                            <m:oMath xmlns:m="http://schemas.openxmlformats.org/officeDocument/2006/math">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𝛽</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𝛽</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oMath>
                          </a14:m>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oMath>
                          </a14:m>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的交互律</a:t>
                          </a:r>
                          <a:r>
                            <a:rPr lang="en-US" altLang="zh-CN"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80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i="1" smtClean="0">
                                  <a:solidFill>
                                    <a:schemeClr val="tx1"/>
                                  </a:solidFill>
                                  <a:latin typeface="Cambria Math"/>
                                  <a:ea typeface="黑体" panose="02010609060101010101" pitchFamily="49" charset="-122"/>
                                  <a:cs typeface="Times New Roman" panose="02020603050405020304" pitchFamily="18" charset="0"/>
                                </a:rPr>
                                <m:t>𝛽</m:t>
                              </m:r>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1" smtClean="0">
                                  <a:solidFill>
                                    <a:schemeClr val="tx1"/>
                                  </a:solidFill>
                                  <a:latin typeface="Cambria Math"/>
                                  <a:ea typeface="Cambria Math"/>
                                  <a:cs typeface="Times New Roman" panose="02020603050405020304" pitchFamily="18" charset="0"/>
                                </a:rPr>
                                <m:t>¬</m:t>
                              </m:r>
                              <m:r>
                                <m:rPr>
                                  <m:sty m:val="p"/>
                                </m:rPr>
                                <a:rPr lang="zh-CN" altLang="en-US" sz="1800" b="0" i="0" smtClean="0">
                                  <a:solidFill>
                                    <a:schemeClr val="tx1"/>
                                  </a:solidFill>
                                  <a:latin typeface="Cambria Math"/>
                                  <a:ea typeface="黑体" panose="02010609060101010101" pitchFamily="49" charset="-122"/>
                                  <a:cs typeface="Times New Roman" panose="02020603050405020304" pitchFamily="18" charset="0"/>
                                </a:rPr>
                                <m:t>α</m:t>
                              </m:r>
                              <m:r>
                                <a:rPr lang="zh-CN" altLang="en-US" sz="1800" b="0" i="0" smtClean="0">
                                  <a:solidFill>
                                    <a:schemeClr val="tx1"/>
                                  </a:solidFill>
                                  <a:latin typeface="Cambria Math"/>
                                  <a:ea typeface="黑体" panose="02010609060101010101" pitchFamily="49" charset="-122"/>
                                  <a:cs typeface="Times New Roman" panose="02020603050405020304" pitchFamily="18" charset="0"/>
                                </a:rPr>
                                <m:t>∨</m:t>
                              </m:r>
                              <m:r>
                                <m:rPr>
                                  <m:sty m:val="p"/>
                                </m:rPr>
                                <a:rPr lang="zh-CN" altLang="en-US" sz="1800" b="0" i="0" smtClean="0">
                                  <a:solidFill>
                                    <a:schemeClr val="tx1"/>
                                  </a:solidFill>
                                  <a:latin typeface="Cambria Math"/>
                                  <a:ea typeface="黑体" panose="02010609060101010101" pitchFamily="49" charset="-122"/>
                                  <a:cs typeface="Times New Roman" panose="02020603050405020304" pitchFamily="18" charset="0"/>
                                </a:rPr>
                                <m:t>β</m:t>
                              </m:r>
                              <m:r>
                                <a:rPr lang="zh-CN" altLang="en-US" sz="1800" b="0" i="0" smtClean="0">
                                  <a:solidFill>
                                    <a:schemeClr val="tx1"/>
                                  </a:solidFill>
                                  <a:latin typeface="Cambria Math"/>
                                  <a:ea typeface="黑体" panose="02010609060101010101" pitchFamily="49" charset="-122"/>
                                  <a:cs typeface="Times New Roman" panose="02020603050405020304" pitchFamily="18" charset="0"/>
                                </a:rPr>
                                <m:t> </m:t>
                              </m:r>
                            </m:oMath>
                          </a14:m>
                          <a:r>
                            <a:rPr lang="en-US" altLang="zh-CN" sz="1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蕴涵消除</a:t>
                          </a:r>
                          <a:r>
                            <a:rPr lang="en-US" altLang="zh-CN" sz="1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74168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𝛽</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𝛽</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oMath>
                          </a14:m>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oMath>
                          </a14:m>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的交互律</a:t>
                          </a:r>
                          <a:r>
                            <a:rPr lang="en-US" altLang="zh-CN"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800" b="0" i="1" smtClean="0">
                                  <a:latin typeface="Cambria Math"/>
                                  <a:ea typeface="黑体" panose="02010609060101010101" pitchFamily="49" charset="-122"/>
                                  <a:cs typeface="Times New Roman" panose="02020603050405020304" pitchFamily="18" charset="0"/>
                                </a:rPr>
                                <m:t>(</m:t>
                              </m:r>
                              <m:r>
                                <a:rPr lang="zh-CN" altLang="en-US" sz="1800" i="1" smtClean="0">
                                  <a:latin typeface="Cambria Math"/>
                                  <a:ea typeface="黑体" panose="02010609060101010101" pitchFamily="49" charset="-122"/>
                                  <a:cs typeface="Times New Roman" panose="02020603050405020304" pitchFamily="18" charset="0"/>
                                </a:rPr>
                                <m:t>𝛼</m:t>
                              </m:r>
                              <m:r>
                                <a:rPr lang="zh-CN" altLang="en-US" sz="1800" i="1" smtClean="0">
                                  <a:latin typeface="Cambria Math"/>
                                  <a:ea typeface="黑体" panose="02010609060101010101" pitchFamily="49" charset="-122"/>
                                  <a:cs typeface="Times New Roman" panose="02020603050405020304" pitchFamily="18" charset="0"/>
                                </a:rPr>
                                <m:t>⟺</m:t>
                              </m:r>
                              <m:r>
                                <a:rPr lang="zh-CN" altLang="en-US" sz="1800" i="1" smtClean="0">
                                  <a:latin typeface="Cambria Math"/>
                                  <a:ea typeface="黑体" panose="02010609060101010101" pitchFamily="49" charset="-122"/>
                                  <a:cs typeface="Times New Roman" panose="02020603050405020304" pitchFamily="18" charset="0"/>
                                </a:rPr>
                                <m:t>𝛽</m:t>
                              </m:r>
                              <m:r>
                                <a:rPr lang="en-US" altLang="zh-CN" sz="1800" b="0" i="1" smtClean="0">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𝛼</m:t>
                              </m:r>
                              <m:r>
                                <a:rPr lang="zh-CN" altLang="en-US" sz="1800" i="1" smtClean="0">
                                  <a:latin typeface="Cambria Math"/>
                                  <a:ea typeface="黑体" panose="02010609060101010101" pitchFamily="49" charset="-122"/>
                                  <a:cs typeface="Times New Roman" panose="02020603050405020304" pitchFamily="18" charset="0"/>
                                </a:rPr>
                                <m:t>⇒</m:t>
                              </m:r>
                              <m:r>
                                <a:rPr lang="zh-CN" altLang="en-US" sz="1800" i="1" smtClean="0">
                                  <a:latin typeface="Cambria Math"/>
                                  <a:ea typeface="黑体" panose="02010609060101010101" pitchFamily="49" charset="-122"/>
                                  <a:cs typeface="Times New Roman" panose="02020603050405020304" pitchFamily="18" charset="0"/>
                                </a:rPr>
                                <m:t>𝛽</m:t>
                              </m:r>
                              <m:r>
                                <a:rPr lang="en-US" altLang="zh-CN" sz="1800" b="0" i="1" smtClean="0">
                                  <a:latin typeface="Cambria Math"/>
                                  <a:ea typeface="黑体" panose="02010609060101010101" pitchFamily="49" charset="-122"/>
                                  <a:cs typeface="Times New Roman" panose="02020603050405020304" pitchFamily="18" charset="0"/>
                                </a:rPr>
                                <m:t>)</m:t>
                              </m:r>
                              <m:r>
                                <a:rPr lang="en-US" altLang="zh-CN" sz="1800" b="0" i="1" smtClean="0">
                                  <a:latin typeface="Cambria Math"/>
                                  <a:ea typeface="Cambria Math"/>
                                  <a:cs typeface="Times New Roman" panose="02020603050405020304" pitchFamily="18" charset="0"/>
                                </a:rPr>
                                <m:t>∧(</m:t>
                              </m:r>
                              <m:r>
                                <a:rPr lang="zh-CN" altLang="en-US" sz="1800" i="1" smtClean="0">
                                  <a:latin typeface="Cambria Math"/>
                                  <a:ea typeface="黑体" panose="02010609060101010101" pitchFamily="49" charset="-122"/>
                                  <a:cs typeface="Times New Roman" panose="02020603050405020304" pitchFamily="18" charset="0"/>
                                </a:rPr>
                                <m:t>𝛽</m:t>
                              </m:r>
                              <m:r>
                                <a:rPr lang="zh-CN" altLang="en-US" sz="1800" i="1" smtClean="0">
                                  <a:latin typeface="Cambria Math"/>
                                  <a:ea typeface="黑体" panose="02010609060101010101" pitchFamily="49" charset="-122"/>
                                  <a:cs typeface="Times New Roman" panose="02020603050405020304" pitchFamily="18" charset="0"/>
                                </a:rPr>
                                <m:t>⇒</m:t>
                              </m:r>
                              <m:r>
                                <a:rPr lang="zh-CN" altLang="en-US" sz="1800" i="1" smtClean="0">
                                  <a:latin typeface="Cambria Math"/>
                                  <a:ea typeface="黑体" panose="02010609060101010101" pitchFamily="49" charset="-122"/>
                                  <a:cs typeface="Times New Roman" panose="02020603050405020304" pitchFamily="18" charset="0"/>
                                </a:rPr>
                                <m:t>𝛼</m:t>
                              </m:r>
                              <m:r>
                                <a:rPr lang="en-US" altLang="zh-CN" sz="1800" b="0" i="1" smtClean="0">
                                  <a:latin typeface="Cambria Math"/>
                                  <a:ea typeface="黑体" panose="02010609060101010101" pitchFamily="49" charset="-122"/>
                                  <a:cs typeface="Times New Roman" panose="02020603050405020304" pitchFamily="18" charset="0"/>
                                </a:rPr>
                                <m:t>)</m:t>
                              </m:r>
                            </m:oMath>
                          </a14:m>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双向消除</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803753">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𝛽</m:t>
                              </m:r>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1" smtClean="0">
                                  <a:solidFill>
                                    <a:schemeClr val="tx1"/>
                                  </a:solidFill>
                                  <a:latin typeface="Cambria Math"/>
                                  <a:ea typeface="Cambria Math"/>
                                  <a:cs typeface="Times New Roman" panose="02020603050405020304" pitchFamily="18" charset="0"/>
                                </a:rPr>
                                <m:t>∧</m:t>
                              </m:r>
                              <m:r>
                                <a:rPr lang="zh-CN" altLang="en-US" sz="1800" b="0" i="1" smtClean="0">
                                  <a:solidFill>
                                    <a:schemeClr val="tx1"/>
                                  </a:solidFill>
                                  <a:latin typeface="Cambria Math"/>
                                  <a:ea typeface="Cambria Math"/>
                                  <a:cs typeface="Times New Roman" panose="02020603050405020304" pitchFamily="18" charset="0"/>
                                </a:rPr>
                                <m:t>𝛾</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𝛽</m:t>
                              </m:r>
                              <m:r>
                                <a:rPr lang="en-US" altLang="zh-CN" sz="1800" b="0" i="1" smtClean="0">
                                  <a:solidFill>
                                    <a:schemeClr val="tx1"/>
                                  </a:solidFill>
                                  <a:latin typeface="Cambria Math"/>
                                  <a:ea typeface="Cambria Math"/>
                                  <a:cs typeface="Times New Roman" panose="02020603050405020304" pitchFamily="18" charset="0"/>
                                </a:rPr>
                                <m:t>∧</m:t>
                              </m:r>
                              <m:r>
                                <a:rPr lang="zh-CN" altLang="en-US" sz="1800" b="0" i="1" smtClean="0">
                                  <a:solidFill>
                                    <a:schemeClr val="tx1"/>
                                  </a:solidFill>
                                  <a:latin typeface="Cambria Math"/>
                                  <a:ea typeface="Cambria Math"/>
                                  <a:cs typeface="Times New Roman" panose="02020603050405020304" pitchFamily="18" charset="0"/>
                                </a:rPr>
                                <m:t>𝛾</m:t>
                              </m:r>
                              <m:r>
                                <a:rPr lang="en-US" altLang="zh-CN" sz="1800" b="0" i="1" smtClean="0">
                                  <a:solidFill>
                                    <a:schemeClr val="tx1"/>
                                  </a:solidFill>
                                  <a:latin typeface="Cambria Math"/>
                                  <a:ea typeface="Cambria Math"/>
                                  <a:cs typeface="Times New Roman" panose="02020603050405020304" pitchFamily="18" charset="0"/>
                                </a:rPr>
                                <m:t>)</m:t>
                              </m:r>
                            </m:oMath>
                          </a14:m>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en-US" altLang="zh-CN" sz="1800" b="0" i="1" smtClean="0">
                                  <a:solidFill>
                                    <a:schemeClr val="tx1"/>
                                  </a:solidFill>
                                  <a:latin typeface="Cambria Math"/>
                                  <a:ea typeface="Cambria Math"/>
                                  <a:cs typeface="Times New Roman" panose="02020603050405020304" pitchFamily="18" charset="0"/>
                                </a:rPr>
                                <m:t>∧</m:t>
                              </m:r>
                            </m:oMath>
                          </a14:m>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的结合律</a:t>
                          </a:r>
                          <a:r>
                            <a:rPr lang="en-US" altLang="zh-CN"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altLang="zh-CN" sz="1800" b="0" i="1" smtClean="0">
                                  <a:latin typeface="Cambria Math"/>
                                  <a:ea typeface="Cambria Math"/>
                                  <a:cs typeface="Times New Roman" panose="02020603050405020304" pitchFamily="18" charset="0"/>
                                </a:rPr>
                                <m:t>¬</m:t>
                              </m:r>
                              <m:d>
                                <m:dPr>
                                  <m:ctrlPr>
                                    <a:rPr lang="en-US" altLang="zh-CN" sz="1800" b="0" i="1" smtClean="0">
                                      <a:latin typeface="Cambria Math" panose="02040503050406030204" pitchFamily="18" charset="0"/>
                                      <a:ea typeface="Cambria Math"/>
                                      <a:cs typeface="Times New Roman" panose="02020603050405020304" pitchFamily="18" charset="0"/>
                                    </a:rPr>
                                  </m:ctrlPr>
                                </m:dPr>
                                <m:e>
                                  <m:r>
                                    <a:rPr lang="zh-CN" altLang="en-US" sz="1800" b="0" i="1" smtClean="0">
                                      <a:latin typeface="Cambria Math"/>
                                      <a:ea typeface="Cambria Math"/>
                                      <a:cs typeface="Times New Roman" panose="02020603050405020304" pitchFamily="18" charset="0"/>
                                    </a:rPr>
                                    <m:t>𝛼</m:t>
                                  </m:r>
                                  <m:r>
                                    <a:rPr lang="zh-CN" altLang="en-US"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𝛽</m:t>
                                  </m:r>
                                </m:e>
                              </m:d>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𝛼</m:t>
                              </m:r>
                              <m:r>
                                <a:rPr lang="zh-CN" altLang="en-US"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𝛽</m:t>
                              </m:r>
                              <m:r>
                                <a:rPr lang="en-US" altLang="zh-CN" sz="1800" b="0" i="1" smtClean="0">
                                  <a:latin typeface="Cambria Math"/>
                                  <a:ea typeface="Cambria Math"/>
                                  <a:cs typeface="Times New Roman" panose="02020603050405020304" pitchFamily="18" charset="0"/>
                                </a:rPr>
                                <m:t>)</m:t>
                              </m:r>
                            </m:oMath>
                          </a14:m>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(De Morgan)</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74168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𝛽</m:t>
                              </m:r>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1" smtClean="0">
                                  <a:solidFill>
                                    <a:schemeClr val="tx1"/>
                                  </a:solidFill>
                                  <a:latin typeface="Cambria Math"/>
                                  <a:ea typeface="Cambria Math"/>
                                  <a:cs typeface="Times New Roman" panose="02020603050405020304" pitchFamily="18" charset="0"/>
                                </a:rPr>
                                <m:t>∨</m:t>
                              </m:r>
                              <m:r>
                                <a:rPr lang="zh-CN" altLang="en-US" sz="1800" b="0" i="1" smtClean="0">
                                  <a:solidFill>
                                    <a:schemeClr val="tx1"/>
                                  </a:solidFill>
                                  <a:latin typeface="Cambria Math"/>
                                  <a:ea typeface="Cambria Math"/>
                                  <a:cs typeface="Times New Roman" panose="02020603050405020304" pitchFamily="18" charset="0"/>
                                </a:rPr>
                                <m:t>𝛾</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𝛽</m:t>
                              </m:r>
                              <m:r>
                                <a:rPr lang="en-US" altLang="zh-CN" sz="1800" b="0" i="1" smtClean="0">
                                  <a:solidFill>
                                    <a:schemeClr val="tx1"/>
                                  </a:solidFill>
                                  <a:latin typeface="Cambria Math"/>
                                  <a:ea typeface="Cambria Math"/>
                                  <a:cs typeface="Times New Roman" panose="02020603050405020304" pitchFamily="18" charset="0"/>
                                </a:rPr>
                                <m:t>∨</m:t>
                              </m:r>
                              <m:r>
                                <a:rPr lang="zh-CN" altLang="en-US" sz="1800" b="0" i="1" smtClean="0">
                                  <a:solidFill>
                                    <a:schemeClr val="tx1"/>
                                  </a:solidFill>
                                  <a:latin typeface="Cambria Math"/>
                                  <a:ea typeface="Cambria Math"/>
                                  <a:cs typeface="Times New Roman" panose="02020603050405020304" pitchFamily="18" charset="0"/>
                                </a:rPr>
                                <m:t>𝛾</m:t>
                              </m:r>
                              <m:r>
                                <a:rPr lang="en-US" altLang="zh-CN" sz="1800" b="0" i="1" smtClean="0">
                                  <a:solidFill>
                                    <a:schemeClr val="tx1"/>
                                  </a:solidFill>
                                  <a:latin typeface="Cambria Math"/>
                                  <a:ea typeface="Cambria Math"/>
                                  <a:cs typeface="Times New Roman" panose="02020603050405020304" pitchFamily="18" charset="0"/>
                                </a:rPr>
                                <m:t>)</m:t>
                              </m:r>
                            </m:oMath>
                          </a14:m>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en-US" altLang="zh-CN" sz="1800" b="0" i="1" smtClean="0">
                                  <a:solidFill>
                                    <a:schemeClr val="tx1"/>
                                  </a:solidFill>
                                  <a:latin typeface="Cambria Math"/>
                                  <a:ea typeface="Cambria Math"/>
                                  <a:cs typeface="Times New Roman" panose="02020603050405020304" pitchFamily="18" charset="0"/>
                                </a:rPr>
                                <m:t>∨</m:t>
                              </m:r>
                            </m:oMath>
                          </a14:m>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的结合律</a:t>
                          </a:r>
                          <a:r>
                            <a:rPr lang="en-US" altLang="zh-CN"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altLang="zh-CN" sz="1800" b="0" i="1" smtClean="0">
                                  <a:latin typeface="Cambria Math"/>
                                  <a:ea typeface="Cambria Math"/>
                                  <a:cs typeface="Times New Roman" panose="02020603050405020304" pitchFamily="18" charset="0"/>
                                </a:rPr>
                                <m:t>¬</m:t>
                              </m:r>
                              <m:d>
                                <m:dPr>
                                  <m:ctrlPr>
                                    <a:rPr lang="en-US" altLang="zh-CN" sz="1800" b="0" i="1" smtClean="0">
                                      <a:latin typeface="Cambria Math" panose="02040503050406030204" pitchFamily="18" charset="0"/>
                                      <a:ea typeface="Cambria Math"/>
                                      <a:cs typeface="Times New Roman" panose="02020603050405020304" pitchFamily="18" charset="0"/>
                                    </a:rPr>
                                  </m:ctrlPr>
                                </m:dPr>
                                <m:e>
                                  <m:r>
                                    <a:rPr lang="zh-CN" altLang="en-US" sz="1800" b="0" i="1" smtClean="0">
                                      <a:latin typeface="Cambria Math"/>
                                      <a:ea typeface="Cambria Math"/>
                                      <a:cs typeface="Times New Roman" panose="02020603050405020304" pitchFamily="18" charset="0"/>
                                    </a:rPr>
                                    <m:t>𝛼</m:t>
                                  </m:r>
                                  <m:r>
                                    <a:rPr lang="zh-CN" altLang="en-US"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𝛽</m:t>
                                  </m:r>
                                </m:e>
                              </m:d>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𝛼</m:t>
                              </m:r>
                              <m:r>
                                <a:rPr lang="zh-CN" altLang="en-US"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𝛽</m:t>
                              </m:r>
                              <m:r>
                                <a:rPr lang="en-US" altLang="zh-CN" sz="1800" b="0" i="1" smtClean="0">
                                  <a:latin typeface="Cambria Math"/>
                                  <a:ea typeface="Cambria Math"/>
                                  <a:cs typeface="Times New Roman" panose="02020603050405020304" pitchFamily="18" charset="0"/>
                                </a:rPr>
                                <m:t>)</m:t>
                              </m:r>
                            </m:oMath>
                          </a14:m>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(De Morgan)</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874117">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800" b="0" i="1" smtClean="0">
                                  <a:latin typeface="Cambria Math"/>
                                  <a:ea typeface="Cambria Math"/>
                                  <a:cs typeface="Times New Roman" panose="02020603050405020304" pitchFamily="18" charset="0"/>
                                </a:rPr>
                                <m:t>¬</m:t>
                              </m:r>
                              <m:d>
                                <m:dPr>
                                  <m:ctrlPr>
                                    <a:rPr lang="en-US" altLang="zh-CN" sz="1800" b="0" i="1" smtClean="0">
                                      <a:latin typeface="Cambria Math" panose="02040503050406030204" pitchFamily="18" charset="0"/>
                                      <a:ea typeface="Cambria Math"/>
                                      <a:cs typeface="Times New Roman" panose="02020603050405020304" pitchFamily="18" charset="0"/>
                                    </a:rPr>
                                  </m:ctrlPr>
                                </m:dPr>
                                <m:e>
                                  <m:r>
                                    <a:rPr lang="en-US" altLang="zh-CN"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𝛼</m:t>
                                  </m:r>
                                </m:e>
                              </m:d>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𝛼</m:t>
                              </m:r>
                            </m:oMath>
                          </a14:m>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双重否定</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p>
                          <a:pPr algn="ct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d>
                                <m:dPr>
                                  <m:ctrlPr>
                                    <a:rPr lang="en-US" altLang="zh-CN" sz="1800" b="0"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dPr>
                                <m:e>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𝛽</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Cambria Math"/>
                                      <a:cs typeface="Times New Roman" panose="02020603050405020304" pitchFamily="18" charset="0"/>
                                    </a:rPr>
                                    <m:t>𝛾</m:t>
                                  </m:r>
                                </m:e>
                              </m:d>
                              <m:r>
                                <a:rPr lang="en-US" altLang="zh-CN" sz="1800" b="0" i="1" smtClean="0">
                                  <a:solidFill>
                                    <a:schemeClr val="tx1"/>
                                  </a:solidFill>
                                  <a:latin typeface="Cambria Math"/>
                                  <a:ea typeface="Cambria Math"/>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𝛽</m:t>
                              </m:r>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1" smtClean="0">
                                  <a:solidFill>
                                    <a:schemeClr val="tx1"/>
                                  </a:solidFill>
                                  <a:latin typeface="Cambria Math"/>
                                  <a:ea typeface="Cambria Math"/>
                                  <a:cs typeface="Times New Roman" panose="02020603050405020304" pitchFamily="18" charset="0"/>
                                </a:rPr>
                                <m:t>∨(</m:t>
                              </m:r>
                              <m:r>
                                <a:rPr lang="zh-CN" altLang="en-US" sz="1800" b="0" i="1" smtClean="0">
                                  <a:solidFill>
                                    <a:schemeClr val="tx1"/>
                                  </a:solidFill>
                                  <a:latin typeface="Cambria Math"/>
                                  <a:ea typeface="Cambria Math"/>
                                  <a:cs typeface="Times New Roman" panose="02020603050405020304" pitchFamily="18" charset="0"/>
                                </a:rPr>
                                <m:t>𝛼</m:t>
                              </m:r>
                              <m:r>
                                <a:rPr lang="en-US" altLang="zh-CN" sz="1800" b="0" i="1" smtClean="0">
                                  <a:solidFill>
                                    <a:schemeClr val="tx1"/>
                                  </a:solidFill>
                                  <a:latin typeface="Cambria Math"/>
                                  <a:ea typeface="Cambria Math"/>
                                  <a:cs typeface="Times New Roman" panose="02020603050405020304" pitchFamily="18" charset="0"/>
                                </a:rPr>
                                <m:t>∧</m:t>
                              </m:r>
                              <m:r>
                                <a:rPr lang="zh-CN" altLang="en-US" sz="1800" b="0" i="1" smtClean="0">
                                  <a:solidFill>
                                    <a:schemeClr val="tx1"/>
                                  </a:solidFill>
                                  <a:latin typeface="Cambria Math"/>
                                  <a:ea typeface="Cambria Math"/>
                                  <a:cs typeface="Times New Roman" panose="02020603050405020304" pitchFamily="18" charset="0"/>
                                </a:rPr>
                                <m:t>𝛾</m:t>
                              </m:r>
                              <m:r>
                                <a:rPr lang="en-US" altLang="zh-CN" sz="1800" b="0" i="1" smtClean="0">
                                  <a:solidFill>
                                    <a:schemeClr val="tx1"/>
                                  </a:solidFill>
                                  <a:latin typeface="Cambria Math"/>
                                  <a:ea typeface="Cambria Math"/>
                                  <a:cs typeface="Times New Roman" panose="02020603050405020304" pitchFamily="18" charset="0"/>
                                </a:rPr>
                                <m:t>)</m:t>
                              </m:r>
                            </m:oMath>
                          </a14:m>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en-US" altLang="zh-CN" sz="1800" b="0" i="1" smtClean="0">
                                  <a:solidFill>
                                    <a:schemeClr val="tx1"/>
                                  </a:solidFill>
                                  <a:latin typeface="Cambria Math"/>
                                  <a:ea typeface="Cambria Math"/>
                                  <a:cs typeface="Times New Roman" panose="02020603050405020304" pitchFamily="18" charset="0"/>
                                </a:rPr>
                                <m:t>∧</m:t>
                              </m:r>
                              <m:r>
                                <a:rPr lang="zh-CN" altLang="en-US" sz="1800" b="0" i="1" smtClean="0">
                                  <a:solidFill>
                                    <a:schemeClr val="tx1"/>
                                  </a:solidFill>
                                  <a:latin typeface="Cambria Math"/>
                                  <a:ea typeface="Cambria Math"/>
                                  <a:cs typeface="Times New Roman" panose="02020603050405020304" pitchFamily="18" charset="0"/>
                                </a:rPr>
                                <m:t>对</m:t>
                              </m:r>
                              <m:r>
                                <a:rPr lang="en-US" altLang="zh-CN" sz="1800" b="0" i="1" smtClean="0">
                                  <a:solidFill>
                                    <a:schemeClr val="tx1"/>
                                  </a:solidFill>
                                  <a:latin typeface="Cambria Math"/>
                                  <a:ea typeface="Cambria Math"/>
                                  <a:cs typeface="Times New Roman" panose="02020603050405020304" pitchFamily="18" charset="0"/>
                                </a:rPr>
                                <m:t> ∨</m:t>
                              </m:r>
                            </m:oMath>
                          </a14:m>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的分配律</a:t>
                          </a:r>
                          <a:r>
                            <a:rPr lang="en-US" altLang="zh-CN"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874117">
                    <a:tc>
                      <a:txBody>
                        <a:bodyPr/>
                        <a:lstStyle/>
                        <a:p>
                          <a:pPr algn="ctr"/>
                          <a14:m>
                            <m:oMath xmlns:m="http://schemas.openxmlformats.org/officeDocument/2006/math">
                              <m:r>
                                <a:rPr lang="en-US" altLang="zh-CN" sz="1800" b="0" i="1" smtClean="0">
                                  <a:latin typeface="Cambria Math"/>
                                  <a:ea typeface="黑体" panose="02010609060101010101" pitchFamily="49" charset="-122"/>
                                  <a:cs typeface="Times New Roman" panose="02020603050405020304" pitchFamily="18" charset="0"/>
                                </a:rPr>
                                <m:t>(</m:t>
                              </m:r>
                              <m:r>
                                <a:rPr lang="zh-CN" altLang="en-US" sz="1800" i="1" smtClean="0">
                                  <a:latin typeface="Cambria Math"/>
                                  <a:ea typeface="黑体" panose="02010609060101010101" pitchFamily="49" charset="-122"/>
                                  <a:cs typeface="Times New Roman" panose="02020603050405020304" pitchFamily="18" charset="0"/>
                                </a:rPr>
                                <m:t>𝛼</m:t>
                              </m:r>
                              <m:r>
                                <a:rPr lang="zh-CN" altLang="en-US" sz="1800" i="1" smtClean="0">
                                  <a:latin typeface="Cambria Math"/>
                                  <a:ea typeface="黑体" panose="02010609060101010101" pitchFamily="49" charset="-122"/>
                                  <a:cs typeface="Times New Roman" panose="02020603050405020304" pitchFamily="18" charset="0"/>
                                </a:rPr>
                                <m:t>⇒</m:t>
                              </m:r>
                              <m:r>
                                <a:rPr lang="zh-CN" altLang="en-US" sz="1800" i="1" smtClean="0">
                                  <a:latin typeface="Cambria Math"/>
                                  <a:ea typeface="黑体" panose="02010609060101010101" pitchFamily="49" charset="-122"/>
                                  <a:cs typeface="Times New Roman" panose="02020603050405020304" pitchFamily="18" charset="0"/>
                                </a:rPr>
                                <m:t>𝛽</m:t>
                              </m:r>
                              <m:r>
                                <a:rPr lang="en-US" altLang="zh-CN" sz="1800" b="0" i="1" smtClean="0">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1" smtClean="0">
                                  <a:latin typeface="Cambria Math"/>
                                  <a:ea typeface="Cambria Math"/>
                                  <a:cs typeface="Times New Roman" panose="02020603050405020304" pitchFamily="18" charset="0"/>
                                </a:rPr>
                                <m:t>¬</m:t>
                              </m:r>
                              <m:r>
                                <a:rPr lang="zh-CN" altLang="en-US" sz="1800" i="1" smtClean="0">
                                  <a:latin typeface="Cambria Math"/>
                                  <a:ea typeface="黑体" panose="02010609060101010101" pitchFamily="49" charset="-122"/>
                                  <a:cs typeface="Times New Roman" panose="02020603050405020304" pitchFamily="18" charset="0"/>
                                </a:rPr>
                                <m:t>𝛽</m:t>
                              </m:r>
                              <m:r>
                                <a:rPr lang="zh-CN" altLang="en-US" sz="1800" i="1" smtClean="0">
                                  <a:latin typeface="Cambria Math"/>
                                  <a:ea typeface="黑体" panose="02010609060101010101" pitchFamily="49" charset="-122"/>
                                  <a:cs typeface="Times New Roman" panose="02020603050405020304" pitchFamily="18" charset="0"/>
                                </a:rPr>
                                <m:t>⇒¬</m:t>
                              </m:r>
                              <m:r>
                                <a:rPr lang="zh-CN" altLang="en-US" sz="1800" i="1" smtClean="0">
                                  <a:latin typeface="Cambria Math"/>
                                  <a:ea typeface="黑体" panose="02010609060101010101" pitchFamily="49" charset="-122"/>
                                  <a:cs typeface="Times New Roman" panose="02020603050405020304" pitchFamily="18" charset="0"/>
                                </a:rPr>
                                <m:t>𝛼</m:t>
                              </m:r>
                            </m:oMath>
                          </a14:m>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逆否命题</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d>
                                <m:dPr>
                                  <m:ctrlPr>
                                    <a:rPr lang="en-US" altLang="zh-CN" sz="1800" b="0"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dPr>
                                <m:e>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𝛽</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Cambria Math"/>
                                      <a:cs typeface="Times New Roman" panose="02020603050405020304" pitchFamily="18" charset="0"/>
                                    </a:rPr>
                                    <m:t>𝛾</m:t>
                                  </m:r>
                                </m:e>
                              </m:d>
                              <m:r>
                                <a:rPr lang="en-US" altLang="zh-CN" sz="1800" b="0" i="1" smtClean="0">
                                  <a:solidFill>
                                    <a:schemeClr val="tx1"/>
                                  </a:solidFill>
                                  <a:latin typeface="Cambria Math"/>
                                  <a:ea typeface="Cambria Math"/>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𝛽</m:t>
                              </m:r>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1" smtClean="0">
                                  <a:solidFill>
                                    <a:schemeClr val="tx1"/>
                                  </a:solidFill>
                                  <a:latin typeface="Cambria Math"/>
                                  <a:ea typeface="Cambria Math"/>
                                  <a:cs typeface="Times New Roman" panose="02020603050405020304" pitchFamily="18" charset="0"/>
                                </a:rPr>
                                <m:t>∧(</m:t>
                              </m:r>
                              <m:r>
                                <a:rPr lang="zh-CN" altLang="en-US" sz="1800" b="0" i="1" smtClean="0">
                                  <a:solidFill>
                                    <a:schemeClr val="tx1"/>
                                  </a:solidFill>
                                  <a:latin typeface="Cambria Math"/>
                                  <a:ea typeface="Cambria Math"/>
                                  <a:cs typeface="Times New Roman" panose="02020603050405020304" pitchFamily="18" charset="0"/>
                                </a:rPr>
                                <m:t>𝛼</m:t>
                              </m:r>
                              <m:r>
                                <a:rPr lang="en-US" altLang="zh-CN" sz="1800" b="0" i="1" smtClean="0">
                                  <a:solidFill>
                                    <a:schemeClr val="tx1"/>
                                  </a:solidFill>
                                  <a:latin typeface="Cambria Math"/>
                                  <a:ea typeface="Cambria Math"/>
                                  <a:cs typeface="Times New Roman" panose="02020603050405020304" pitchFamily="18" charset="0"/>
                                </a:rPr>
                                <m:t>∨</m:t>
                              </m:r>
                              <m:r>
                                <a:rPr lang="zh-CN" altLang="en-US" sz="1800" b="0" i="1" smtClean="0">
                                  <a:solidFill>
                                    <a:schemeClr val="tx1"/>
                                  </a:solidFill>
                                  <a:latin typeface="Cambria Math"/>
                                  <a:ea typeface="Cambria Math"/>
                                  <a:cs typeface="Times New Roman" panose="02020603050405020304" pitchFamily="18" charset="0"/>
                                </a:rPr>
                                <m:t>𝛾</m:t>
                              </m:r>
                              <m:r>
                                <a:rPr lang="en-US" altLang="zh-CN" sz="1800" b="0" i="1" smtClean="0">
                                  <a:solidFill>
                                    <a:schemeClr val="tx1"/>
                                  </a:solidFill>
                                  <a:latin typeface="Cambria Math"/>
                                  <a:ea typeface="Cambria Math"/>
                                  <a:cs typeface="Times New Roman" panose="02020603050405020304" pitchFamily="18" charset="0"/>
                                </a:rPr>
                                <m:t>)</m:t>
                              </m:r>
                            </m:oMath>
                          </a14:m>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en-US" altLang="zh-CN" sz="1800" b="0" i="1" smtClean="0">
                                  <a:solidFill>
                                    <a:schemeClr val="tx1"/>
                                  </a:solidFill>
                                  <a:latin typeface="Cambria Math"/>
                                  <a:ea typeface="Cambria Math"/>
                                  <a:cs typeface="Times New Roman" panose="02020603050405020304" pitchFamily="18" charset="0"/>
                                </a:rPr>
                                <m:t>∨</m:t>
                              </m:r>
                              <m:r>
                                <a:rPr lang="zh-CN" altLang="en-US" sz="1800" b="0" i="1" smtClean="0">
                                  <a:solidFill>
                                    <a:schemeClr val="tx1"/>
                                  </a:solidFill>
                                  <a:latin typeface="Cambria Math"/>
                                  <a:ea typeface="Cambria Math"/>
                                  <a:cs typeface="Times New Roman" panose="02020603050405020304" pitchFamily="18" charset="0"/>
                                </a:rPr>
                                <m:t>对</m:t>
                              </m:r>
                              <m:r>
                                <a:rPr lang="en-US" altLang="zh-CN" sz="1800" b="0" i="1" smtClean="0">
                                  <a:solidFill>
                                    <a:schemeClr val="tx1"/>
                                  </a:solidFill>
                                  <a:latin typeface="Cambria Math"/>
                                  <a:ea typeface="Cambria Math"/>
                                  <a:cs typeface="Times New Roman" panose="02020603050405020304" pitchFamily="18" charset="0"/>
                                </a:rPr>
                                <m:t>∧</m:t>
                              </m:r>
                            </m:oMath>
                          </a14:m>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的分配律</a:t>
                          </a:r>
                          <a:r>
                            <a:rPr lang="en-US" altLang="zh-CN"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p>
                          <a:pPr marL="0" marR="0" indent="0" algn="ctr" defTabSz="685800" rtl="0" eaLnBrk="1" fontAlgn="auto" latinLnBrk="0" hangingPunct="1">
                            <a:lnSpc>
                              <a:spcPct val="100000"/>
                            </a:lnSpc>
                            <a:spcBef>
                              <a:spcPts val="0"/>
                            </a:spcBef>
                            <a:spcAft>
                              <a:spcPts val="0"/>
                            </a:spcAft>
                            <a:buClrTx/>
                            <a:buSzTx/>
                            <a:buFontTx/>
                            <a:buNone/>
                            <a:tabLst/>
                            <a:defRPr/>
                          </a:pP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mc:Choice>
        <mc:Fallback xmlns="">
          <p:graphicFrame>
            <p:nvGraphicFramePr>
              <p:cNvPr id="8" name="表格 7"/>
              <p:cNvGraphicFramePr>
                <a:graphicFrameLocks noGrp="1"/>
              </p:cNvGraphicFramePr>
              <p:nvPr>
                <p:extLst>
                  <p:ext uri="{D42A27DB-BD31-4B8C-83A1-F6EECF244321}">
                    <p14:modId xmlns:p14="http://schemas.microsoft.com/office/powerpoint/2010/main" val="1946217235"/>
                  </p:ext>
                </p:extLst>
              </p:nvPr>
            </p:nvGraphicFramePr>
            <p:xfrm>
              <a:off x="318773" y="1318882"/>
              <a:ext cx="8609610" cy="4921624"/>
            </p:xfrm>
            <a:graphic>
              <a:graphicData uri="http://schemas.openxmlformats.org/drawingml/2006/table">
                <a:tbl>
                  <a:tblPr firstRow="1" bandRow="1">
                    <a:tableStyleId>{5C22544A-7EE6-4342-B048-85BDC9FD1C3A}</a:tableStyleId>
                  </a:tblPr>
                  <a:tblGrid>
                    <a:gridCol w="3757468"/>
                    <a:gridCol w="4852142"/>
                  </a:tblGrid>
                  <a:tr h="562627">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t="-7609" r="-129011" b="-778261"/>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77513" t="-7609" b="-778261"/>
                          </a:stretch>
                        </a:blipFill>
                      </a:tcPr>
                    </a:tc>
                  </a:tr>
                  <a:tr h="74168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t="-81148" r="-129011" b="-486885"/>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77513" t="-81148" b="-486885"/>
                          </a:stretch>
                        </a:blipFill>
                      </a:tcPr>
                    </a:tc>
                  </a:tr>
                  <a:tr h="91440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t="-147333" r="-129011" b="-296000"/>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77513" t="-147333" b="-296000"/>
                          </a:stretch>
                        </a:blipFill>
                      </a:tcPr>
                    </a:tc>
                  </a:tr>
                  <a:tr h="91440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t="-247333" r="-129011" b="-196000"/>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77513" t="-247333" b="-196000"/>
                          </a:stretch>
                        </a:blipFill>
                      </a:tcPr>
                    </a:tc>
                  </a:tr>
                  <a:tr h="874117">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t="-361806" r="-129011" b="-104167"/>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77513" t="-361806" b="-104167"/>
                          </a:stretch>
                        </a:blipFill>
                      </a:tcPr>
                    </a:tc>
                  </a:tr>
                  <a:tr h="91440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t="-443333" r="-129011"/>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77513" t="-443333"/>
                          </a:stretch>
                        </a:blipFill>
                      </a:tcPr>
                    </a:tc>
                  </a:tr>
                </a:tbl>
              </a:graphicData>
            </a:graphic>
          </p:graphicFrame>
        </mc:Fallback>
      </mc:AlternateContent>
      <p:sp>
        <p:nvSpPr>
          <p:cNvPr id="3" name="矩形 2"/>
          <p:cNvSpPr/>
          <p:nvPr/>
        </p:nvSpPr>
        <p:spPr>
          <a:xfrm>
            <a:off x="3444780" y="839381"/>
            <a:ext cx="2390398" cy="369332"/>
          </a:xfrm>
          <a:prstGeom prst="rect">
            <a:avLst/>
          </a:prstGeom>
        </p:spPr>
        <p:txBody>
          <a:bodyPr wrap="none">
            <a:spAutoFit/>
          </a:bodyPr>
          <a:lstStyle/>
          <a:p>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表</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逻辑等价的例子</a:t>
            </a:r>
            <a:endParaRPr lang="zh-CN" altLang="en-US" dirty="0"/>
          </a:p>
        </p:txBody>
      </p:sp>
    </p:spTree>
    <p:extLst>
      <p:ext uri="{BB962C8B-B14F-4D97-AF65-F5344CB8AC3E}">
        <p14:creationId xmlns:p14="http://schemas.microsoft.com/office/powerpoint/2010/main" val="1677107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9151" y="232127"/>
            <a:ext cx="7507706" cy="657727"/>
          </a:xfrm>
        </p:spPr>
        <p:txBody>
          <a:bodyPr/>
          <a:lstStyle/>
          <a:p>
            <a:pPr marL="0" defTabSz="914400"/>
            <a:r>
              <a:rPr lang="zh-CN" altLang="en-US" sz="2400" dirty="0">
                <a:latin typeface="Times New Roman" panose="02020603050405020304" pitchFamily="18" charset="0"/>
                <a:cs typeface="Times New Roman" panose="02020603050405020304" pitchFamily="18" charset="0"/>
              </a:rPr>
              <a:t>命题逻辑：</a:t>
            </a: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若干逻辑等价命题的解释 </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extLst>
                  <p:ext uri="{D42A27DB-BD31-4B8C-83A1-F6EECF244321}">
                    <p14:modId xmlns:p14="http://schemas.microsoft.com/office/powerpoint/2010/main" val="294650736"/>
                  </p:ext>
                </p:extLst>
              </p:nvPr>
            </p:nvGraphicFramePr>
            <p:xfrm>
              <a:off x="368134" y="1099637"/>
              <a:ext cx="8478982" cy="5508617"/>
            </p:xfrm>
            <a:graphic>
              <a:graphicData uri="http://schemas.openxmlformats.org/drawingml/2006/table">
                <a:tbl>
                  <a:tblPr firstRow="1" bandRow="1">
                    <a:tableStyleId>{5C22544A-7EE6-4342-B048-85BDC9FD1C3A}</a:tableStyleId>
                  </a:tblPr>
                  <a:tblGrid>
                    <a:gridCol w="2615467">
                      <a:extLst>
                        <a:ext uri="{9D8B030D-6E8A-4147-A177-3AD203B41FA5}">
                          <a16:colId xmlns:a16="http://schemas.microsoft.com/office/drawing/2014/main" val="20000"/>
                        </a:ext>
                      </a:extLst>
                    </a:gridCol>
                    <a:gridCol w="5863515">
                      <a:extLst>
                        <a:ext uri="{9D8B030D-6E8A-4147-A177-3AD203B41FA5}">
                          <a16:colId xmlns:a16="http://schemas.microsoft.com/office/drawing/2014/main" val="20001"/>
                        </a:ext>
                      </a:extLst>
                    </a:gridCol>
                  </a:tblGrid>
                  <a:tr h="613415">
                    <a:tc rowSpan="2">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𝛽</m:t>
                              </m:r>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1" smtClean="0">
                                  <a:solidFill>
                                    <a:schemeClr val="tx1"/>
                                  </a:solidFill>
                                  <a:latin typeface="Cambria Math"/>
                                  <a:ea typeface="Cambria Math"/>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𝛽</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oMath>
                          </a14:m>
                          <a:r>
                            <a:rPr lang="en-US" altLang="zh-CN"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逆否命题</a:t>
                          </a:r>
                          <a:r>
                            <a:rPr lang="en-US" altLang="zh-CN"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秋天天气变凉</a:t>
                          </a:r>
                          <a14:m>
                            <m:oMath xmlns:m="http://schemas.openxmlformats.org/officeDocument/2006/math">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oMath>
                          </a14:m>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大雁南飞越冬</a:t>
                          </a:r>
                          <a14:m>
                            <m:oMath xmlns:m="http://schemas.openxmlformats.org/officeDocument/2006/math">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oMath>
                          </a14:m>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大雁没有南飞越冬</a:t>
                          </a:r>
                          <a14:m>
                            <m:oMath xmlns:m="http://schemas.openxmlformats.org/officeDocument/2006/math">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oMath>
                          </a14:m>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秋天天气没有变凉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50523">
                    <a:tc vMerge="1">
                      <a:txBody>
                        <a:bodyPr/>
                        <a:lstStyle/>
                        <a:p>
                          <a:endParaRPr lang="zh-CN" altLang="en-US"/>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800" b="0" i="1" smtClean="0">
                                  <a:solidFill>
                                    <a:schemeClr val="tx1"/>
                                  </a:solidFill>
                                  <a:latin typeface="Cambria Math"/>
                                  <a:ea typeface="黑体" panose="02010609060101010101" pitchFamily="49" charset="-122"/>
                                  <a:cs typeface="Times New Roman" panose="02020603050405020304" pitchFamily="18" charset="0"/>
                                </a:rPr>
                                <m:t>𝑥</m:t>
                              </m:r>
                              <m:r>
                                <a:rPr lang="en-US" altLang="zh-CN" sz="1800" b="0" i="1" smtClean="0">
                                  <a:solidFill>
                                    <a:schemeClr val="tx1"/>
                                  </a:solidFill>
                                  <a:latin typeface="Cambria Math"/>
                                  <a:ea typeface="Cambria Math"/>
                                  <a:cs typeface="Times New Roman" panose="02020603050405020304" pitchFamily="18" charset="0"/>
                                </a:rPr>
                                <m:t>≥0⇒</m:t>
                              </m:r>
                              <m:sSup>
                                <m:sSupPr>
                                  <m:ctrlPr>
                                    <a:rPr lang="en-US" altLang="zh-CN" sz="1800" b="0" i="1" smtClean="0">
                                      <a:solidFill>
                                        <a:schemeClr val="tx1"/>
                                      </a:solidFill>
                                      <a:latin typeface="Cambria Math" panose="02040503050406030204" pitchFamily="18" charset="0"/>
                                      <a:ea typeface="Cambria Math"/>
                                      <a:cs typeface="Times New Roman" panose="02020603050405020304" pitchFamily="18" charset="0"/>
                                    </a:rPr>
                                  </m:ctrlPr>
                                </m:sSupPr>
                                <m:e>
                                  <m:r>
                                    <a:rPr lang="en-US" altLang="zh-CN" sz="1800" b="0" i="1" smtClean="0">
                                      <a:solidFill>
                                        <a:schemeClr val="tx1"/>
                                      </a:solidFill>
                                      <a:latin typeface="Cambria Math"/>
                                      <a:ea typeface="Cambria Math"/>
                                      <a:cs typeface="Times New Roman" panose="02020603050405020304" pitchFamily="18" charset="0"/>
                                    </a:rPr>
                                    <m:t>𝑥</m:t>
                                  </m:r>
                                </m:e>
                                <m:sup>
                                  <m:r>
                                    <a:rPr lang="en-US" altLang="zh-CN" sz="1800" b="0" i="1" smtClean="0">
                                      <a:solidFill>
                                        <a:schemeClr val="tx1"/>
                                      </a:solidFill>
                                      <a:latin typeface="Cambria Math"/>
                                      <a:ea typeface="Cambria Math"/>
                                      <a:cs typeface="Times New Roman" panose="02020603050405020304" pitchFamily="18" charset="0"/>
                                    </a:rPr>
                                    <m:t>2</m:t>
                                  </m:r>
                                </m:sup>
                              </m:sSup>
                              <m:r>
                                <a:rPr lang="en-US" altLang="zh-CN" sz="1800" b="0" i="1" smtClean="0">
                                  <a:solidFill>
                                    <a:schemeClr val="tx1"/>
                                  </a:solidFill>
                                  <a:latin typeface="Cambria Math"/>
                                  <a:ea typeface="Cambria Math"/>
                                  <a:cs typeface="Times New Roman" panose="02020603050405020304" pitchFamily="18" charset="0"/>
                                </a:rPr>
                                <m:t>≥0</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oMath>
                          </a14:m>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sSup>
                                <m:sSupPr>
                                  <m:ctrlPr>
                                    <a:rPr lang="en-US" altLang="zh-CN" sz="1800" b="0" i="1" smtClean="0">
                                      <a:solidFill>
                                        <a:schemeClr val="tx1"/>
                                      </a:solidFill>
                                      <a:latin typeface="Cambria Math" panose="02040503050406030204" pitchFamily="18" charset="0"/>
                                      <a:ea typeface="Cambria Math"/>
                                      <a:cs typeface="Times New Roman" panose="02020603050405020304" pitchFamily="18" charset="0"/>
                                    </a:rPr>
                                  </m:ctrlPr>
                                </m:sSupPr>
                                <m:e>
                                  <m:r>
                                    <a:rPr lang="en-US" altLang="zh-CN" sz="1800" b="0" i="1" smtClean="0">
                                      <a:solidFill>
                                        <a:schemeClr val="tx1"/>
                                      </a:solidFill>
                                      <a:latin typeface="Cambria Math"/>
                                      <a:ea typeface="Cambria Math"/>
                                      <a:cs typeface="Times New Roman" panose="02020603050405020304" pitchFamily="18" charset="0"/>
                                    </a:rPr>
                                    <m:t>𝑥</m:t>
                                  </m:r>
                                </m:e>
                                <m:sup>
                                  <m:r>
                                    <a:rPr lang="en-US" altLang="zh-CN" sz="1800" b="0" i="1" smtClean="0">
                                      <a:solidFill>
                                        <a:schemeClr val="tx1"/>
                                      </a:solidFill>
                                      <a:latin typeface="Cambria Math"/>
                                      <a:ea typeface="Cambria Math"/>
                                      <a:cs typeface="Times New Roman" panose="02020603050405020304" pitchFamily="18" charset="0"/>
                                    </a:rPr>
                                    <m:t>2</m:t>
                                  </m:r>
                                </m:sup>
                              </m:sSup>
                              <m:r>
                                <a:rPr lang="en-US" altLang="zh-CN" sz="1800" b="0" i="1" smtClean="0">
                                  <a:solidFill>
                                    <a:schemeClr val="tx1"/>
                                  </a:solidFill>
                                  <a:latin typeface="Cambria Math"/>
                                  <a:ea typeface="Cambria Math"/>
                                  <a:cs typeface="Times New Roman" panose="02020603050405020304" pitchFamily="18" charset="0"/>
                                </a:rPr>
                                <m:t>&lt;0</m:t>
                              </m:r>
                            </m:oMath>
                          </a14:m>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a:rPr lang="en-US" altLang="zh-CN" sz="1800" b="0" i="1" smtClean="0">
                                  <a:solidFill>
                                    <a:schemeClr val="tx1"/>
                                  </a:solidFill>
                                  <a:latin typeface="Cambria Math"/>
                                  <a:ea typeface="Cambria Math"/>
                                  <a:cs typeface="Times New Roman" panose="02020603050405020304" pitchFamily="18" charset="0"/>
                                </a:rPr>
                                <m:t>⇒</m:t>
                              </m:r>
                            </m:oMath>
                          </a14:m>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a:rPr lang="en-US" altLang="zh-CN" sz="1800" b="0" i="1" smtClean="0">
                                  <a:solidFill>
                                    <a:schemeClr val="tx1"/>
                                  </a:solidFill>
                                  <a:latin typeface="Cambria Math"/>
                                  <a:ea typeface="黑体" panose="02010609060101010101" pitchFamily="49" charset="-122"/>
                                  <a:cs typeface="Times New Roman" panose="02020603050405020304" pitchFamily="18" charset="0"/>
                                </a:rPr>
                                <m:t>𝑥</m:t>
                              </m:r>
                              <m:r>
                                <a:rPr lang="en-US" altLang="zh-CN" sz="1800" b="0" i="1" smtClean="0">
                                  <a:solidFill>
                                    <a:schemeClr val="tx1"/>
                                  </a:solidFill>
                                  <a:latin typeface="Cambria Math"/>
                                  <a:ea typeface="Cambria Math"/>
                                  <a:cs typeface="Times New Roman" panose="02020603050405020304" pitchFamily="18" charset="0"/>
                                </a:rPr>
                                <m:t>&lt;0</m:t>
                              </m:r>
                            </m:oMath>
                          </a14:m>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876308">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80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i="1" smtClean="0">
                                  <a:solidFill>
                                    <a:schemeClr val="tx1"/>
                                  </a:solidFill>
                                  <a:latin typeface="Cambria Math"/>
                                  <a:ea typeface="黑体" panose="02010609060101010101" pitchFamily="49" charset="-122"/>
                                  <a:cs typeface="Times New Roman" panose="02020603050405020304" pitchFamily="18" charset="0"/>
                                </a:rPr>
                                <m:t>𝛽</m:t>
                              </m:r>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1" smtClean="0">
                                  <a:solidFill>
                                    <a:schemeClr val="tx1"/>
                                  </a:solidFill>
                                  <a:latin typeface="Cambria Math"/>
                                  <a:ea typeface="Cambria Math"/>
                                  <a:cs typeface="Times New Roman" panose="02020603050405020304" pitchFamily="18" charset="0"/>
                                </a:rPr>
                                <m:t>¬</m:t>
                              </m:r>
                              <m:r>
                                <m:rPr>
                                  <m:sty m:val="p"/>
                                </m:rPr>
                                <a:rPr lang="zh-CN" altLang="en-US" sz="1800" b="0" i="0" smtClean="0">
                                  <a:solidFill>
                                    <a:schemeClr val="tx1"/>
                                  </a:solidFill>
                                  <a:latin typeface="Cambria Math"/>
                                  <a:ea typeface="黑体" panose="02010609060101010101" pitchFamily="49" charset="-122"/>
                                  <a:cs typeface="Times New Roman" panose="02020603050405020304" pitchFamily="18" charset="0"/>
                                </a:rPr>
                                <m:t>α</m:t>
                              </m:r>
                              <m:r>
                                <a:rPr lang="zh-CN" altLang="en-US" sz="1800" b="0" i="0" smtClean="0">
                                  <a:solidFill>
                                    <a:schemeClr val="tx1"/>
                                  </a:solidFill>
                                  <a:latin typeface="Cambria Math"/>
                                  <a:ea typeface="黑体" panose="02010609060101010101" pitchFamily="49" charset="-122"/>
                                  <a:cs typeface="Times New Roman" panose="02020603050405020304" pitchFamily="18" charset="0"/>
                                </a:rPr>
                                <m:t>∨</m:t>
                              </m:r>
                              <m:r>
                                <m:rPr>
                                  <m:sty m:val="p"/>
                                </m:rPr>
                                <a:rPr lang="zh-CN" altLang="en-US" sz="1800" b="0" i="0" smtClean="0">
                                  <a:solidFill>
                                    <a:schemeClr val="tx1"/>
                                  </a:solidFill>
                                  <a:latin typeface="Cambria Math"/>
                                  <a:ea typeface="黑体" panose="02010609060101010101" pitchFamily="49" charset="-122"/>
                                  <a:cs typeface="Times New Roman" panose="02020603050405020304" pitchFamily="18" charset="0"/>
                                </a:rPr>
                                <m:t>β</m:t>
                              </m:r>
                              <m:r>
                                <a:rPr lang="zh-CN" altLang="en-US" sz="1800" b="0" i="0" smtClean="0">
                                  <a:solidFill>
                                    <a:schemeClr val="tx1"/>
                                  </a:solidFill>
                                  <a:latin typeface="Cambria Math"/>
                                  <a:ea typeface="黑体" panose="02010609060101010101" pitchFamily="49" charset="-122"/>
                                  <a:cs typeface="Times New Roman" panose="02020603050405020304" pitchFamily="18" charset="0"/>
                                </a:rPr>
                                <m:t> </m:t>
                              </m:r>
                            </m:oMath>
                          </a14:m>
                          <a:r>
                            <a:rPr lang="en-US" altLang="zh-CN" sz="1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蕴涵消除</a:t>
                          </a:r>
                          <a:r>
                            <a:rPr lang="en-US" altLang="zh-CN" sz="1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zh-CN" altLang="en-US" sz="1800" i="1" smtClean="0">
                                  <a:solidFill>
                                    <a:schemeClr val="tx1"/>
                                  </a:solidFill>
                                  <a:latin typeface="Cambria Math"/>
                                  <a:ea typeface="黑体" panose="02010609060101010101" pitchFamily="49" charset="-122"/>
                                  <a:cs typeface="Times New Roman" panose="02020603050405020304" pitchFamily="18" charset="0"/>
                                </a:rPr>
                                <m:t>𝛼</m:t>
                              </m:r>
                            </m:oMath>
                          </a14:m>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为假、则命题恒为真；</a:t>
                          </a:r>
                          <a14:m>
                            <m:oMath xmlns:m="http://schemas.openxmlformats.org/officeDocument/2006/math">
                              <m:r>
                                <a:rPr lang="zh-CN" altLang="en-US" sz="1800" i="1" smtClean="0">
                                  <a:solidFill>
                                    <a:schemeClr val="tx1"/>
                                  </a:solidFill>
                                  <a:latin typeface="Cambria Math"/>
                                  <a:ea typeface="黑体" panose="02010609060101010101" pitchFamily="49" charset="-122"/>
                                  <a:cs typeface="Times New Roman" panose="02020603050405020304" pitchFamily="18" charset="0"/>
                                </a:rPr>
                                <m:t>𝛼</m:t>
                              </m:r>
                            </m:oMath>
                          </a14:m>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为真、则</a:t>
                          </a:r>
                          <a14:m>
                            <m:oMath xmlns:m="http://schemas.openxmlformats.org/officeDocument/2006/math">
                              <m:r>
                                <m:rPr>
                                  <m:sty m:val="p"/>
                                </m:rPr>
                                <a:rPr lang="zh-CN" altLang="en-US" sz="1800" b="0" i="0" smtClean="0">
                                  <a:solidFill>
                                    <a:schemeClr val="tx1"/>
                                  </a:solidFill>
                                  <a:latin typeface="Cambria Math"/>
                                  <a:ea typeface="黑体" panose="02010609060101010101" pitchFamily="49" charset="-122"/>
                                  <a:cs typeface="Times New Roman" panose="02020603050405020304" pitchFamily="18" charset="0"/>
                                </a:rPr>
                                <m:t>β</m:t>
                              </m:r>
                            </m:oMath>
                          </a14:m>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须为真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664984">
                    <a:tc>
                      <a:txBody>
                        <a:bodyPr/>
                        <a:lstStyle/>
                        <a:p>
                          <a:pPr algn="ctr"/>
                          <a:endParaRPr lang="en-US" altLang="zh-CN" sz="1800" b="0" i="1" dirty="0">
                            <a:latin typeface="Cambria Math"/>
                            <a:ea typeface="Cambria Math"/>
                            <a:cs typeface="Times New Roman" panose="02020603050405020304" pitchFamily="18" charset="0"/>
                          </a:endParaRPr>
                        </a:p>
                        <a:p>
                          <a:pPr algn="ctr"/>
                          <a:endParaRPr lang="en-US" altLang="zh-CN" sz="1800" b="0" i="1" dirty="0">
                            <a:latin typeface="Cambria Math"/>
                            <a:ea typeface="Cambria Math"/>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altLang="zh-CN" sz="1800" b="0" i="1" smtClean="0">
                                    <a:latin typeface="Cambria Math"/>
                                    <a:ea typeface="Cambria Math"/>
                                    <a:cs typeface="Times New Roman" panose="02020603050405020304" pitchFamily="18" charset="0"/>
                                  </a:rPr>
                                  <m:t>¬</m:t>
                                </m:r>
                                <m:d>
                                  <m:dPr>
                                    <m:ctrlPr>
                                      <a:rPr lang="en-US" altLang="zh-CN" sz="1800" b="0" i="1" smtClean="0">
                                        <a:latin typeface="Cambria Math" panose="02040503050406030204" pitchFamily="18" charset="0"/>
                                        <a:ea typeface="Cambria Math"/>
                                        <a:cs typeface="Times New Roman" panose="02020603050405020304" pitchFamily="18" charset="0"/>
                                      </a:rPr>
                                    </m:ctrlPr>
                                  </m:dPr>
                                  <m:e>
                                    <m:r>
                                      <a:rPr lang="zh-CN" altLang="en-US" sz="1800" b="0" i="1" smtClean="0">
                                        <a:latin typeface="Cambria Math"/>
                                        <a:ea typeface="Cambria Math"/>
                                        <a:cs typeface="Times New Roman" panose="02020603050405020304" pitchFamily="18" charset="0"/>
                                      </a:rPr>
                                      <m:t>𝛼</m:t>
                                    </m:r>
                                    <m:r>
                                      <a:rPr lang="zh-CN" altLang="en-US"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𝛽</m:t>
                                    </m:r>
                                  </m:e>
                                </m:d>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𝛼</m:t>
                                </m:r>
                                <m:r>
                                  <a:rPr lang="zh-CN" altLang="en-US"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𝛽</m:t>
                                </m:r>
                                <m:r>
                                  <a:rPr lang="en-US" altLang="zh-CN" sz="1800" b="0" i="1" smtClean="0">
                                    <a:latin typeface="Cambria Math"/>
                                    <a:ea typeface="Cambria Math"/>
                                    <a:cs typeface="Times New Roman" panose="02020603050405020304" pitchFamily="18" charset="0"/>
                                  </a:rPr>
                                  <m:t>)</m:t>
                                </m:r>
                              </m:oMath>
                            </m:oMathPara>
                          </a14:m>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(De Morgan)</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1851017">
                    <a:tc>
                      <a:txBody>
                        <a:bodyPr/>
                        <a:lstStyle/>
                        <a:p>
                          <a:pPr algn="ctr"/>
                          <a:endParaRPr lang="en-US" altLang="zh-CN" sz="1800" b="0" i="1" dirty="0">
                            <a:latin typeface="Cambria Math"/>
                            <a:ea typeface="Cambria Math"/>
                            <a:cs typeface="Times New Roman" panose="02020603050405020304" pitchFamily="18" charset="0"/>
                          </a:endParaRPr>
                        </a:p>
                        <a:p>
                          <a:pPr algn="ctr"/>
                          <a:endParaRPr lang="en-US" altLang="zh-CN" sz="1800" b="0" i="1" dirty="0">
                            <a:latin typeface="Cambria Math"/>
                            <a:ea typeface="Cambria Math"/>
                            <a:cs typeface="Times New Roman" panose="02020603050405020304" pitchFamily="18" charset="0"/>
                          </a:endParaRPr>
                        </a:p>
                        <a:p>
                          <a:pPr algn="ctr"/>
                          <a14:m>
                            <m:oMath xmlns:m="http://schemas.openxmlformats.org/officeDocument/2006/math">
                              <m:r>
                                <a:rPr lang="en-US" altLang="zh-CN" sz="1800" b="0" i="1" smtClean="0">
                                  <a:latin typeface="Cambria Math"/>
                                  <a:ea typeface="Cambria Math"/>
                                  <a:cs typeface="Times New Roman" panose="02020603050405020304" pitchFamily="18" charset="0"/>
                                </a:rPr>
                                <m:t>¬</m:t>
                              </m:r>
                              <m:d>
                                <m:dPr>
                                  <m:ctrlPr>
                                    <a:rPr lang="en-US" altLang="zh-CN" sz="1800" b="0" i="1" smtClean="0">
                                      <a:latin typeface="Cambria Math" panose="02040503050406030204" pitchFamily="18" charset="0"/>
                                      <a:ea typeface="Cambria Math"/>
                                      <a:cs typeface="Times New Roman" panose="02020603050405020304" pitchFamily="18" charset="0"/>
                                    </a:rPr>
                                  </m:ctrlPr>
                                </m:dPr>
                                <m:e>
                                  <m:r>
                                    <a:rPr lang="zh-CN" altLang="en-US" sz="1800" b="0" i="1" smtClean="0">
                                      <a:latin typeface="Cambria Math"/>
                                      <a:ea typeface="Cambria Math"/>
                                      <a:cs typeface="Times New Roman" panose="02020603050405020304" pitchFamily="18" charset="0"/>
                                    </a:rPr>
                                    <m:t>𝛼</m:t>
                                  </m:r>
                                  <m:r>
                                    <a:rPr lang="zh-CN" altLang="en-US"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𝛽</m:t>
                                  </m:r>
                                </m:e>
                              </m:d>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𝛼</m:t>
                              </m:r>
                              <m:r>
                                <a:rPr lang="zh-CN" altLang="en-US"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𝛽</m:t>
                              </m:r>
                              <m:r>
                                <a:rPr lang="en-US" altLang="zh-CN" sz="1800" b="0" i="1" smtClean="0">
                                  <a:latin typeface="Cambria Math"/>
                                  <a:ea typeface="Cambria Math"/>
                                  <a:cs typeface="Times New Roman" panose="02020603050405020304" pitchFamily="18" charset="0"/>
                                </a:rPr>
                                <m:t>)</m:t>
                              </m:r>
                            </m:oMath>
                          </a14:m>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(De Morgan)</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ltLang="zh-CN" sz="1800" dirty="0"/>
                        </a:p>
                        <a:p>
                          <a:endParaRPr lang="en-US" altLang="zh-CN" sz="1800" dirty="0"/>
                        </a:p>
                        <a:p>
                          <a:endParaRPr lang="en-US" altLang="zh-CN" sz="1800" dirty="0"/>
                        </a:p>
                        <a:p>
                          <a:endParaRPr lang="en-US" altLang="zh-C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mc:Choice>
        <mc:Fallback xmlns="">
          <p:graphicFrame>
            <p:nvGraphicFramePr>
              <p:cNvPr id="8" name="表格 7"/>
              <p:cNvGraphicFramePr>
                <a:graphicFrameLocks noGrp="1"/>
              </p:cNvGraphicFramePr>
              <p:nvPr>
                <p:extLst>
                  <p:ext uri="{D42A27DB-BD31-4B8C-83A1-F6EECF244321}">
                    <p14:modId xmlns:p14="http://schemas.microsoft.com/office/powerpoint/2010/main" val="294650736"/>
                  </p:ext>
                </p:extLst>
              </p:nvPr>
            </p:nvGraphicFramePr>
            <p:xfrm>
              <a:off x="368134" y="1099637"/>
              <a:ext cx="8478982" cy="5508617"/>
            </p:xfrm>
            <a:graphic>
              <a:graphicData uri="http://schemas.openxmlformats.org/drawingml/2006/table">
                <a:tbl>
                  <a:tblPr firstRow="1" bandRow="1">
                    <a:tableStyleId>{5C22544A-7EE6-4342-B048-85BDC9FD1C3A}</a:tableStyleId>
                  </a:tblPr>
                  <a:tblGrid>
                    <a:gridCol w="2615467"/>
                    <a:gridCol w="5863515"/>
                  </a:tblGrid>
                  <a:tr h="640080">
                    <a:tc rowSpan="2">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t="-4242" r="-224476" b="-448485"/>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4595" t="-6667" r="-104" b="-761905"/>
                          </a:stretch>
                        </a:blipFill>
                      </a:tcPr>
                    </a:tc>
                  </a:tr>
                  <a:tr h="365760">
                    <a:tc vMerge="1">
                      <a:txBody>
                        <a:bodyPr/>
                        <a:lstStyle/>
                        <a:p>
                          <a:endParaRPr lang="zh-CN" altLang="en-US"/>
                        </a:p>
                      </a:txBody>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4595" t="-186667" r="-104" b="-1233333"/>
                          </a:stretch>
                        </a:blipFill>
                      </a:tcPr>
                    </a:tc>
                  </a:tr>
                  <a:tr h="91440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t="-114667" r="-224476" b="-393333"/>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4595" t="-114667" r="-104" b="-393333"/>
                          </a:stretch>
                        </a:blipFill>
                      </a:tcPr>
                    </a:tc>
                  </a:tr>
                  <a:tr h="173736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t="-112982" r="-224476" b="-107018"/>
                          </a:stretch>
                        </a:blipFill>
                      </a:tcPr>
                    </a:tc>
                    <a:tc>
                      <a:txBody>
                        <a:bodyPr/>
                        <a:lstStyle/>
                        <a:p>
                          <a:endParaRPr lang="en-US" altLang="zh-CN" sz="1800" dirty="0" smtClean="0"/>
                        </a:p>
                        <a:p>
                          <a:endParaRPr lang="en-US" altLang="zh-CN" sz="1800" dirty="0" smtClean="0"/>
                        </a:p>
                        <a:p>
                          <a:endParaRPr lang="en-US" altLang="zh-CN" sz="1800" dirty="0" smtClean="0"/>
                        </a:p>
                        <a:p>
                          <a:endParaRPr lang="en-US" altLang="zh-CN" sz="1800" dirty="0" smtClean="0"/>
                        </a:p>
                        <a:p>
                          <a:endParaRPr lang="en-US" altLang="zh-CN" sz="1800" dirty="0" smtClean="0"/>
                        </a:p>
                        <a:p>
                          <a:endParaRPr lang="en-US" altLang="zh-CN" sz="18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51017">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t="-199671" r="-224476" b="-329"/>
                          </a:stretch>
                        </a:blipFill>
                      </a:tcPr>
                    </a:tc>
                    <a:tc>
                      <a:txBody>
                        <a:bodyPr/>
                        <a:lstStyle/>
                        <a:p>
                          <a:endParaRPr lang="en-US" altLang="zh-CN" sz="1800" dirty="0" smtClean="0"/>
                        </a:p>
                        <a:p>
                          <a:endParaRPr lang="en-US" altLang="zh-CN" sz="1800" dirty="0" smtClean="0"/>
                        </a:p>
                        <a:p>
                          <a:endParaRPr lang="en-US" altLang="zh-CN" sz="1800" dirty="0" smtClean="0"/>
                        </a:p>
                        <a:p>
                          <a:endParaRPr lang="en-US" altLang="zh-CN" sz="18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grpSp>
        <p:nvGrpSpPr>
          <p:cNvPr id="18" name="组合 17"/>
          <p:cNvGrpSpPr/>
          <p:nvPr/>
        </p:nvGrpSpPr>
        <p:grpSpPr>
          <a:xfrm>
            <a:off x="4872276" y="5079840"/>
            <a:ext cx="1613657" cy="1248139"/>
            <a:chOff x="4932040" y="2674372"/>
            <a:chExt cx="1805407" cy="1080120"/>
          </a:xfrm>
        </p:grpSpPr>
        <p:sp>
          <p:nvSpPr>
            <p:cNvPr id="19" name="圆角矩形 18"/>
            <p:cNvSpPr/>
            <p:nvPr/>
          </p:nvSpPr>
          <p:spPr>
            <a:xfrm>
              <a:off x="5009255" y="2674372"/>
              <a:ext cx="1728192" cy="108012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5004048" y="2708920"/>
              <a:ext cx="1592764" cy="1008112"/>
              <a:chOff x="2267744" y="2348880"/>
              <a:chExt cx="2971965" cy="1783237"/>
            </a:xfrm>
          </p:grpSpPr>
          <p:sp>
            <p:nvSpPr>
              <p:cNvPr id="31" name="椭圆 30"/>
              <p:cNvSpPr/>
              <p:nvPr/>
            </p:nvSpPr>
            <p:spPr>
              <a:xfrm>
                <a:off x="2267744" y="2348880"/>
                <a:ext cx="1872208" cy="15841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3195133" y="2348880"/>
                <a:ext cx="1872208" cy="15841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a:off x="4526847" y="3905943"/>
                <a:ext cx="484362" cy="22617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2607028" y="2715776"/>
                    <a:ext cx="808381" cy="5653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a:rPr>
                            <m:t>𝛼</m:t>
                          </m:r>
                        </m:oMath>
                      </m:oMathPara>
                    </a14:m>
                    <a:endParaRPr lang="zh-CN" altLang="en-US" dirty="0"/>
                  </a:p>
                </p:txBody>
              </p:sp>
            </mc:Choice>
            <mc:Fallback xmlns="">
              <p:sp>
                <p:nvSpPr>
                  <p:cNvPr id="34" name="TextBox 33"/>
                  <p:cNvSpPr txBox="1">
                    <a:spLocks noRot="1" noChangeAspect="1" noMove="1" noResize="1" noEditPoints="1" noAdjustHandles="1" noChangeArrowheads="1" noChangeShapeType="1" noTextEdit="1"/>
                  </p:cNvSpPr>
                  <p:nvPr/>
                </p:nvSpPr>
                <p:spPr>
                  <a:xfrm>
                    <a:off x="2607028" y="2715776"/>
                    <a:ext cx="382412" cy="369332"/>
                  </a:xfrm>
                  <a:prstGeom prst="rect">
                    <a:avLst/>
                  </a:prstGeom>
                  <a:blipFill rotWithShape="1">
                    <a:blip r:embed="rId3"/>
                    <a:stretch>
                      <a:fillRect r="-60000" b="-7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4427984" y="2733277"/>
                    <a:ext cx="811725" cy="5653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a:rPr>
                            <m:t>𝛽</m:t>
                          </m:r>
                        </m:oMath>
                      </m:oMathPara>
                    </a14:m>
                    <a:endParaRPr lang="zh-CN" alt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4427984" y="2733277"/>
                    <a:ext cx="384016" cy="369332"/>
                  </a:xfrm>
                  <a:prstGeom prst="rect">
                    <a:avLst/>
                  </a:prstGeom>
                  <a:blipFill rotWithShape="1">
                    <a:blip r:embed="rId4"/>
                    <a:stretch>
                      <a:fillRect l="-10000" r="-86667" b="-126667"/>
                    </a:stretch>
                  </a:blipFill>
                </p:spPr>
                <p:txBody>
                  <a:bodyPr/>
                  <a:lstStyle/>
                  <a:p>
                    <a:r>
                      <a:rPr lang="zh-CN" altLang="en-US">
                        <a:noFill/>
                      </a:rPr>
                      <a:t> </a:t>
                    </a:r>
                  </a:p>
                </p:txBody>
              </p:sp>
            </mc:Fallback>
          </mc:AlternateContent>
        </p:grpSp>
        <p:cxnSp>
          <p:nvCxnSpPr>
            <p:cNvPr id="21" name="直接连接符 20"/>
            <p:cNvCxnSpPr/>
            <p:nvPr/>
          </p:nvCxnSpPr>
          <p:spPr>
            <a:xfrm>
              <a:off x="6444208" y="3373879"/>
              <a:ext cx="216024" cy="64916"/>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372200" y="3501008"/>
              <a:ext cx="216024" cy="64916"/>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6444208" y="2908790"/>
              <a:ext cx="216024" cy="8816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6372200" y="2708920"/>
              <a:ext cx="216024" cy="8816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4958683" y="3501008"/>
              <a:ext cx="261389" cy="8816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5004048" y="2674372"/>
              <a:ext cx="204129" cy="10239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666345" y="3573016"/>
              <a:ext cx="259584" cy="12786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932040" y="2780928"/>
              <a:ext cx="201800" cy="11170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436096" y="3605324"/>
              <a:ext cx="201800" cy="11170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77856" y="3573016"/>
              <a:ext cx="10497" cy="144016"/>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6" name="圆角矩形 35"/>
          <p:cNvSpPr/>
          <p:nvPr/>
        </p:nvSpPr>
        <p:spPr>
          <a:xfrm>
            <a:off x="4610273" y="3273829"/>
            <a:ext cx="1728192" cy="144016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4634505" y="3369838"/>
            <a:ext cx="1728192" cy="1194103"/>
            <a:chOff x="2133383" y="2348880"/>
            <a:chExt cx="3224661" cy="1584176"/>
          </a:xfrm>
        </p:grpSpPr>
        <p:sp>
          <p:nvSpPr>
            <p:cNvPr id="38" name="椭圆 37"/>
            <p:cNvSpPr/>
            <p:nvPr/>
          </p:nvSpPr>
          <p:spPr>
            <a:xfrm>
              <a:off x="2267744" y="2348880"/>
              <a:ext cx="1872208" cy="15841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3195133" y="2348880"/>
              <a:ext cx="1872208" cy="15841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4269323" y="3215361"/>
              <a:ext cx="1088721" cy="39970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2133383" y="2513811"/>
              <a:ext cx="1194697" cy="13602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2328851" y="2826421"/>
              <a:ext cx="864096" cy="255291"/>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916958" y="2559584"/>
              <a:ext cx="1320996"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2133383" y="3487420"/>
              <a:ext cx="1107623" cy="12764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endCxn id="36" idx="3"/>
            </p:cNvCxnSpPr>
            <p:nvPr/>
          </p:nvCxnSpPr>
          <p:spPr>
            <a:xfrm>
              <a:off x="4094739" y="3485861"/>
              <a:ext cx="1218092" cy="25887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a:off x="2607027" y="2715776"/>
                  <a:ext cx="722524" cy="4899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a:rPr>
                          <m:t>𝛼</m:t>
                        </m:r>
                      </m:oMath>
                    </m:oMathPara>
                  </a14:m>
                  <a:endParaRPr lang="zh-CN" alt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607028" y="2715776"/>
                  <a:ext cx="382412" cy="369332"/>
                </a:xfrm>
                <a:prstGeom prst="rect">
                  <a:avLst/>
                </a:prstGeom>
                <a:blipFill rotWithShape="1">
                  <a:blip r:embed="rId5"/>
                  <a:stretch>
                    <a:fillRect r="-41176" b="-5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4427984" y="2733278"/>
                  <a:ext cx="725513" cy="4899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a:rPr>
                          <m:t>𝛽</m:t>
                        </m:r>
                      </m:oMath>
                    </m:oMathPara>
                  </a14:m>
                  <a:endParaRPr lang="zh-CN" alt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4427984" y="2733277"/>
                  <a:ext cx="384016" cy="369332"/>
                </a:xfrm>
                <a:prstGeom prst="rect">
                  <a:avLst/>
                </a:prstGeom>
                <a:blipFill rotWithShape="1">
                  <a:blip r:embed="rId6"/>
                  <a:stretch>
                    <a:fillRect l="-8824" r="-64706" b="-100000"/>
                  </a:stretch>
                </a:blipFill>
              </p:spPr>
              <p:txBody>
                <a:bodyPr/>
                <a:lstStyle/>
                <a:p>
                  <a:r>
                    <a:rPr lang="zh-CN" altLang="en-US">
                      <a:noFill/>
                    </a:rPr>
                    <a:t> </a:t>
                  </a:r>
                </a:p>
              </p:txBody>
            </p:sp>
          </mc:Fallback>
        </mc:AlternateContent>
      </p:grpSp>
      <p:cxnSp>
        <p:nvCxnSpPr>
          <p:cNvPr id="48" name="直接连接符 47"/>
          <p:cNvCxnSpPr/>
          <p:nvPr/>
        </p:nvCxnSpPr>
        <p:spPr>
          <a:xfrm>
            <a:off x="5760605" y="4226859"/>
            <a:ext cx="505552" cy="59051"/>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4739262" y="4000975"/>
            <a:ext cx="535517" cy="28493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5719275" y="4324249"/>
            <a:ext cx="239243" cy="150047"/>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0063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554935" y="155010"/>
            <a:ext cx="7507706" cy="657727"/>
          </a:xfrm>
        </p:spPr>
        <p:txBody>
          <a:bodyPr/>
          <a:lstStyle/>
          <a:p>
            <a:r>
              <a:rPr lang="zh-CN" altLang="en-US" sz="2400" dirty="0">
                <a:latin typeface="Times New Roman" panose="02020603050405020304" pitchFamily="18" charset="0"/>
                <a:cs typeface="Times New Roman" panose="02020603050405020304" pitchFamily="18" charset="0"/>
              </a:rPr>
              <a:t>命题逻辑中的推理规则</a:t>
            </a:r>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9" name="表格 18"/>
              <p:cNvGraphicFramePr>
                <a:graphicFrameLocks noGrp="1"/>
              </p:cNvGraphicFramePr>
              <p:nvPr>
                <p:extLst>
                  <p:ext uri="{D42A27DB-BD31-4B8C-83A1-F6EECF244321}">
                    <p14:modId xmlns:p14="http://schemas.microsoft.com/office/powerpoint/2010/main" val="1163988986"/>
                  </p:ext>
                </p:extLst>
              </p:nvPr>
            </p:nvGraphicFramePr>
            <p:xfrm>
              <a:off x="581893" y="1674563"/>
              <a:ext cx="7517079" cy="3701667"/>
            </p:xfrm>
            <a:graphic>
              <a:graphicData uri="http://schemas.openxmlformats.org/drawingml/2006/table">
                <a:tbl>
                  <a:tblPr firstRow="1" bandRow="1">
                    <a:tableStyleId>{5C22544A-7EE6-4342-B048-85BDC9FD1C3A}</a:tableStyleId>
                  </a:tblPr>
                  <a:tblGrid>
                    <a:gridCol w="3930731">
                      <a:extLst>
                        <a:ext uri="{9D8B030D-6E8A-4147-A177-3AD203B41FA5}">
                          <a16:colId xmlns:a16="http://schemas.microsoft.com/office/drawing/2014/main" val="20000"/>
                        </a:ext>
                      </a:extLst>
                    </a:gridCol>
                    <a:gridCol w="3586348">
                      <a:extLst>
                        <a:ext uri="{9D8B030D-6E8A-4147-A177-3AD203B41FA5}">
                          <a16:colId xmlns:a16="http://schemas.microsoft.com/office/drawing/2014/main" val="20001"/>
                        </a:ext>
                      </a:extLst>
                    </a:gridCol>
                  </a:tblGrid>
                  <a:tr h="1233889">
                    <a:tc>
                      <a:txBody>
                        <a:bodyPr/>
                        <a:lstStyle/>
                        <a:p>
                          <a:pPr algn="ctr">
                            <a:lnSpc>
                              <a:spcPct val="150000"/>
                            </a:lnSpc>
                          </a:pPr>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假言推理</a:t>
                          </a:r>
                          <a:endParaRPr lang="en-US" altLang="zh-CN"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(Modus Ponens)</a:t>
                          </a: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ox>
                                  <m:boxPr>
                                    <m:ctrlPr>
                                      <a:rPr lang="en-US" altLang="zh-CN" sz="1800" b="0"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boxPr>
                                  <m:e>
                                    <m:argPr>
                                      <m:argSz m:val="-1"/>
                                    </m:argPr>
                                    <m:f>
                                      <m:fPr>
                                        <m:ctrlPr>
                                          <a:rPr lang="en-US" altLang="zh-CN" sz="1800" b="0"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800" b="0" i="0" smtClean="0">
                                            <a:solidFill>
                                              <a:schemeClr val="tx1"/>
                                            </a:solidFill>
                                            <a:latin typeface="Cambria Math"/>
                                            <a:ea typeface="黑体" panose="02010609060101010101" pitchFamily="49" charset="-122"/>
                                            <a:cs typeface="Times New Roman" panose="02020603050405020304" pitchFamily="18" charset="0"/>
                                          </a:rPr>
                                          <m:t>    </m:t>
                                        </m:r>
                                        <m:r>
                                          <m:rPr>
                                            <m:sty m:val="p"/>
                                          </m:rPr>
                                          <a:rPr lang="zh-CN" altLang="en-US" sz="1800" b="0" i="0" smtClean="0">
                                            <a:solidFill>
                                              <a:schemeClr val="tx1"/>
                                            </a:solidFill>
                                            <a:latin typeface="Cambria Math"/>
                                            <a:ea typeface="黑体" panose="02010609060101010101" pitchFamily="49" charset="-122"/>
                                            <a:cs typeface="Times New Roman" panose="02020603050405020304" pitchFamily="18" charset="0"/>
                                          </a:rPr>
                                          <m:t>α</m:t>
                                        </m:r>
                                        <m:r>
                                          <a:rPr lang="zh-CN" altLang="en-US" sz="1800" b="0" i="0" smtClean="0">
                                            <a:solidFill>
                                              <a:schemeClr val="tx1"/>
                                            </a:solidFill>
                                            <a:latin typeface="Cambria Math"/>
                                            <a:ea typeface="黑体" panose="02010609060101010101" pitchFamily="49" charset="-122"/>
                                            <a:cs typeface="Times New Roman" panose="02020603050405020304" pitchFamily="18" charset="0"/>
                                          </a:rPr>
                                          <m:t>⇒</m:t>
                                        </m:r>
                                        <m:r>
                                          <m:rPr>
                                            <m:sty m:val="p"/>
                                          </m:rPr>
                                          <a:rPr lang="zh-CN" altLang="en-US" sz="1800" b="0" i="0" smtClean="0">
                                            <a:solidFill>
                                              <a:schemeClr val="tx1"/>
                                            </a:solidFill>
                                            <a:latin typeface="Cambria Math"/>
                                            <a:ea typeface="黑体" panose="02010609060101010101" pitchFamily="49" charset="-122"/>
                                            <a:cs typeface="Times New Roman" panose="02020603050405020304" pitchFamily="18" charset="0"/>
                                          </a:rPr>
                                          <m:t>β</m:t>
                                        </m:r>
                                        <m:r>
                                          <a:rPr lang="en-US" altLang="zh-CN" sz="1800" b="0" i="0" smtClean="0">
                                            <a:solidFill>
                                              <a:schemeClr val="tx1"/>
                                            </a:solidFill>
                                            <a:latin typeface="Cambria Math"/>
                                            <a:ea typeface="黑体" panose="02010609060101010101" pitchFamily="49" charset="-122"/>
                                            <a:cs typeface="Times New Roman" panose="02020603050405020304" pitchFamily="18" charset="0"/>
                                          </a:rPr>
                                          <m:t>,     </m:t>
                                        </m:r>
                                        <m:r>
                                          <m:rPr>
                                            <m:sty m:val="p"/>
                                          </m:rPr>
                                          <a:rPr lang="zh-CN" altLang="en-US" sz="1800" b="0" i="0" smtClean="0">
                                            <a:solidFill>
                                              <a:schemeClr val="tx1"/>
                                            </a:solidFill>
                                            <a:latin typeface="Cambria Math"/>
                                            <a:ea typeface="黑体" panose="02010609060101010101" pitchFamily="49" charset="-122"/>
                                            <a:cs typeface="Times New Roman" panose="02020603050405020304" pitchFamily="18" charset="0"/>
                                          </a:rPr>
                                          <m:t>α</m:t>
                                        </m:r>
                                      </m:num>
                                      <m:den>
                                        <m:r>
                                          <m:rPr>
                                            <m:sty m:val="p"/>
                                          </m:rPr>
                                          <a:rPr lang="zh-CN" altLang="en-US" sz="1800" b="0" i="0" smtClean="0">
                                            <a:solidFill>
                                              <a:schemeClr val="tx1"/>
                                            </a:solidFill>
                                            <a:latin typeface="Cambria Math"/>
                                            <a:ea typeface="黑体" panose="02010609060101010101" pitchFamily="49" charset="-122"/>
                                            <a:cs typeface="Times New Roman" panose="02020603050405020304" pitchFamily="18" charset="0"/>
                                          </a:rPr>
                                          <m:t>β</m:t>
                                        </m:r>
                                      </m:den>
                                    </m:f>
                                  </m:e>
                                </m:box>
                              </m:oMath>
                            </m:oMathPara>
                          </a14:m>
                          <a:endParaRPr lang="zh-CN" altLang="en-US" sz="1800" b="0" i="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233889">
                    <a:tc>
                      <a:txBody>
                        <a:bodyPr/>
                        <a:lstStyle/>
                        <a:p>
                          <a:pPr algn="ctr">
                            <a:lnSpc>
                              <a:spcPct val="150000"/>
                            </a:lnSpc>
                          </a:pP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与消解</a:t>
                          </a:r>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(And-Elimination)</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ox>
                                  <m:boxPr>
                                    <m:ctrlPr>
                                      <a:rPr lang="en-US" altLang="zh-CN" sz="1800" b="0"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boxPr>
                                  <m:e>
                                    <m:argPr>
                                      <m:argSz m:val="-1"/>
                                    </m:argPr>
                                    <m:f>
                                      <m:fPr>
                                        <m:ctrlPr>
                                          <a:rPr lang="en-US" altLang="zh-CN" sz="1800" b="0"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800" b="0" i="0" smtClean="0">
                                            <a:solidFill>
                                              <a:schemeClr val="tx1"/>
                                            </a:solidFill>
                                            <a:latin typeface="Cambria Math"/>
                                            <a:ea typeface="黑体" panose="02010609060101010101" pitchFamily="49" charset="-122"/>
                                            <a:cs typeface="Times New Roman" panose="02020603050405020304" pitchFamily="18" charset="0"/>
                                          </a:rPr>
                                          <m:t>    </m:t>
                                        </m:r>
                                        <m:sSub>
                                          <m:sSubPr>
                                            <m:ctrlPr>
                                              <a:rPr lang="en-US" altLang="zh-CN" sz="1800" b="0"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e>
                                          <m:sub>
                                            <m:r>
                                              <a:rPr lang="en-US" altLang="zh-CN" sz="1800" b="0" i="1" smtClean="0">
                                                <a:solidFill>
                                                  <a:schemeClr val="tx1"/>
                                                </a:solidFill>
                                                <a:latin typeface="Cambria Math"/>
                                                <a:ea typeface="黑体" panose="02010609060101010101" pitchFamily="49" charset="-122"/>
                                                <a:cs typeface="Times New Roman" panose="02020603050405020304" pitchFamily="18" charset="0"/>
                                              </a:rPr>
                                              <m:t>1</m:t>
                                            </m:r>
                                          </m:sub>
                                        </m:sSub>
                                        <m:r>
                                          <a:rPr lang="en-US" altLang="zh-CN" sz="1800" b="0" i="0" smtClean="0">
                                            <a:solidFill>
                                              <a:schemeClr val="tx1"/>
                                            </a:solidFill>
                                            <a:latin typeface="Cambria Math"/>
                                            <a:ea typeface="黑体" panose="02010609060101010101" pitchFamily="49" charset="-122"/>
                                            <a:cs typeface="Times New Roman" panose="02020603050405020304" pitchFamily="18" charset="0"/>
                                          </a:rPr>
                                          <m:t>∧</m:t>
                                        </m:r>
                                        <m:sSub>
                                          <m:sSubPr>
                                            <m:ctrlPr>
                                              <a:rPr lang="en-US" altLang="zh-CN" sz="1800" b="0"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e>
                                          <m:sub>
                                            <m:r>
                                              <a:rPr lang="en-US" altLang="zh-CN" sz="1800" b="0" i="1" smtClean="0">
                                                <a:solidFill>
                                                  <a:schemeClr val="tx1"/>
                                                </a:solidFill>
                                                <a:latin typeface="Cambria Math"/>
                                                <a:ea typeface="黑体" panose="02010609060101010101" pitchFamily="49" charset="-122"/>
                                                <a:cs typeface="Times New Roman" panose="02020603050405020304" pitchFamily="18" charset="0"/>
                                              </a:rPr>
                                              <m:t>2</m:t>
                                            </m:r>
                                          </m:sub>
                                        </m:sSub>
                                        <m:r>
                                          <a:rPr lang="en-US" altLang="zh-CN" sz="1800" b="0" i="0"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0" smtClean="0">
                                            <a:solidFill>
                                              <a:schemeClr val="tx1"/>
                                            </a:solidFill>
                                            <a:latin typeface="Cambria Math"/>
                                            <a:ea typeface="黑体" panose="02010609060101010101" pitchFamily="49" charset="-122"/>
                                            <a:cs typeface="Times New Roman" panose="02020603050405020304" pitchFamily="18" charset="0"/>
                                          </a:rPr>
                                          <m:t>∧</m:t>
                                        </m:r>
                                        <m:sSub>
                                          <m:sSubPr>
                                            <m:ctrlPr>
                                              <a:rPr lang="en-US" altLang="zh-CN" sz="1800" b="0"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e>
                                          <m:sub>
                                            <m:r>
                                              <a:rPr lang="en-US" altLang="zh-CN" sz="1800" b="0" i="1" smtClean="0">
                                                <a:solidFill>
                                                  <a:schemeClr val="tx1"/>
                                                </a:solidFill>
                                                <a:latin typeface="Cambria Math"/>
                                                <a:ea typeface="黑体" panose="02010609060101010101" pitchFamily="49" charset="-122"/>
                                                <a:cs typeface="Times New Roman" panose="02020603050405020304" pitchFamily="18" charset="0"/>
                                              </a:rPr>
                                              <m:t>𝑛</m:t>
                                            </m:r>
                                          </m:sub>
                                        </m:sSub>
                                      </m:num>
                                      <m:den>
                                        <m:sSub>
                                          <m:sSubPr>
                                            <m:ctrlPr>
                                              <a:rPr lang="en-US" altLang="zh-CN" sz="1800" b="0"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e>
                                          <m:sub>
                                            <m:r>
                                              <a:rPr lang="en-US" altLang="zh-CN" sz="1800" b="0" i="1" smtClean="0">
                                                <a:solidFill>
                                                  <a:schemeClr val="tx1"/>
                                                </a:solidFill>
                                                <a:latin typeface="Cambria Math"/>
                                                <a:ea typeface="黑体" panose="02010609060101010101" pitchFamily="49" charset="-122"/>
                                                <a:cs typeface="Times New Roman" panose="02020603050405020304" pitchFamily="18" charset="0"/>
                                              </a:rPr>
                                              <m:t>𝑖</m:t>
                                            </m:r>
                                          </m:sub>
                                        </m:sSub>
                                        <m:r>
                                          <a:rPr lang="en-US" altLang="zh-CN" sz="1800" b="0" i="1" smtClean="0">
                                            <a:solidFill>
                                              <a:schemeClr val="tx1"/>
                                            </a:solidFill>
                                            <a:latin typeface="Cambria Math"/>
                                            <a:ea typeface="黑体" panose="02010609060101010101" pitchFamily="49" charset="-122"/>
                                            <a:cs typeface="Times New Roman" panose="02020603050405020304" pitchFamily="18" charset="0"/>
                                          </a:rPr>
                                          <m:t>(1</m:t>
                                        </m:r>
                                        <m:r>
                                          <a:rPr lang="en-US" altLang="zh-CN" sz="1800" b="0" i="1" smtClean="0">
                                            <a:solidFill>
                                              <a:schemeClr val="tx1"/>
                                            </a:solidFill>
                                            <a:latin typeface="Cambria Math"/>
                                            <a:ea typeface="Cambria Math"/>
                                            <a:cs typeface="Times New Roman" panose="02020603050405020304" pitchFamily="18" charset="0"/>
                                          </a:rPr>
                                          <m:t>≤</m:t>
                                        </m:r>
                                        <m:r>
                                          <a:rPr lang="en-US" altLang="zh-CN" sz="1800" b="0" i="1" smtClean="0">
                                            <a:solidFill>
                                              <a:schemeClr val="tx1"/>
                                            </a:solidFill>
                                            <a:latin typeface="Cambria Math"/>
                                            <a:ea typeface="Cambria Math"/>
                                            <a:cs typeface="Times New Roman" panose="02020603050405020304" pitchFamily="18" charset="0"/>
                                          </a:rPr>
                                          <m:t>𝑖</m:t>
                                        </m:r>
                                        <m:r>
                                          <a:rPr lang="en-US" altLang="zh-CN" sz="1800" b="0" i="1" smtClean="0">
                                            <a:solidFill>
                                              <a:schemeClr val="tx1"/>
                                            </a:solidFill>
                                            <a:latin typeface="Cambria Math"/>
                                            <a:ea typeface="Cambria Math"/>
                                            <a:cs typeface="Times New Roman" panose="02020603050405020304" pitchFamily="18" charset="0"/>
                                          </a:rPr>
                                          <m:t>≤</m:t>
                                        </m:r>
                                        <m:r>
                                          <a:rPr lang="en-US" altLang="zh-CN" sz="1800" b="0" i="1" smtClean="0">
                                            <a:solidFill>
                                              <a:schemeClr val="tx1"/>
                                            </a:solidFill>
                                            <a:latin typeface="Cambria Math"/>
                                            <a:ea typeface="Cambria Math"/>
                                            <a:cs typeface="Times New Roman" panose="02020603050405020304" pitchFamily="18" charset="0"/>
                                          </a:rPr>
                                          <m:t>𝑛</m:t>
                                        </m:r>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den>
                                    </m:f>
                                  </m:e>
                                </m:box>
                              </m:oMath>
                            </m:oMathPara>
                          </a14:m>
                          <a:endParaRPr lang="zh-CN" altLang="en-US" sz="1800" b="0" i="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233889">
                    <a:tc>
                      <a:txBody>
                        <a:bodyPr/>
                        <a:lstStyle/>
                        <a:p>
                          <a:pPr algn="ctr">
                            <a:lnSpc>
                              <a:spcPct val="150000"/>
                            </a:lnSpc>
                          </a:pP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与导入</a:t>
                          </a:r>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(And-Introduction)</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box>
                                  <m:boxPr>
                                    <m:ctrlPr>
                                      <a:rPr lang="en-US" altLang="zh-CN" sz="1800" b="0"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boxPr>
                                  <m:e>
                                    <m:argPr>
                                      <m:argSz m:val="-1"/>
                                    </m:argPr>
                                    <m:f>
                                      <m:fPr>
                                        <m:ctrlPr>
                                          <a:rPr lang="en-US" altLang="zh-CN" sz="1800" b="0"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800" b="0" i="0" smtClean="0">
                                            <a:solidFill>
                                              <a:schemeClr val="tx1"/>
                                            </a:solidFill>
                                            <a:latin typeface="Cambria Math"/>
                                            <a:ea typeface="黑体" panose="02010609060101010101" pitchFamily="49" charset="-122"/>
                                            <a:cs typeface="Times New Roman" panose="02020603050405020304" pitchFamily="18" charset="0"/>
                                          </a:rPr>
                                          <m:t>    </m:t>
                                        </m:r>
                                        <m:sSub>
                                          <m:sSubPr>
                                            <m:ctrlPr>
                                              <a:rPr lang="en-US" altLang="zh-CN" sz="1800" b="0"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e>
                                          <m:sub>
                                            <m:r>
                                              <a:rPr lang="en-US" altLang="zh-CN" sz="1800" b="0" i="1" smtClean="0">
                                                <a:solidFill>
                                                  <a:schemeClr val="tx1"/>
                                                </a:solidFill>
                                                <a:latin typeface="Cambria Math"/>
                                                <a:ea typeface="黑体" panose="02010609060101010101" pitchFamily="49" charset="-122"/>
                                                <a:cs typeface="Times New Roman" panose="02020603050405020304" pitchFamily="18" charset="0"/>
                                              </a:rPr>
                                              <m:t>1</m:t>
                                            </m:r>
                                          </m:sub>
                                        </m:sSub>
                                        <m:r>
                                          <a:rPr lang="en-US" altLang="zh-CN" sz="1800" b="0" i="0" smtClean="0">
                                            <a:solidFill>
                                              <a:schemeClr val="tx1"/>
                                            </a:solidFill>
                                            <a:latin typeface="Cambria Math"/>
                                            <a:ea typeface="黑体" panose="02010609060101010101" pitchFamily="49" charset="-122"/>
                                            <a:cs typeface="Times New Roman" panose="02020603050405020304" pitchFamily="18" charset="0"/>
                                          </a:rPr>
                                          <m:t>,</m:t>
                                        </m:r>
                                        <m:sSub>
                                          <m:sSubPr>
                                            <m:ctrlPr>
                                              <a:rPr lang="en-US" altLang="zh-CN" sz="1800" b="0"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e>
                                          <m:sub>
                                            <m:r>
                                              <a:rPr lang="en-US" altLang="zh-CN" sz="1800" b="0" i="1" smtClean="0">
                                                <a:solidFill>
                                                  <a:schemeClr val="tx1"/>
                                                </a:solidFill>
                                                <a:latin typeface="Cambria Math"/>
                                                <a:ea typeface="黑体" panose="02010609060101010101" pitchFamily="49" charset="-122"/>
                                                <a:cs typeface="Times New Roman" panose="02020603050405020304" pitchFamily="18" charset="0"/>
                                              </a:rPr>
                                              <m:t>2</m:t>
                                            </m:r>
                                          </m:sub>
                                        </m:sSub>
                                        <m:r>
                                          <a:rPr lang="en-US" altLang="zh-CN" sz="1800" b="0" i="0"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0" smtClean="0">
                                            <a:solidFill>
                                              <a:schemeClr val="tx1"/>
                                            </a:solidFill>
                                            <a:latin typeface="Cambria Math"/>
                                            <a:ea typeface="黑体" panose="02010609060101010101" pitchFamily="49" charset="-122"/>
                                            <a:cs typeface="Times New Roman" panose="02020603050405020304" pitchFamily="18" charset="0"/>
                                          </a:rPr>
                                          <m:t>,</m:t>
                                        </m:r>
                                        <m:sSub>
                                          <m:sSubPr>
                                            <m:ctrlPr>
                                              <a:rPr lang="en-US" altLang="zh-CN" sz="1800" b="0"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e>
                                          <m:sub>
                                            <m:r>
                                              <a:rPr lang="en-US" altLang="zh-CN" sz="1800" b="0" i="1" smtClean="0">
                                                <a:solidFill>
                                                  <a:schemeClr val="tx1"/>
                                                </a:solidFill>
                                                <a:latin typeface="Cambria Math"/>
                                                <a:ea typeface="黑体" panose="02010609060101010101" pitchFamily="49" charset="-122"/>
                                                <a:cs typeface="Times New Roman" panose="02020603050405020304" pitchFamily="18" charset="0"/>
                                              </a:rPr>
                                              <m:t>𝑛</m:t>
                                            </m:r>
                                          </m:sub>
                                        </m:sSub>
                                      </m:num>
                                      <m:den>
                                        <m:sSub>
                                          <m:sSubPr>
                                            <m:ctrlPr>
                                              <a:rPr lang="en-US" altLang="zh-CN" sz="1800" b="0"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e>
                                          <m:sub>
                                            <m:r>
                                              <a:rPr lang="en-US" altLang="zh-CN" sz="1800" b="0" i="1" smtClean="0">
                                                <a:solidFill>
                                                  <a:schemeClr val="tx1"/>
                                                </a:solidFill>
                                                <a:latin typeface="Cambria Math"/>
                                                <a:ea typeface="黑体" panose="02010609060101010101" pitchFamily="49" charset="-122"/>
                                                <a:cs typeface="Times New Roman" panose="02020603050405020304" pitchFamily="18" charset="0"/>
                                              </a:rPr>
                                              <m:t>1</m:t>
                                            </m:r>
                                          </m:sub>
                                        </m:sSub>
                                        <m:r>
                                          <a:rPr lang="en-US" altLang="zh-CN" sz="1800" b="0" i="0" smtClean="0">
                                            <a:solidFill>
                                              <a:schemeClr val="tx1"/>
                                            </a:solidFill>
                                            <a:latin typeface="Cambria Math"/>
                                            <a:ea typeface="黑体" panose="02010609060101010101" pitchFamily="49" charset="-122"/>
                                            <a:cs typeface="Times New Roman" panose="02020603050405020304" pitchFamily="18" charset="0"/>
                                          </a:rPr>
                                          <m:t>∧</m:t>
                                        </m:r>
                                        <m:sSub>
                                          <m:sSubPr>
                                            <m:ctrlPr>
                                              <a:rPr lang="en-US" altLang="zh-CN" sz="1800" b="0"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e>
                                          <m:sub>
                                            <m:r>
                                              <a:rPr lang="en-US" altLang="zh-CN" sz="1800" b="0" i="1" smtClean="0">
                                                <a:solidFill>
                                                  <a:schemeClr val="tx1"/>
                                                </a:solidFill>
                                                <a:latin typeface="Cambria Math"/>
                                                <a:ea typeface="黑体" panose="02010609060101010101" pitchFamily="49" charset="-122"/>
                                                <a:cs typeface="Times New Roman" panose="02020603050405020304" pitchFamily="18" charset="0"/>
                                              </a:rPr>
                                              <m:t>2</m:t>
                                            </m:r>
                                          </m:sub>
                                        </m:sSub>
                                        <m:r>
                                          <a:rPr lang="en-US" altLang="zh-CN" sz="1800" b="0" i="0"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1800" b="0" i="0" smtClean="0">
                                            <a:solidFill>
                                              <a:schemeClr val="tx1"/>
                                            </a:solidFill>
                                            <a:latin typeface="Cambria Math"/>
                                            <a:ea typeface="黑体" panose="02010609060101010101" pitchFamily="49" charset="-122"/>
                                            <a:cs typeface="Times New Roman" panose="02020603050405020304" pitchFamily="18" charset="0"/>
                                          </a:rPr>
                                          <m:t>∧</m:t>
                                        </m:r>
                                        <m:sSub>
                                          <m:sSubPr>
                                            <m:ctrlPr>
                                              <a:rPr lang="en-US" altLang="zh-CN" sz="1800" b="0"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e>
                                          <m:sub>
                                            <m:r>
                                              <a:rPr lang="en-US" altLang="zh-CN" sz="1800" b="0" i="1" smtClean="0">
                                                <a:solidFill>
                                                  <a:schemeClr val="tx1"/>
                                                </a:solidFill>
                                                <a:latin typeface="Cambria Math"/>
                                                <a:ea typeface="黑体" panose="02010609060101010101" pitchFamily="49" charset="-122"/>
                                                <a:cs typeface="Times New Roman" panose="02020603050405020304" pitchFamily="18" charset="0"/>
                                              </a:rPr>
                                              <m:t>𝑛</m:t>
                                            </m:r>
                                          </m:sub>
                                        </m:sSub>
                                      </m:den>
                                    </m:f>
                                  </m:e>
                                </m:box>
                              </m:oMath>
                            </m:oMathPara>
                          </a14:m>
                          <a:endParaRPr lang="zh-CN" altLang="en-US" sz="1800" b="0" i="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19" name="表格 18"/>
              <p:cNvGraphicFramePr>
                <a:graphicFrameLocks noGrp="1"/>
              </p:cNvGraphicFramePr>
              <p:nvPr>
                <p:extLst>
                  <p:ext uri="{D42A27DB-BD31-4B8C-83A1-F6EECF244321}">
                    <p14:modId xmlns:p14="http://schemas.microsoft.com/office/powerpoint/2010/main" val="1163988986"/>
                  </p:ext>
                </p:extLst>
              </p:nvPr>
            </p:nvGraphicFramePr>
            <p:xfrm>
              <a:off x="581893" y="1674563"/>
              <a:ext cx="7517079" cy="3701667"/>
            </p:xfrm>
            <a:graphic>
              <a:graphicData uri="http://schemas.openxmlformats.org/drawingml/2006/table">
                <a:tbl>
                  <a:tblPr firstRow="1" bandRow="1">
                    <a:tableStyleId>{5C22544A-7EE6-4342-B048-85BDC9FD1C3A}</a:tableStyleId>
                  </a:tblPr>
                  <a:tblGrid>
                    <a:gridCol w="3930731"/>
                    <a:gridCol w="3586348"/>
                  </a:tblGrid>
                  <a:tr h="1233889">
                    <a:tc>
                      <a:txBody>
                        <a:bodyPr/>
                        <a:lstStyle/>
                        <a:p>
                          <a:pPr algn="ctr">
                            <a:lnSpc>
                              <a:spcPct val="150000"/>
                            </a:lnSpc>
                          </a:pPr>
                          <a:r>
                            <a:rPr lang="zh-CN" altLang="en-US" sz="18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假言推理</a:t>
                          </a:r>
                          <a:endParaRPr lang="en-US" altLang="zh-CN" sz="18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18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(Modus Ponens)</a:t>
                          </a: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09508" t="-495" b="-200495"/>
                          </a:stretch>
                        </a:blipFill>
                      </a:tcPr>
                    </a:tc>
                  </a:tr>
                  <a:tr h="1233889">
                    <a:tc>
                      <a:txBody>
                        <a:bodyPr/>
                        <a:lstStyle/>
                        <a:p>
                          <a:pPr algn="ctr">
                            <a:lnSpc>
                              <a:spcPct val="150000"/>
                            </a:lnSpc>
                          </a:pPr>
                          <a:r>
                            <a:rPr lang="zh-CN" altLang="en-US" sz="1800" dirty="0" smtClean="0">
                              <a:latin typeface="Times New Roman" panose="02020603050405020304" pitchFamily="18" charset="0"/>
                              <a:ea typeface="黑体" panose="02010609060101010101" pitchFamily="49" charset="-122"/>
                              <a:cs typeface="Times New Roman" panose="02020603050405020304" pitchFamily="18" charset="0"/>
                            </a:rPr>
                            <a:t>与消解</a:t>
                          </a:r>
                          <a:endPar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(And-Elimination)</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09508" t="-100000" b="-99507"/>
                          </a:stretch>
                        </a:blipFill>
                      </a:tcPr>
                    </a:tc>
                  </a:tr>
                  <a:tr h="1233889">
                    <a:tc>
                      <a:txBody>
                        <a:bodyPr/>
                        <a:lstStyle/>
                        <a:p>
                          <a:pPr algn="ctr">
                            <a:lnSpc>
                              <a:spcPct val="150000"/>
                            </a:lnSpc>
                          </a:pPr>
                          <a:r>
                            <a:rPr lang="zh-CN" altLang="en-US" sz="1800" dirty="0" smtClean="0">
                              <a:latin typeface="Times New Roman" panose="02020603050405020304" pitchFamily="18" charset="0"/>
                              <a:ea typeface="黑体" panose="02010609060101010101" pitchFamily="49" charset="-122"/>
                              <a:cs typeface="Times New Roman" panose="02020603050405020304" pitchFamily="18" charset="0"/>
                            </a:rPr>
                            <a:t>与导入</a:t>
                          </a:r>
                          <a:endPar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(And-Introduction)</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09508" t="-200990"/>
                          </a:stretch>
                        </a:blipFill>
                      </a:tcPr>
                    </a:tc>
                  </a:tr>
                </a:tbl>
              </a:graphicData>
            </a:graphic>
          </p:graphicFrame>
        </mc:Fallback>
      </mc:AlternateContent>
    </p:spTree>
    <p:extLst>
      <p:ext uri="{BB962C8B-B14F-4D97-AF65-F5344CB8AC3E}">
        <p14:creationId xmlns:p14="http://schemas.microsoft.com/office/powerpoint/2010/main" val="3212250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654086" y="188061"/>
            <a:ext cx="7507706" cy="657727"/>
          </a:xfrm>
        </p:spPr>
        <p:txBody>
          <a:bodyPr/>
          <a:lstStyle/>
          <a:p>
            <a:r>
              <a:rPr lang="zh-CN" altLang="en-US" sz="2400" dirty="0">
                <a:latin typeface="Times New Roman" panose="02020603050405020304" pitchFamily="18" charset="0"/>
                <a:cs typeface="Times New Roman" panose="02020603050405020304" pitchFamily="18" charset="0"/>
              </a:rPr>
              <a:t>命题逻辑中的推理规则</a:t>
            </a:r>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9" name="表格 18"/>
              <p:cNvGraphicFramePr>
                <a:graphicFrameLocks noGrp="1"/>
              </p:cNvGraphicFramePr>
              <p:nvPr>
                <p:extLst>
                  <p:ext uri="{D42A27DB-BD31-4B8C-83A1-F6EECF244321}">
                    <p14:modId xmlns:p14="http://schemas.microsoft.com/office/powerpoint/2010/main" val="24819050"/>
                  </p:ext>
                </p:extLst>
              </p:nvPr>
            </p:nvGraphicFramePr>
            <p:xfrm>
              <a:off x="249381" y="1265859"/>
              <a:ext cx="8740239" cy="4231191"/>
            </p:xfrm>
            <a:graphic>
              <a:graphicData uri="http://schemas.openxmlformats.org/drawingml/2006/table">
                <a:tbl>
                  <a:tblPr firstRow="1" bandRow="1">
                    <a:tableStyleId>{5C22544A-7EE6-4342-B048-85BDC9FD1C3A}</a:tableStyleId>
                  </a:tblPr>
                  <a:tblGrid>
                    <a:gridCol w="2365591">
                      <a:extLst>
                        <a:ext uri="{9D8B030D-6E8A-4147-A177-3AD203B41FA5}">
                          <a16:colId xmlns:a16="http://schemas.microsoft.com/office/drawing/2014/main" val="20000"/>
                        </a:ext>
                      </a:extLst>
                    </a:gridCol>
                    <a:gridCol w="6374648">
                      <a:extLst>
                        <a:ext uri="{9D8B030D-6E8A-4147-A177-3AD203B41FA5}">
                          <a16:colId xmlns:a16="http://schemas.microsoft.com/office/drawing/2014/main" val="20001"/>
                        </a:ext>
                      </a:extLst>
                    </a:gridCol>
                  </a:tblGrid>
                  <a:tr h="1433274">
                    <a:tc>
                      <a:txBody>
                        <a:bodyPr/>
                        <a:lstStyle/>
                        <a:p>
                          <a:pPr algn="ctr">
                            <a:lnSpc>
                              <a:spcPct val="150000"/>
                            </a:lnSpc>
                          </a:pPr>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双重否定</a:t>
                          </a:r>
                          <a:endParaRPr lang="en-US" altLang="zh-CN"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(Double-Negation</a:t>
                          </a:r>
                          <a:r>
                            <a:rPr lang="en-US" altLang="zh-CN" sz="1800" b="0" baseline="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Elimination</a:t>
                          </a:r>
                          <a:r>
                            <a:rPr lang="en-US" altLang="zh-CN"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f>
                                  <m:fPr>
                                    <m:ctrlPr>
                                      <a:rPr lang="en-US" altLang="zh-CN" sz="1800" b="0" i="1" smtClean="0">
                                        <a:solidFill>
                                          <a:schemeClr val="tx1"/>
                                        </a:solidFill>
                                        <a:latin typeface="Cambria Math" panose="02040503050406030204" pitchFamily="18" charset="0"/>
                                        <a:ea typeface="Cambria Math"/>
                                        <a:cs typeface="Times New Roman" panose="02020603050405020304" pitchFamily="18" charset="0"/>
                                      </a:rPr>
                                    </m:ctrlPr>
                                  </m:fPr>
                                  <m:num>
                                    <m:r>
                                      <a:rPr lang="en-US" altLang="zh-CN" sz="1800" b="0" i="1" smtClean="0">
                                        <a:solidFill>
                                          <a:schemeClr val="tx1"/>
                                        </a:solidFill>
                                        <a:latin typeface="Cambria Math"/>
                                        <a:ea typeface="Cambria Math"/>
                                        <a:cs typeface="Times New Roman" panose="02020603050405020304" pitchFamily="18" charset="0"/>
                                      </a:rPr>
                                      <m:t>¬¬</m:t>
                                    </m:r>
                                    <m:r>
                                      <a:rPr lang="zh-CN" altLang="en-US" sz="1800" b="0" i="1" smtClean="0">
                                        <a:solidFill>
                                          <a:schemeClr val="tx1"/>
                                        </a:solidFill>
                                        <a:latin typeface="Cambria Math"/>
                                        <a:ea typeface="Cambria Math"/>
                                        <a:cs typeface="Times New Roman" panose="02020603050405020304" pitchFamily="18" charset="0"/>
                                      </a:rPr>
                                      <m:t>𝛼</m:t>
                                    </m:r>
                                  </m:num>
                                  <m:den>
                                    <m:r>
                                      <a:rPr lang="zh-CN" altLang="en-US" sz="1800" b="0" i="1" smtClean="0">
                                        <a:solidFill>
                                          <a:schemeClr val="tx1"/>
                                        </a:solidFill>
                                        <a:latin typeface="Cambria Math"/>
                                        <a:ea typeface="Cambria Math"/>
                                        <a:cs typeface="Times New Roman" panose="02020603050405020304" pitchFamily="18" charset="0"/>
                                      </a:rPr>
                                      <m:t>𝛼</m:t>
                                    </m:r>
                                  </m:den>
                                </m:f>
                              </m:oMath>
                            </m:oMathPara>
                          </a14:m>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487277">
                    <a:tc>
                      <a:txBody>
                        <a:bodyPr/>
                        <a:lstStyle/>
                        <a:p>
                          <a:pPr algn="ctr">
                            <a:lnSpc>
                              <a:spcPct val="150000"/>
                            </a:lnSpc>
                          </a:pP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单项消解或单项归结</a:t>
                          </a:r>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(Unit Resolution)</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f>
                                  <m:fPr>
                                    <m:ctrlPr>
                                      <a:rPr lang="en-US" altLang="zh-CN" sz="1800" b="0" i="1" smtClean="0">
                                        <a:latin typeface="Cambria Math" panose="02040503050406030204" pitchFamily="18" charset="0"/>
                                        <a:ea typeface="Cambria Math"/>
                                        <a:cs typeface="Times New Roman" panose="02020603050405020304" pitchFamily="18" charset="0"/>
                                      </a:rPr>
                                    </m:ctrlPr>
                                  </m:fPr>
                                  <m:num>
                                    <m:r>
                                      <a:rPr lang="zh-CN" altLang="en-US" sz="1800" b="0" i="1" smtClean="0">
                                        <a:latin typeface="Cambria Math"/>
                                        <a:ea typeface="Cambria Math"/>
                                        <a:cs typeface="Times New Roman" panose="02020603050405020304" pitchFamily="18" charset="0"/>
                                      </a:rPr>
                                      <m:t>𝛼</m:t>
                                    </m:r>
                                    <m:r>
                                      <a:rPr lang="zh-CN" altLang="en-US"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𝛽</m:t>
                                    </m:r>
                                    <m:r>
                                      <a:rPr lang="en-US" altLang="zh-CN"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𝛽</m:t>
                                    </m:r>
                                  </m:num>
                                  <m:den>
                                    <m:r>
                                      <a:rPr lang="zh-CN" altLang="en-US" sz="1800" b="0" i="1" smtClean="0">
                                        <a:latin typeface="Cambria Math"/>
                                        <a:ea typeface="Cambria Math"/>
                                        <a:cs typeface="Times New Roman" panose="02020603050405020304" pitchFamily="18" charset="0"/>
                                      </a:rPr>
                                      <m:t>𝛼</m:t>
                                    </m:r>
                                  </m:den>
                                </m:f>
                              </m:oMath>
                            </m:oMathPara>
                          </a14:m>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310640">
                    <a:tc>
                      <a:txBody>
                        <a:bodyPr/>
                        <a:lstStyle/>
                        <a:p>
                          <a:pPr algn="ctr">
                            <a:lnSpc>
                              <a:spcPct val="150000"/>
                            </a:lnSpc>
                          </a:pP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消解或归结</a:t>
                          </a:r>
                          <a:endParaRPr lang="en-US" altLang="zh-CN" sz="1800" dirty="0">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(Resolution)</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 xmlns:m="http://schemas.openxmlformats.org/officeDocument/2006/math">
                              <m:f>
                                <m:fPr>
                                  <m:ctrlPr>
                                    <a:rPr lang="en-US" altLang="zh-CN" sz="1800" b="0" i="1" smtClean="0">
                                      <a:latin typeface="Cambria Math" panose="02040503050406030204" pitchFamily="18" charset="0"/>
                                      <a:ea typeface="Cambria Math"/>
                                      <a:cs typeface="Times New Roman" panose="02020603050405020304" pitchFamily="18" charset="0"/>
                                    </a:rPr>
                                  </m:ctrlPr>
                                </m:fPr>
                                <m:num>
                                  <m:r>
                                    <a:rPr lang="zh-CN" altLang="en-US" sz="1800" b="0" i="1" smtClean="0">
                                      <a:latin typeface="Cambria Math"/>
                                      <a:ea typeface="Cambria Math"/>
                                      <a:cs typeface="Times New Roman" panose="02020603050405020304" pitchFamily="18" charset="0"/>
                                    </a:rPr>
                                    <m:t>𝛼</m:t>
                                  </m:r>
                                  <m:r>
                                    <a:rPr lang="zh-CN" altLang="en-US"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𝛽</m:t>
                                  </m:r>
                                  <m:r>
                                    <a:rPr lang="en-US" altLang="zh-CN"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𝛽</m:t>
                                  </m:r>
                                  <m:r>
                                    <a:rPr lang="zh-CN" altLang="en-US"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𝛾</m:t>
                                  </m:r>
                                </m:num>
                                <m:den>
                                  <m:r>
                                    <a:rPr lang="zh-CN" altLang="en-US" sz="1800" b="0" i="1" smtClean="0">
                                      <a:latin typeface="Cambria Math"/>
                                      <a:ea typeface="Cambria Math"/>
                                      <a:cs typeface="Times New Roman" panose="02020603050405020304" pitchFamily="18" charset="0"/>
                                    </a:rPr>
                                    <m:t>𝛼</m:t>
                                  </m:r>
                                  <m:r>
                                    <a:rPr lang="zh-CN" altLang="en-US"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𝛾</m:t>
                                  </m:r>
                                </m:den>
                              </m:f>
                            </m:oMath>
                          </a14:m>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f>
                                <m:fPr>
                                  <m:ctrlPr>
                                    <a:rPr lang="en-US" altLang="zh-CN" sz="1800" b="0" i="1" smtClean="0">
                                      <a:latin typeface="Cambria Math" panose="02040503050406030204" pitchFamily="18" charset="0"/>
                                      <a:ea typeface="Cambria Math"/>
                                      <a:cs typeface="Times New Roman" panose="02020603050405020304" pitchFamily="18" charset="0"/>
                                    </a:rPr>
                                  </m:ctrlPr>
                                </m:fPr>
                                <m:num>
                                  <m:sSub>
                                    <m:sSubPr>
                                      <m:ctrlPr>
                                        <a:rPr lang="en-US" altLang="zh-CN" sz="1800" b="0" i="1" smtClean="0">
                                          <a:latin typeface="Cambria Math" panose="02040503050406030204" pitchFamily="18" charset="0"/>
                                          <a:ea typeface="Cambria Math"/>
                                          <a:cs typeface="Times New Roman" panose="02020603050405020304" pitchFamily="18" charset="0"/>
                                        </a:rPr>
                                      </m:ctrlPr>
                                    </m:sSubPr>
                                    <m:e>
                                      <m:r>
                                        <a:rPr lang="zh-CN" altLang="en-US" sz="1800" b="0" i="1" smtClean="0">
                                          <a:latin typeface="Cambria Math"/>
                                          <a:ea typeface="Cambria Math"/>
                                          <a:cs typeface="Times New Roman" panose="02020603050405020304" pitchFamily="18" charset="0"/>
                                        </a:rPr>
                                        <m:t>𝛼</m:t>
                                      </m:r>
                                    </m:e>
                                    <m:sub>
                                      <m:r>
                                        <a:rPr lang="en-US" altLang="zh-CN" sz="1800" b="0" i="1" smtClean="0">
                                          <a:latin typeface="Cambria Math"/>
                                          <a:ea typeface="Cambria Math"/>
                                          <a:cs typeface="Times New Roman" panose="02020603050405020304" pitchFamily="18" charset="0"/>
                                        </a:rPr>
                                        <m:t>1</m:t>
                                      </m:r>
                                    </m:sub>
                                  </m:sSub>
                                  <m:r>
                                    <a:rPr lang="zh-CN" altLang="en-US" sz="1800" b="0" i="1" smtClean="0">
                                      <a:latin typeface="Cambria Math"/>
                                      <a:ea typeface="Cambria Math"/>
                                      <a:cs typeface="Times New Roman" panose="02020603050405020304" pitchFamily="18" charset="0"/>
                                    </a:rPr>
                                    <m:t>∨</m:t>
                                  </m:r>
                                  <m:sSub>
                                    <m:sSubPr>
                                      <m:ctrlPr>
                                        <a:rPr lang="en-US" altLang="zh-CN" sz="1800" b="0" i="1" smtClean="0">
                                          <a:latin typeface="Cambria Math" panose="02040503050406030204" pitchFamily="18" charset="0"/>
                                          <a:ea typeface="Cambria Math"/>
                                          <a:cs typeface="Times New Roman" panose="02020603050405020304" pitchFamily="18" charset="0"/>
                                        </a:rPr>
                                      </m:ctrlPr>
                                    </m:sSubPr>
                                    <m:e>
                                      <m:r>
                                        <a:rPr lang="zh-CN" altLang="en-US" sz="1800" b="0" i="1" smtClean="0">
                                          <a:latin typeface="Cambria Math"/>
                                          <a:ea typeface="Cambria Math"/>
                                          <a:cs typeface="Times New Roman" panose="02020603050405020304" pitchFamily="18" charset="0"/>
                                        </a:rPr>
                                        <m:t>𝛼</m:t>
                                      </m:r>
                                    </m:e>
                                    <m:sub>
                                      <m:r>
                                        <a:rPr lang="en-US" altLang="zh-CN" sz="1800" b="0" i="1" smtClean="0">
                                          <a:latin typeface="Cambria Math"/>
                                          <a:ea typeface="Cambria Math"/>
                                          <a:cs typeface="Times New Roman" panose="02020603050405020304" pitchFamily="18" charset="0"/>
                                        </a:rPr>
                                        <m:t>2</m:t>
                                      </m:r>
                                    </m:sub>
                                  </m:sSub>
                                  <m:r>
                                    <a:rPr lang="zh-CN" altLang="en-US" sz="1800" b="0" i="1" smtClean="0">
                                      <a:latin typeface="Cambria Math"/>
                                      <a:ea typeface="Cambria Math"/>
                                      <a:cs typeface="Times New Roman" panose="02020603050405020304" pitchFamily="18" charset="0"/>
                                    </a:rPr>
                                    <m:t>∨</m:t>
                                  </m:r>
                                  <m:r>
                                    <a:rPr lang="en-US" altLang="zh-CN"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m:t>
                                  </m:r>
                                  <m:sSub>
                                    <m:sSubPr>
                                      <m:ctrlPr>
                                        <a:rPr lang="en-US" altLang="zh-CN" sz="1800" b="0" i="1" smtClean="0">
                                          <a:latin typeface="Cambria Math" panose="02040503050406030204" pitchFamily="18" charset="0"/>
                                          <a:ea typeface="Cambria Math"/>
                                          <a:cs typeface="Times New Roman" panose="02020603050405020304" pitchFamily="18" charset="0"/>
                                        </a:rPr>
                                      </m:ctrlPr>
                                    </m:sSubPr>
                                    <m:e>
                                      <m:r>
                                        <a:rPr lang="zh-CN" altLang="en-US" sz="1800" b="0" i="1" smtClean="0">
                                          <a:latin typeface="Cambria Math"/>
                                          <a:ea typeface="Cambria Math"/>
                                          <a:cs typeface="Times New Roman" panose="02020603050405020304" pitchFamily="18" charset="0"/>
                                        </a:rPr>
                                        <m:t>𝛼</m:t>
                                      </m:r>
                                    </m:e>
                                    <m:sub>
                                      <m:r>
                                        <a:rPr lang="en-US" altLang="zh-CN" sz="1800" b="0" i="1" smtClean="0">
                                          <a:latin typeface="Cambria Math"/>
                                          <a:ea typeface="Cambria Math"/>
                                          <a:cs typeface="Times New Roman" panose="02020603050405020304" pitchFamily="18" charset="0"/>
                                        </a:rPr>
                                        <m:t>𝑚</m:t>
                                      </m:r>
                                    </m:sub>
                                  </m:sSub>
                                  <m:r>
                                    <a:rPr lang="en-US" altLang="zh-CN" sz="1800" b="0" i="1" smtClean="0">
                                      <a:latin typeface="Cambria Math"/>
                                      <a:ea typeface="Cambria Math"/>
                                      <a:cs typeface="Times New Roman" panose="02020603050405020304" pitchFamily="18" charset="0"/>
                                    </a:rPr>
                                    <m:t>, ¬</m:t>
                                  </m:r>
                                  <m:r>
                                    <a:rPr lang="zh-CN" altLang="en-US" sz="1800" b="0" i="1" smtClean="0">
                                      <a:latin typeface="Cambria Math"/>
                                      <a:ea typeface="Cambria Math"/>
                                      <a:cs typeface="Times New Roman" panose="02020603050405020304" pitchFamily="18" charset="0"/>
                                    </a:rPr>
                                    <m:t>𝛽</m:t>
                                  </m:r>
                                </m:num>
                                <m:den>
                                  <m:sSub>
                                    <m:sSubPr>
                                      <m:ctrlPr>
                                        <a:rPr lang="en-US" altLang="zh-CN" sz="1800" b="0" i="1" smtClean="0">
                                          <a:latin typeface="Cambria Math" panose="02040503050406030204" pitchFamily="18" charset="0"/>
                                          <a:ea typeface="Cambria Math"/>
                                          <a:cs typeface="Times New Roman" panose="02020603050405020304" pitchFamily="18" charset="0"/>
                                        </a:rPr>
                                      </m:ctrlPr>
                                    </m:sSubPr>
                                    <m:e>
                                      <m:r>
                                        <a:rPr lang="zh-CN" altLang="en-US" sz="1800" b="0" i="1" smtClean="0">
                                          <a:latin typeface="Cambria Math"/>
                                          <a:ea typeface="Cambria Math"/>
                                          <a:cs typeface="Times New Roman" panose="02020603050405020304" pitchFamily="18" charset="0"/>
                                        </a:rPr>
                                        <m:t>𝛼</m:t>
                                      </m:r>
                                    </m:e>
                                    <m:sub>
                                      <m:r>
                                        <a:rPr lang="en-US" altLang="zh-CN" sz="1800" b="0" i="1" smtClean="0">
                                          <a:latin typeface="Cambria Math"/>
                                          <a:ea typeface="Cambria Math"/>
                                          <a:cs typeface="Times New Roman" panose="02020603050405020304" pitchFamily="18" charset="0"/>
                                        </a:rPr>
                                        <m:t>1</m:t>
                                      </m:r>
                                    </m:sub>
                                  </m:sSub>
                                  <m:r>
                                    <a:rPr lang="zh-CN" altLang="en-US" sz="1800" b="0" i="1" smtClean="0">
                                      <a:latin typeface="Cambria Math"/>
                                      <a:ea typeface="Cambria Math"/>
                                      <a:cs typeface="Times New Roman" panose="02020603050405020304" pitchFamily="18" charset="0"/>
                                    </a:rPr>
                                    <m:t>∨</m:t>
                                  </m:r>
                                  <m:sSub>
                                    <m:sSubPr>
                                      <m:ctrlPr>
                                        <a:rPr lang="en-US" altLang="zh-CN" sz="1800" b="0" i="1" smtClean="0">
                                          <a:latin typeface="Cambria Math" panose="02040503050406030204" pitchFamily="18" charset="0"/>
                                          <a:ea typeface="Cambria Math"/>
                                          <a:cs typeface="Times New Roman" panose="02020603050405020304" pitchFamily="18" charset="0"/>
                                        </a:rPr>
                                      </m:ctrlPr>
                                    </m:sSubPr>
                                    <m:e>
                                      <m:r>
                                        <a:rPr lang="zh-CN" altLang="en-US" sz="1800" b="0" i="1" smtClean="0">
                                          <a:latin typeface="Cambria Math"/>
                                          <a:ea typeface="Cambria Math"/>
                                          <a:cs typeface="Times New Roman" panose="02020603050405020304" pitchFamily="18" charset="0"/>
                                        </a:rPr>
                                        <m:t>𝛼</m:t>
                                      </m:r>
                                    </m:e>
                                    <m:sub>
                                      <m:r>
                                        <a:rPr lang="en-US" altLang="zh-CN" sz="1800" b="0" i="1" smtClean="0">
                                          <a:latin typeface="Cambria Math"/>
                                          <a:ea typeface="Cambria Math"/>
                                          <a:cs typeface="Times New Roman" panose="02020603050405020304" pitchFamily="18" charset="0"/>
                                        </a:rPr>
                                        <m:t>2</m:t>
                                      </m:r>
                                    </m:sub>
                                  </m:sSub>
                                  <m:r>
                                    <a:rPr lang="zh-CN" altLang="en-US" sz="1800" b="0" i="1" smtClean="0">
                                      <a:latin typeface="Cambria Math"/>
                                      <a:ea typeface="Cambria Math"/>
                                      <a:cs typeface="Times New Roman" panose="02020603050405020304" pitchFamily="18" charset="0"/>
                                    </a:rPr>
                                    <m:t>∨</m:t>
                                  </m:r>
                                  <m:r>
                                    <a:rPr lang="en-US" altLang="zh-CN"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m:t>
                                  </m:r>
                                  <m:sSub>
                                    <m:sSubPr>
                                      <m:ctrlPr>
                                        <a:rPr lang="en-US" altLang="zh-CN" sz="1800" b="0" i="1" smtClean="0">
                                          <a:latin typeface="Cambria Math" panose="02040503050406030204" pitchFamily="18" charset="0"/>
                                          <a:ea typeface="Cambria Math"/>
                                          <a:cs typeface="Times New Roman" panose="02020603050405020304" pitchFamily="18" charset="0"/>
                                        </a:rPr>
                                      </m:ctrlPr>
                                    </m:sSubPr>
                                    <m:e>
                                      <m:r>
                                        <a:rPr lang="zh-CN" altLang="en-US" sz="1800" b="0" i="1" smtClean="0">
                                          <a:latin typeface="Cambria Math"/>
                                          <a:ea typeface="Cambria Math"/>
                                          <a:cs typeface="Times New Roman" panose="02020603050405020304" pitchFamily="18" charset="0"/>
                                        </a:rPr>
                                        <m:t>𝛼</m:t>
                                      </m:r>
                                    </m:e>
                                    <m:sub>
                                      <m:r>
                                        <a:rPr lang="en-US" altLang="zh-CN" sz="1800" b="0" i="1" smtClean="0">
                                          <a:latin typeface="Cambria Math"/>
                                          <a:ea typeface="Cambria Math"/>
                                          <a:cs typeface="Times New Roman" panose="02020603050405020304" pitchFamily="18" charset="0"/>
                                        </a:rPr>
                                        <m:t>𝑘</m:t>
                                      </m:r>
                                      <m:r>
                                        <a:rPr lang="en-US" altLang="zh-CN" sz="1800" b="0" i="1" smtClean="0">
                                          <a:latin typeface="Cambria Math"/>
                                          <a:ea typeface="Cambria Math"/>
                                          <a:cs typeface="Times New Roman" panose="02020603050405020304" pitchFamily="18" charset="0"/>
                                        </a:rPr>
                                        <m:t>−1</m:t>
                                      </m:r>
                                    </m:sub>
                                  </m:sSub>
                                  <m:r>
                                    <a:rPr lang="zh-CN" altLang="en-US" sz="1800" b="0" i="1" smtClean="0">
                                      <a:latin typeface="Cambria Math"/>
                                      <a:ea typeface="Cambria Math"/>
                                      <a:cs typeface="Times New Roman" panose="02020603050405020304" pitchFamily="18" charset="0"/>
                                    </a:rPr>
                                    <m:t>∨</m:t>
                                  </m:r>
                                  <m:sSub>
                                    <m:sSubPr>
                                      <m:ctrlPr>
                                        <a:rPr lang="en-US" altLang="zh-CN" sz="1800" b="0" i="1" smtClean="0">
                                          <a:latin typeface="Cambria Math" panose="02040503050406030204" pitchFamily="18" charset="0"/>
                                          <a:ea typeface="Cambria Math"/>
                                          <a:cs typeface="Times New Roman" panose="02020603050405020304" pitchFamily="18" charset="0"/>
                                        </a:rPr>
                                      </m:ctrlPr>
                                    </m:sSubPr>
                                    <m:e>
                                      <m:r>
                                        <a:rPr lang="zh-CN" altLang="en-US" sz="1800" b="0" i="1" smtClean="0">
                                          <a:latin typeface="Cambria Math"/>
                                          <a:ea typeface="Cambria Math"/>
                                          <a:cs typeface="Times New Roman" panose="02020603050405020304" pitchFamily="18" charset="0"/>
                                        </a:rPr>
                                        <m:t>𝛼</m:t>
                                      </m:r>
                                    </m:e>
                                    <m:sub>
                                      <m:r>
                                        <a:rPr lang="en-US" altLang="zh-CN" sz="1800" b="0" i="1" smtClean="0">
                                          <a:latin typeface="Cambria Math"/>
                                          <a:ea typeface="Cambria Math"/>
                                          <a:cs typeface="Times New Roman" panose="02020603050405020304" pitchFamily="18" charset="0"/>
                                        </a:rPr>
                                        <m:t>𝑘</m:t>
                                      </m:r>
                                      <m:r>
                                        <a:rPr lang="en-US" altLang="zh-CN" sz="1800" b="0" i="1" smtClean="0">
                                          <a:latin typeface="Cambria Math"/>
                                          <a:ea typeface="Cambria Math"/>
                                          <a:cs typeface="Times New Roman" panose="02020603050405020304" pitchFamily="18" charset="0"/>
                                        </a:rPr>
                                        <m:t>+1</m:t>
                                      </m:r>
                                    </m:sub>
                                  </m:sSub>
                                  <m:r>
                                    <a:rPr lang="zh-CN" altLang="en-US" sz="1800" b="0" i="1" smtClean="0">
                                      <a:latin typeface="Cambria Math"/>
                                      <a:ea typeface="Cambria Math"/>
                                      <a:cs typeface="Times New Roman" panose="02020603050405020304" pitchFamily="18" charset="0"/>
                                    </a:rPr>
                                    <m:t>∨</m:t>
                                  </m:r>
                                  <m:r>
                                    <a:rPr lang="en-US" altLang="zh-CN"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m:t>
                                  </m:r>
                                  <m:sSub>
                                    <m:sSubPr>
                                      <m:ctrlPr>
                                        <a:rPr lang="en-US" altLang="zh-CN" sz="1800" b="0" i="1" smtClean="0">
                                          <a:latin typeface="Cambria Math" panose="02040503050406030204" pitchFamily="18" charset="0"/>
                                          <a:ea typeface="Cambria Math"/>
                                          <a:cs typeface="Times New Roman" panose="02020603050405020304" pitchFamily="18" charset="0"/>
                                        </a:rPr>
                                      </m:ctrlPr>
                                    </m:sSubPr>
                                    <m:e>
                                      <m:r>
                                        <a:rPr lang="zh-CN" altLang="en-US" sz="1800" b="0" i="1" smtClean="0">
                                          <a:latin typeface="Cambria Math"/>
                                          <a:ea typeface="Cambria Math"/>
                                          <a:cs typeface="Times New Roman" panose="02020603050405020304" pitchFamily="18" charset="0"/>
                                        </a:rPr>
                                        <m:t>𝛼</m:t>
                                      </m:r>
                                    </m:e>
                                    <m:sub>
                                      <m:r>
                                        <a:rPr lang="en-US" altLang="zh-CN" sz="1800" b="0" i="1" smtClean="0">
                                          <a:latin typeface="Cambria Math"/>
                                          <a:ea typeface="Cambria Math"/>
                                          <a:cs typeface="Times New Roman" panose="02020603050405020304" pitchFamily="18" charset="0"/>
                                        </a:rPr>
                                        <m:t>𝑚</m:t>
                                      </m:r>
                                    </m:sub>
                                  </m:sSub>
                                </m:den>
                              </m:f>
                            </m:oMath>
                          </a14:m>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en-US" altLang="zh-CN" sz="1800" b="0" i="1" smtClean="0">
                                  <a:latin typeface="Cambria Math"/>
                                  <a:ea typeface="Cambria Math"/>
                                  <a:cs typeface="Times New Roman" panose="02020603050405020304" pitchFamily="18" charset="0"/>
                                </a:rPr>
                                <m:t>¬</m:t>
                              </m:r>
                              <m:sSub>
                                <m:sSubPr>
                                  <m:ctrlPr>
                                    <a:rPr lang="en-US" altLang="zh-CN" sz="1800" b="0" i="1" smtClean="0">
                                      <a:latin typeface="Cambria Math" panose="02040503050406030204" pitchFamily="18" charset="0"/>
                                      <a:ea typeface="Cambria Math"/>
                                      <a:cs typeface="Times New Roman" panose="02020603050405020304" pitchFamily="18" charset="0"/>
                                    </a:rPr>
                                  </m:ctrlPr>
                                </m:sSubPr>
                                <m:e>
                                  <m:r>
                                    <a:rPr lang="zh-CN" altLang="en-US" sz="1800" b="0" i="1" smtClean="0">
                                      <a:latin typeface="Cambria Math"/>
                                      <a:ea typeface="Cambria Math"/>
                                      <a:cs typeface="Times New Roman" panose="02020603050405020304" pitchFamily="18" charset="0"/>
                                    </a:rPr>
                                    <m:t>𝛼</m:t>
                                  </m:r>
                                </m:e>
                                <m:sub>
                                  <m:r>
                                    <a:rPr lang="en-US" altLang="zh-CN" sz="1800" b="0" i="1" smtClean="0">
                                      <a:latin typeface="Cambria Math"/>
                                      <a:ea typeface="Cambria Math"/>
                                      <a:cs typeface="Times New Roman" panose="02020603050405020304" pitchFamily="18" charset="0"/>
                                    </a:rPr>
                                    <m:t>𝑘</m:t>
                                  </m:r>
                                </m:sub>
                              </m:sSub>
                              <m:r>
                                <a:rPr lang="en-US" altLang="zh-CN" sz="1800" i="1" dirty="0" smtClean="0">
                                  <a:latin typeface="Cambria Math"/>
                                  <a:ea typeface="黑体" panose="02010609060101010101" pitchFamily="49" charset="-122"/>
                                  <a:cs typeface="Times New Roman" panose="02020603050405020304" pitchFamily="18" charset="0"/>
                                </a:rPr>
                                <m:t>=</m:t>
                              </m:r>
                              <m:r>
                                <a:rPr lang="en-US" altLang="zh-CN" sz="1800" b="0" i="1" smtClean="0">
                                  <a:latin typeface="Cambria Math"/>
                                  <a:ea typeface="Cambria Math"/>
                                  <a:cs typeface="Times New Roman" panose="02020603050405020304" pitchFamily="18" charset="0"/>
                                </a:rPr>
                                <m:t>¬</m:t>
                              </m:r>
                              <m:r>
                                <a:rPr lang="zh-CN" altLang="en-US" sz="1800" b="0" i="1" smtClean="0">
                                  <a:latin typeface="Cambria Math"/>
                                  <a:ea typeface="Cambria Math"/>
                                  <a:cs typeface="Times New Roman" panose="02020603050405020304" pitchFamily="18" charset="0"/>
                                </a:rPr>
                                <m:t>𝛽</m:t>
                              </m:r>
                            </m:oMath>
                          </a14:m>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19" name="表格 18"/>
              <p:cNvGraphicFramePr>
                <a:graphicFrameLocks noGrp="1"/>
              </p:cNvGraphicFramePr>
              <p:nvPr>
                <p:extLst>
                  <p:ext uri="{D42A27DB-BD31-4B8C-83A1-F6EECF244321}">
                    <p14:modId xmlns:p14="http://schemas.microsoft.com/office/powerpoint/2010/main" val="24819050"/>
                  </p:ext>
                </p:extLst>
              </p:nvPr>
            </p:nvGraphicFramePr>
            <p:xfrm>
              <a:off x="249381" y="1265859"/>
              <a:ext cx="8740239" cy="4231191"/>
            </p:xfrm>
            <a:graphic>
              <a:graphicData uri="http://schemas.openxmlformats.org/drawingml/2006/table">
                <a:tbl>
                  <a:tblPr firstRow="1" bandRow="1">
                    <a:tableStyleId>{5C22544A-7EE6-4342-B048-85BDC9FD1C3A}</a:tableStyleId>
                  </a:tblPr>
                  <a:tblGrid>
                    <a:gridCol w="2365591"/>
                    <a:gridCol w="6374648"/>
                  </a:tblGrid>
                  <a:tr h="1433274">
                    <a:tc>
                      <a:txBody>
                        <a:bodyPr/>
                        <a:lstStyle/>
                        <a:p>
                          <a:pPr algn="ctr">
                            <a:lnSpc>
                              <a:spcPct val="150000"/>
                            </a:lnSpc>
                          </a:pPr>
                          <a:r>
                            <a:rPr lang="zh-CN" altLang="en-US" sz="18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双重否定</a:t>
                          </a:r>
                          <a:endParaRPr lang="en-US" altLang="zh-CN" sz="18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18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(Double-Negation</a:t>
                          </a:r>
                          <a:r>
                            <a:rPr lang="en-US" altLang="zh-CN" sz="1800" b="0" baseline="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Elimination</a:t>
                          </a:r>
                          <a:r>
                            <a:rPr lang="en-US" altLang="zh-CN" sz="18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7189" t="-426" b="-195319"/>
                          </a:stretch>
                        </a:blipFill>
                      </a:tcPr>
                    </a:tc>
                  </a:tr>
                  <a:tr h="1487277">
                    <a:tc>
                      <a:txBody>
                        <a:bodyPr/>
                        <a:lstStyle/>
                        <a:p>
                          <a:pPr algn="ctr">
                            <a:lnSpc>
                              <a:spcPct val="150000"/>
                            </a:lnSpc>
                          </a:pPr>
                          <a:r>
                            <a:rPr lang="zh-CN" altLang="en-US" sz="1800" dirty="0" smtClean="0">
                              <a:latin typeface="Times New Roman" panose="02020603050405020304" pitchFamily="18" charset="0"/>
                              <a:ea typeface="黑体" panose="02010609060101010101" pitchFamily="49" charset="-122"/>
                              <a:cs typeface="Times New Roman" panose="02020603050405020304" pitchFamily="18" charset="0"/>
                            </a:rPr>
                            <a:t>单项消解或单项归结</a:t>
                          </a:r>
                          <a:endPar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(Unit Resolution)</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7189" t="-96721" b="-88115"/>
                          </a:stretch>
                        </a:blipFill>
                      </a:tcPr>
                    </a:tc>
                  </a:tr>
                  <a:tr h="1310640">
                    <a:tc>
                      <a:txBody>
                        <a:bodyPr/>
                        <a:lstStyle/>
                        <a:p>
                          <a:pPr algn="ctr">
                            <a:lnSpc>
                              <a:spcPct val="150000"/>
                            </a:lnSpc>
                          </a:pPr>
                          <a:r>
                            <a:rPr lang="zh-CN" altLang="en-US" sz="1800" dirty="0" smtClean="0">
                              <a:latin typeface="Times New Roman" panose="02020603050405020304" pitchFamily="18" charset="0"/>
                              <a:ea typeface="黑体" panose="02010609060101010101" pitchFamily="49" charset="-122"/>
                              <a:cs typeface="Times New Roman" panose="02020603050405020304" pitchFamily="18" charset="0"/>
                            </a:rPr>
                            <a:t>消解或归结</a:t>
                          </a:r>
                          <a:endPar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(Resolution)</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7189" t="-223256"/>
                          </a:stretch>
                        </a:blipFill>
                      </a:tcPr>
                    </a:tc>
                  </a:tr>
                </a:tbl>
              </a:graphicData>
            </a:graphic>
          </p:graphicFrame>
        </mc:Fallback>
      </mc:AlternateContent>
    </p:spTree>
    <p:extLst>
      <p:ext uri="{BB962C8B-B14F-4D97-AF65-F5344CB8AC3E}">
        <p14:creationId xmlns:p14="http://schemas.microsoft.com/office/powerpoint/2010/main" val="2409632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67313" y="161206"/>
            <a:ext cx="7507706" cy="657727"/>
          </a:xfrm>
        </p:spPr>
        <p:txBody>
          <a:bodyPr/>
          <a:lstStyle/>
          <a:p>
            <a:r>
              <a:rPr lang="zh-CN" altLang="en-US" sz="2400" dirty="0">
                <a:latin typeface="Times New Roman" panose="02020603050405020304" pitchFamily="18" charset="0"/>
                <a:cs typeface="Times New Roman" panose="02020603050405020304" pitchFamily="18" charset="0"/>
              </a:rPr>
              <a:t>应用归结法进行证明 </a:t>
            </a:r>
            <a:r>
              <a:rPr lang="en-US" altLang="zh-CN" sz="2400" dirty="0">
                <a:latin typeface="Times New Roman" panose="02020603050405020304" pitchFamily="18" charset="0"/>
                <a:cs typeface="Times New Roman" panose="02020603050405020304" pitchFamily="18" charset="0"/>
              </a:rPr>
              <a:t>(1)</a:t>
            </a:r>
            <a:endParaRPr lang="zh-CN" altLang="en-US" sz="2400" dirty="0">
              <a:latin typeface="Times New Roman" panose="02020603050405020304" pitchFamily="18" charset="0"/>
              <a:cs typeface="Times New Roman" panose="02020603050405020304" pitchFamily="18" charset="0"/>
            </a:endParaRPr>
          </a:p>
        </p:txBody>
      </p:sp>
      <p:sp>
        <p:nvSpPr>
          <p:cNvPr id="10" name="同侧圆角矩形 4"/>
          <p:cNvSpPr/>
          <p:nvPr/>
        </p:nvSpPr>
        <p:spPr>
          <a:xfrm>
            <a:off x="767313" y="4739745"/>
            <a:ext cx="2531767" cy="50372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0" lvl="1" algn="ctr" defTabSz="1066800">
              <a:lnSpc>
                <a:spcPct val="90000"/>
              </a:lnSpc>
              <a:spcBef>
                <a:spcPct val="0"/>
              </a:spcBef>
              <a:spcAft>
                <a:spcPct val="15000"/>
              </a:spcAft>
            </a:pPr>
            <a:r>
              <a:rPr lang="en-US" altLang="zh-CN" sz="2000" b="1" kern="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Knowledge base</a:t>
            </a:r>
          </a:p>
        </p:txBody>
      </p:sp>
      <mc:AlternateContent xmlns:mc="http://schemas.openxmlformats.org/markup-compatibility/2006" xmlns:a14="http://schemas.microsoft.com/office/drawing/2010/main">
        <mc:Choice Requires="a14">
          <p:sp>
            <p:nvSpPr>
              <p:cNvPr id="11" name="矩形 10"/>
              <p:cNvSpPr/>
              <p:nvPr/>
            </p:nvSpPr>
            <p:spPr>
              <a:xfrm>
                <a:off x="426607" y="5135829"/>
                <a:ext cx="3134192" cy="707886"/>
              </a:xfrm>
              <a:prstGeom prst="rect">
                <a:avLst/>
              </a:prstGeom>
            </p:spPr>
            <p:txBody>
              <a:bodyPr wrap="none">
                <a:spAutoFit/>
              </a:bodyPr>
              <a:lstStyle/>
              <a:p>
                <a:pPr algn="ct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例</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2.3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已知如上命题成立，</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请证明命题</a:t>
                </a:r>
                <a14:m>
                  <m:oMath xmlns:m="http://schemas.openxmlformats.org/officeDocument/2006/math">
                    <m:r>
                      <a:rPr lang="zh-CN" altLang="en-US" sz="2000" i="1">
                        <a:latin typeface="Cambria Math"/>
                        <a:ea typeface="黑体" panose="02010609060101010101" pitchFamily="49" charset="-122"/>
                        <a:cs typeface="Times New Roman" panose="02020603050405020304" pitchFamily="18" charset="0"/>
                      </a:rPr>
                      <m:t>𝛾</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是成立的</a:t>
                </a:r>
              </a:p>
            </p:txBody>
          </p:sp>
        </mc:Choice>
        <mc:Fallback xmlns="">
          <p:sp>
            <p:nvSpPr>
              <p:cNvPr id="11" name="矩形 10"/>
              <p:cNvSpPr>
                <a:spLocks noRot="1" noChangeAspect="1" noMove="1" noResize="1" noEditPoints="1" noAdjustHandles="1" noChangeArrowheads="1" noChangeShapeType="1" noTextEdit="1"/>
              </p:cNvSpPr>
              <p:nvPr/>
            </p:nvSpPr>
            <p:spPr>
              <a:xfrm>
                <a:off x="426607" y="5135829"/>
                <a:ext cx="3134192" cy="707886"/>
              </a:xfrm>
              <a:prstGeom prst="rect">
                <a:avLst/>
              </a:prstGeom>
              <a:blipFill rotWithShape="1">
                <a:blip r:embed="rId2"/>
                <a:stretch>
                  <a:fillRect l="-1946" t="-5983" r="-1751" b="-119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2" name="表格 11"/>
              <p:cNvGraphicFramePr>
                <a:graphicFrameLocks noGrp="1"/>
              </p:cNvGraphicFramePr>
              <p:nvPr>
                <p:extLst>
                  <p:ext uri="{D42A27DB-BD31-4B8C-83A1-F6EECF244321}">
                    <p14:modId xmlns:p14="http://schemas.microsoft.com/office/powerpoint/2010/main" val="3228146632"/>
                  </p:ext>
                </p:extLst>
              </p:nvPr>
            </p:nvGraphicFramePr>
            <p:xfrm>
              <a:off x="778652" y="2331944"/>
              <a:ext cx="2509087" cy="2578873"/>
            </p:xfrm>
            <a:graphic>
              <a:graphicData uri="http://schemas.openxmlformats.org/drawingml/2006/table">
                <a:tbl>
                  <a:tblPr firstRow="1" bandRow="1">
                    <a:tableStyleId>{5C22544A-7EE6-4342-B048-85BDC9FD1C3A}</a:tableStyleId>
                  </a:tblPr>
                  <a:tblGrid>
                    <a:gridCol w="609034">
                      <a:extLst>
                        <a:ext uri="{9D8B030D-6E8A-4147-A177-3AD203B41FA5}">
                          <a16:colId xmlns:a16="http://schemas.microsoft.com/office/drawing/2014/main" val="20000"/>
                        </a:ext>
                      </a:extLst>
                    </a:gridCol>
                    <a:gridCol w="1900053">
                      <a:extLst>
                        <a:ext uri="{9D8B030D-6E8A-4147-A177-3AD203B41FA5}">
                          <a16:colId xmlns:a16="http://schemas.microsoft.com/office/drawing/2014/main" val="20001"/>
                        </a:ext>
                      </a:extLst>
                    </a:gridCol>
                  </a:tblGrid>
                  <a:tr h="932953">
                    <a:tc>
                      <a:txBody>
                        <a:bodyPr/>
                        <a:lstStyle/>
                        <a:p>
                          <a:pPr algn="ctr">
                            <a:lnSpc>
                              <a:spcPct val="150000"/>
                            </a:lnSpc>
                          </a:pP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zh-CN" altLang="en-US" sz="20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20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2000" b="0" i="1" smtClean="0">
                                    <a:solidFill>
                                      <a:schemeClr val="tx1"/>
                                    </a:solidFill>
                                    <a:latin typeface="Cambria Math"/>
                                    <a:ea typeface="黑体" panose="02010609060101010101" pitchFamily="49" charset="-122"/>
                                    <a:cs typeface="Times New Roman" panose="02020603050405020304" pitchFamily="18" charset="0"/>
                                  </a:rPr>
                                  <m:t>𝛽</m:t>
                                </m:r>
                              </m:oMath>
                            </m:oMathPara>
                          </a14:m>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822960">
                    <a:tc>
                      <a:txBody>
                        <a:bodyPr/>
                        <a:lstStyle/>
                        <a:p>
                          <a:pPr algn="ctr">
                            <a:lnSpc>
                              <a:spcPct val="150000"/>
                            </a:lnSpc>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zh-CN" altLang="en-US" sz="20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20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2000" b="0" i="1" smtClean="0">
                                    <a:solidFill>
                                      <a:schemeClr val="tx1"/>
                                    </a:solidFill>
                                    <a:latin typeface="Cambria Math"/>
                                    <a:ea typeface="黑体" panose="02010609060101010101" pitchFamily="49" charset="-122"/>
                                    <a:cs typeface="Times New Roman" panose="02020603050405020304" pitchFamily="18" charset="0"/>
                                  </a:rPr>
                                  <m:t>𝛾</m:t>
                                </m:r>
                              </m:oMath>
                            </m:oMathPara>
                          </a14:m>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822960">
                    <a:tc>
                      <a:txBody>
                        <a:bodyPr/>
                        <a:lstStyle/>
                        <a:p>
                          <a:pPr algn="ctr">
                            <a:lnSpc>
                              <a:spcPct val="150000"/>
                            </a:lnSpc>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2000" b="0" i="1" smtClean="0">
                                    <a:solidFill>
                                      <a:schemeClr val="tx1"/>
                                    </a:solidFill>
                                    <a:latin typeface="Cambria Math"/>
                                    <a:ea typeface="黑体" panose="02010609060101010101" pitchFamily="49" charset="-122"/>
                                    <a:cs typeface="Times New Roman" panose="02020603050405020304" pitchFamily="18" charset="0"/>
                                  </a:rPr>
                                  <m:t>𝛽</m:t>
                                </m:r>
                                <m:r>
                                  <a:rPr lang="zh-CN" altLang="en-US" sz="20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2000" b="0" i="1" smtClean="0">
                                    <a:solidFill>
                                      <a:schemeClr val="tx1"/>
                                    </a:solidFill>
                                    <a:latin typeface="Cambria Math"/>
                                    <a:ea typeface="黑体" panose="02010609060101010101" pitchFamily="49" charset="-122"/>
                                    <a:cs typeface="Times New Roman" panose="02020603050405020304" pitchFamily="18" charset="0"/>
                                  </a:rPr>
                                  <m:t>𝛾</m:t>
                                </m:r>
                              </m:oMath>
                            </m:oMathPara>
                          </a14:m>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12" name="表格 11"/>
              <p:cNvGraphicFramePr>
                <a:graphicFrameLocks noGrp="1"/>
              </p:cNvGraphicFramePr>
              <p:nvPr>
                <p:extLst>
                  <p:ext uri="{D42A27DB-BD31-4B8C-83A1-F6EECF244321}">
                    <p14:modId xmlns:p14="http://schemas.microsoft.com/office/powerpoint/2010/main" val="3228146632"/>
                  </p:ext>
                </p:extLst>
              </p:nvPr>
            </p:nvGraphicFramePr>
            <p:xfrm>
              <a:off x="778652" y="2331944"/>
              <a:ext cx="2509087" cy="2578873"/>
            </p:xfrm>
            <a:graphic>
              <a:graphicData uri="http://schemas.openxmlformats.org/drawingml/2006/table">
                <a:tbl>
                  <a:tblPr firstRow="1" bandRow="1">
                    <a:tableStyleId>{5C22544A-7EE6-4342-B048-85BDC9FD1C3A}</a:tableStyleId>
                  </a:tblPr>
                  <a:tblGrid>
                    <a:gridCol w="609034"/>
                    <a:gridCol w="1900053"/>
                  </a:tblGrid>
                  <a:tr h="932953">
                    <a:tc>
                      <a:txBody>
                        <a:bodyPr/>
                        <a:lstStyle/>
                        <a:p>
                          <a:pPr algn="ctr">
                            <a:lnSpc>
                              <a:spcPct val="150000"/>
                            </a:lnSpc>
                          </a:pPr>
                          <a:r>
                            <a:rPr lang="en-US" altLang="zh-CN" sz="20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476" t="-654" r="-322" b="-176471"/>
                          </a:stretch>
                        </a:blipFill>
                      </a:tcPr>
                    </a:tc>
                  </a:tr>
                  <a:tr h="822960">
                    <a:tc>
                      <a:txBody>
                        <a:bodyPr/>
                        <a:lstStyle/>
                        <a:p>
                          <a:pPr algn="ctr">
                            <a:lnSpc>
                              <a:spcPct val="150000"/>
                            </a:lnSpc>
                          </a:pP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476" t="-114074" r="-322" b="-100000"/>
                          </a:stretch>
                        </a:blipFill>
                      </a:tcPr>
                    </a:tc>
                  </a:tr>
                  <a:tr h="822960">
                    <a:tc>
                      <a:txBody>
                        <a:bodyPr/>
                        <a:lstStyle/>
                        <a:p>
                          <a:pPr algn="ctr">
                            <a:lnSpc>
                              <a:spcPct val="150000"/>
                            </a:lnSpc>
                          </a:pP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476" t="-214074" r="-322"/>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3" name="表格 12"/>
              <p:cNvGraphicFramePr>
                <a:graphicFrameLocks noGrp="1"/>
              </p:cNvGraphicFramePr>
              <p:nvPr>
                <p:extLst>
                  <p:ext uri="{D42A27DB-BD31-4B8C-83A1-F6EECF244321}">
                    <p14:modId xmlns:p14="http://schemas.microsoft.com/office/powerpoint/2010/main" val="3020407484"/>
                  </p:ext>
                </p:extLst>
              </p:nvPr>
            </p:nvGraphicFramePr>
            <p:xfrm>
              <a:off x="4349714" y="936434"/>
              <a:ext cx="4092212" cy="5624111"/>
            </p:xfrm>
            <a:graphic>
              <a:graphicData uri="http://schemas.openxmlformats.org/drawingml/2006/table">
                <a:tbl>
                  <a:tblPr firstRow="1" bandRow="1">
                    <a:tableStyleId>{5C22544A-7EE6-4342-B048-85BDC9FD1C3A}</a:tableStyleId>
                  </a:tblPr>
                  <a:tblGrid>
                    <a:gridCol w="506310">
                      <a:extLst>
                        <a:ext uri="{9D8B030D-6E8A-4147-A177-3AD203B41FA5}">
                          <a16:colId xmlns:a16="http://schemas.microsoft.com/office/drawing/2014/main" val="20000"/>
                        </a:ext>
                      </a:extLst>
                    </a:gridCol>
                    <a:gridCol w="1579578">
                      <a:extLst>
                        <a:ext uri="{9D8B030D-6E8A-4147-A177-3AD203B41FA5}">
                          <a16:colId xmlns:a16="http://schemas.microsoft.com/office/drawing/2014/main" val="20001"/>
                        </a:ext>
                      </a:extLst>
                    </a:gridCol>
                    <a:gridCol w="2006324">
                      <a:extLst>
                        <a:ext uri="{9D8B030D-6E8A-4147-A177-3AD203B41FA5}">
                          <a16:colId xmlns:a16="http://schemas.microsoft.com/office/drawing/2014/main" val="20002"/>
                        </a:ext>
                      </a:extLst>
                    </a:gridCol>
                  </a:tblGrid>
                  <a:tr h="698663">
                    <a:tc>
                      <a:txBody>
                        <a:bodyPr/>
                        <a:lstStyle/>
                        <a:p>
                          <a:pPr algn="ctr">
                            <a:lnSpc>
                              <a:spcPct val="150000"/>
                            </a:lnSpc>
                          </a:pPr>
                          <a:r>
                            <a:rPr lang="en-US" altLang="zh-CN"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zh-CN" altLang="en-US" sz="14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4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400" b="0" i="1" smtClean="0">
                                    <a:solidFill>
                                      <a:schemeClr val="tx1"/>
                                    </a:solidFill>
                                    <a:latin typeface="Cambria Math"/>
                                    <a:ea typeface="黑体" panose="02010609060101010101" pitchFamily="49" charset="-122"/>
                                    <a:cs typeface="Times New Roman" panose="02020603050405020304" pitchFamily="18" charset="0"/>
                                  </a:rPr>
                                  <m:t>𝛽</m:t>
                                </m:r>
                              </m:oMath>
                            </m:oMathPara>
                          </a14:m>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15681">
                    <a:tc>
                      <a:txBody>
                        <a:bodyPr/>
                        <a:lstStyle/>
                        <a:p>
                          <a:pPr algn="ct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CN" sz="1400" b="0" i="1" smtClean="0">
                                    <a:latin typeface="Cambria Math"/>
                                    <a:ea typeface="Cambria Math"/>
                                    <a:cs typeface="Times New Roman" panose="02020603050405020304" pitchFamily="18" charset="0"/>
                                  </a:rPr>
                                  <m:t>¬</m:t>
                                </m:r>
                                <m:r>
                                  <a:rPr lang="zh-CN" altLang="en-US" sz="14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4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400" b="0" i="1" smtClean="0">
                                    <a:solidFill>
                                      <a:schemeClr val="tx1"/>
                                    </a:solidFill>
                                    <a:latin typeface="Cambria Math"/>
                                    <a:ea typeface="黑体" panose="02010609060101010101" pitchFamily="49" charset="-122"/>
                                    <a:cs typeface="Times New Roman" panose="02020603050405020304" pitchFamily="18" charset="0"/>
                                  </a:rPr>
                                  <m:t>𝛾</m:t>
                                </m:r>
                              </m:oMath>
                            </m:oMathPara>
                          </a14:m>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进行蕴涵消除</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15681">
                    <a:tc>
                      <a:txBody>
                        <a:bodyPr/>
                        <a:lstStyle/>
                        <a:p>
                          <a:pPr algn="ct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a:ea typeface="Cambria Math"/>
                                    <a:cs typeface="Times New Roman" panose="02020603050405020304" pitchFamily="18" charset="0"/>
                                  </a:rPr>
                                  <m:t>¬</m:t>
                                </m:r>
                                <m:r>
                                  <a:rPr lang="zh-CN" altLang="en-US" sz="1400" b="0" i="1" smtClean="0">
                                    <a:solidFill>
                                      <a:schemeClr val="tx1"/>
                                    </a:solidFill>
                                    <a:latin typeface="Cambria Math"/>
                                    <a:ea typeface="黑体" panose="02010609060101010101" pitchFamily="49" charset="-122"/>
                                    <a:cs typeface="Times New Roman" panose="02020603050405020304" pitchFamily="18" charset="0"/>
                                  </a:rPr>
                                  <m:t>𝛽</m:t>
                                </m:r>
                                <m:r>
                                  <a:rPr lang="zh-CN" altLang="en-US" sz="14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400" b="0" i="1" smtClean="0">
                                    <a:solidFill>
                                      <a:schemeClr val="tx1"/>
                                    </a:solidFill>
                                    <a:latin typeface="Cambria Math"/>
                                    <a:ea typeface="黑体" panose="02010609060101010101" pitchFamily="49" charset="-122"/>
                                    <a:cs typeface="Times New Roman" panose="02020603050405020304" pitchFamily="18" charset="0"/>
                                  </a:rPr>
                                  <m:t>𝛾</m:t>
                                </m:r>
                              </m:oMath>
                            </m:oMathPara>
                          </a14:m>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进行</a:t>
                          </a:r>
                          <a:r>
                            <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蕴涵消除</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15681">
                    <a:tc>
                      <a:txBody>
                        <a:bodyPr/>
                        <a:lstStyle/>
                        <a:p>
                          <a:pPr algn="ct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a:ea typeface="Cambria Math"/>
                                    <a:cs typeface="Times New Roman" panose="02020603050405020304" pitchFamily="18" charset="0"/>
                                  </a:rPr>
                                  <m:t>¬</m:t>
                                </m:r>
                                <m:r>
                                  <a:rPr lang="zh-CN" altLang="en-US" sz="1400" i="1" smtClean="0">
                                    <a:latin typeface="Cambria Math"/>
                                    <a:ea typeface="黑体" panose="02010609060101010101" pitchFamily="49" charset="-122"/>
                                    <a:cs typeface="Times New Roman" panose="02020603050405020304" pitchFamily="18" charset="0"/>
                                  </a:rPr>
                                  <m:t>𝛾</m:t>
                                </m:r>
                              </m:oMath>
                            </m:oMathPara>
                          </a14:m>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假设命题</a:t>
                          </a:r>
                          <a14:m>
                            <m:oMath xmlns:m="http://schemas.openxmlformats.org/officeDocument/2006/math">
                              <m:r>
                                <a:rPr lang="zh-CN" altLang="en-US" sz="1400" i="1" smtClean="0">
                                  <a:latin typeface="Cambria Math"/>
                                  <a:ea typeface="黑体" panose="02010609060101010101" pitchFamily="49" charset="-122"/>
                                  <a:cs typeface="Times New Roman" panose="02020603050405020304" pitchFamily="18" charset="0"/>
                                </a:rPr>
                                <m:t>𝛾</m:t>
                              </m:r>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不成立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15681">
                    <a:tc>
                      <a:txBody>
                        <a:bodyPr/>
                        <a:lstStyle/>
                        <a:p>
                          <a:pPr algn="ct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400" b="0" i="1" smtClean="0">
                                    <a:solidFill>
                                      <a:schemeClr val="tx1"/>
                                    </a:solidFill>
                                    <a:latin typeface="Cambria Math"/>
                                    <a:ea typeface="黑体" panose="02010609060101010101" pitchFamily="49" charset="-122"/>
                                    <a:cs typeface="Times New Roman" panose="02020603050405020304" pitchFamily="18" charset="0"/>
                                  </a:rPr>
                                  <m:t>𝛽</m:t>
                                </m:r>
                                <m:r>
                                  <a:rPr lang="zh-CN" altLang="en-US" sz="14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400" b="0" i="1" smtClean="0">
                                    <a:solidFill>
                                      <a:schemeClr val="tx1"/>
                                    </a:solidFill>
                                    <a:latin typeface="Cambria Math"/>
                                    <a:ea typeface="黑体" panose="02010609060101010101" pitchFamily="49" charset="-122"/>
                                    <a:cs typeface="Times New Roman" panose="02020603050405020304" pitchFamily="18" charset="0"/>
                                  </a:rPr>
                                  <m:t>𝛾</m:t>
                                </m:r>
                              </m:oMath>
                            </m:oMathPara>
                          </a14:m>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15681">
                    <a:tc>
                      <a:txBody>
                        <a:bodyPr/>
                        <a:lstStyle/>
                        <a:p>
                          <a:pPr algn="ct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a:ea typeface="Cambria Math"/>
                                    <a:cs typeface="Times New Roman" panose="02020603050405020304" pitchFamily="18" charset="0"/>
                                  </a:rPr>
                                  <m:t>¬</m:t>
                                </m:r>
                                <m:r>
                                  <a:rPr lang="zh-CN" altLang="en-US" sz="1400" b="0" i="1" smtClean="0">
                                    <a:solidFill>
                                      <a:schemeClr val="tx1"/>
                                    </a:solidFill>
                                    <a:latin typeface="Cambria Math"/>
                                    <a:ea typeface="黑体" panose="02010609060101010101" pitchFamily="49" charset="-122"/>
                                    <a:cs typeface="Times New Roman" panose="02020603050405020304" pitchFamily="18" charset="0"/>
                                  </a:rPr>
                                  <m:t>𝛼</m:t>
                                </m:r>
                              </m:oMath>
                            </m:oMathPara>
                          </a14:m>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615681">
                    <a:tc>
                      <a:txBody>
                        <a:bodyPr/>
                        <a:lstStyle/>
                        <a:p>
                          <a:pPr algn="ct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7</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400" b="0" i="1" smtClean="0">
                                    <a:latin typeface="Cambria Math"/>
                                    <a:ea typeface="Cambria Math"/>
                                    <a:cs typeface="Times New Roman" panose="02020603050405020304" pitchFamily="18" charset="0"/>
                                  </a:rPr>
                                  <m:t>¬</m:t>
                                </m:r>
                                <m:r>
                                  <a:rPr lang="zh-CN" altLang="en-US" sz="1400" b="0" i="1" smtClean="0">
                                    <a:solidFill>
                                      <a:schemeClr val="tx1"/>
                                    </a:solidFill>
                                    <a:latin typeface="Cambria Math"/>
                                    <a:ea typeface="黑体" panose="02010609060101010101" pitchFamily="49" charset="-122"/>
                                    <a:cs typeface="Times New Roman" panose="02020603050405020304" pitchFamily="18" charset="0"/>
                                  </a:rPr>
                                  <m:t>𝛽</m:t>
                                </m:r>
                              </m:oMath>
                            </m:oMathPara>
                          </a14:m>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615681">
                    <a:tc>
                      <a:txBody>
                        <a:bodyPr/>
                        <a:lstStyle/>
                        <a:p>
                          <a:pPr algn="ct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8</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400" b="0" i="1" smtClean="0">
                                    <a:solidFill>
                                      <a:schemeClr val="tx1"/>
                                    </a:solidFill>
                                    <a:latin typeface="Cambria Math"/>
                                    <a:ea typeface="黑体" panose="02010609060101010101" pitchFamily="49" charset="-122"/>
                                    <a:cs typeface="Times New Roman" panose="02020603050405020304" pitchFamily="18" charset="0"/>
                                  </a:rPr>
                                  <m:t>𝛾</m:t>
                                </m:r>
                              </m:oMath>
                            </m:oMathPara>
                          </a14:m>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5</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7</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615681">
                    <a:tc>
                      <a:txBody>
                        <a:bodyPr/>
                        <a:lstStyle/>
                        <a:p>
                          <a:pPr algn="ct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9</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假设不成立，命题</a:t>
                          </a:r>
                          <a14:m>
                            <m:oMath xmlns:m="http://schemas.openxmlformats.org/officeDocument/2006/math">
                              <m:r>
                                <a:rPr lang="zh-CN" altLang="en-US" sz="1400" b="0" i="1" smtClean="0">
                                  <a:solidFill>
                                    <a:schemeClr val="tx1"/>
                                  </a:solidFill>
                                  <a:latin typeface="Cambria Math"/>
                                  <a:ea typeface="黑体" panose="02010609060101010101" pitchFamily="49" charset="-122"/>
                                  <a:cs typeface="Times New Roman" panose="02020603050405020304" pitchFamily="18" charset="0"/>
                                </a:rPr>
                                <m:t>𝛾</m:t>
                              </m:r>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成立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indent="0" algn="ctr" defTabSz="685800" rtl="0" eaLnBrk="1" fontAlgn="auto" latinLnBrk="0" hangingPunct="1">
                            <a:lnSpc>
                              <a:spcPct val="150000"/>
                            </a:lnSpc>
                            <a:spcBef>
                              <a:spcPts val="0"/>
                            </a:spcBef>
                            <a:spcAft>
                              <a:spcPts val="0"/>
                            </a:spcAft>
                            <a:buClrTx/>
                            <a:buSzTx/>
                            <a:buFontTx/>
                            <a:buNone/>
                            <a:tabLst/>
                            <a:defRPr/>
                          </a:pP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mc:Choice>
        <mc:Fallback xmlns="">
          <p:graphicFrame>
            <p:nvGraphicFramePr>
              <p:cNvPr id="13" name="表格 12"/>
              <p:cNvGraphicFramePr>
                <a:graphicFrameLocks noGrp="1"/>
              </p:cNvGraphicFramePr>
              <p:nvPr>
                <p:extLst>
                  <p:ext uri="{D42A27DB-BD31-4B8C-83A1-F6EECF244321}">
                    <p14:modId xmlns:p14="http://schemas.microsoft.com/office/powerpoint/2010/main" val="3020407484"/>
                  </p:ext>
                </p:extLst>
              </p:nvPr>
            </p:nvGraphicFramePr>
            <p:xfrm>
              <a:off x="4349714" y="936434"/>
              <a:ext cx="4092212" cy="5624111"/>
            </p:xfrm>
            <a:graphic>
              <a:graphicData uri="http://schemas.openxmlformats.org/drawingml/2006/table">
                <a:tbl>
                  <a:tblPr firstRow="1" bandRow="1">
                    <a:tableStyleId>{5C22544A-7EE6-4342-B048-85BDC9FD1C3A}</a:tableStyleId>
                  </a:tblPr>
                  <a:tblGrid>
                    <a:gridCol w="506310"/>
                    <a:gridCol w="1579578"/>
                    <a:gridCol w="2006324"/>
                  </a:tblGrid>
                  <a:tr h="698663">
                    <a:tc>
                      <a:txBody>
                        <a:bodyPr/>
                        <a:lstStyle/>
                        <a:p>
                          <a:pPr algn="ctr">
                            <a:lnSpc>
                              <a:spcPct val="150000"/>
                            </a:lnSpc>
                          </a:pP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32432" t="-870" r="-127027" b="-702609"/>
                          </a:stretch>
                        </a:blipFill>
                      </a:tcPr>
                    </a:tc>
                    <a:tc>
                      <a:txBody>
                        <a:bodyPr/>
                        <a:lstStyle/>
                        <a:p>
                          <a:pPr algn="ctr">
                            <a:lnSpc>
                              <a:spcPct val="150000"/>
                            </a:lnSpc>
                          </a:pPr>
                          <a:r>
                            <a:rPr lang="zh-CN" altLang="en-US"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15681">
                    <a:tc>
                      <a:txBody>
                        <a:bodyPr/>
                        <a:lstStyle/>
                        <a:p>
                          <a:pPr algn="ctr">
                            <a:lnSpc>
                              <a:spcPct val="150000"/>
                            </a:lnSpc>
                          </a:pP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32432" t="-116000" r="-127027" b="-708000"/>
                          </a:stretch>
                        </a:blipFill>
                      </a:tcPr>
                    </a:tc>
                    <a:tc>
                      <a:txBody>
                        <a:bodyPr/>
                        <a:lstStyle/>
                        <a:p>
                          <a:pPr algn="ctr">
                            <a:lnSpc>
                              <a:spcPct val="150000"/>
                            </a:lnSpc>
                          </a:pPr>
                          <a:r>
                            <a:rPr lang="en-US" altLang="zh-CN"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进行蕴涵消除</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15681">
                    <a:tc>
                      <a:txBody>
                        <a:bodyPr/>
                        <a:lstStyle/>
                        <a:p>
                          <a:pPr algn="ctr">
                            <a:lnSpc>
                              <a:spcPct val="150000"/>
                            </a:lnSpc>
                          </a:pP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32432" t="-213861" r="-127027" b="-600990"/>
                          </a:stretch>
                        </a:blip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3</a:t>
                          </a:r>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进行</a:t>
                          </a:r>
                          <a:r>
                            <a:rPr lang="zh-CN" altLang="en-US" sz="14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蕴涵消除</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15681">
                    <a:tc>
                      <a:txBody>
                        <a:bodyPr/>
                        <a:lstStyle/>
                        <a:p>
                          <a:pPr algn="ctr">
                            <a:lnSpc>
                              <a:spcPct val="150000"/>
                            </a:lnSpc>
                          </a:pP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32432" t="-313861" r="-127027" b="-500990"/>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104255" t="-313861" b="-500990"/>
                          </a:stretch>
                        </a:blipFill>
                      </a:tcPr>
                    </a:tc>
                  </a:tr>
                  <a:tr h="615681">
                    <a:tc>
                      <a:txBody>
                        <a:bodyPr/>
                        <a:lstStyle/>
                        <a:p>
                          <a:pPr algn="ctr">
                            <a:lnSpc>
                              <a:spcPct val="150000"/>
                            </a:lnSpc>
                          </a:pP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32432" t="-413861" r="-127027" b="-400990"/>
                          </a:stretch>
                        </a:blip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1</a:t>
                          </a:r>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2</a:t>
                          </a:r>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进行归结</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15681">
                    <a:tc>
                      <a:txBody>
                        <a:bodyPr/>
                        <a:lstStyle/>
                        <a:p>
                          <a:pPr algn="ctr">
                            <a:lnSpc>
                              <a:spcPct val="150000"/>
                            </a:lnSpc>
                          </a:pP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32432" t="-513861" r="-127027" b="-300990"/>
                          </a:stretch>
                        </a:blip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2</a:t>
                          </a:r>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4</a:t>
                          </a:r>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进行归结</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15681">
                    <a:tc>
                      <a:txBody>
                        <a:bodyPr/>
                        <a:lstStyle/>
                        <a:p>
                          <a:pPr algn="ctr">
                            <a:lnSpc>
                              <a:spcPct val="150000"/>
                            </a:lnSpc>
                          </a:pP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7</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32432" t="-613861" r="-127027" b="-200990"/>
                          </a:stretch>
                        </a:blip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3</a:t>
                          </a:r>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4</a:t>
                          </a:r>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进行归结</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15681">
                    <a:tc>
                      <a:txBody>
                        <a:bodyPr/>
                        <a:lstStyle/>
                        <a:p>
                          <a:pPr algn="ctr">
                            <a:lnSpc>
                              <a:spcPct val="150000"/>
                            </a:lnSpc>
                          </a:pP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8</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32432" t="-713861" r="-127027" b="-100990"/>
                          </a:stretch>
                        </a:blip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5</a:t>
                          </a:r>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7</a:t>
                          </a:r>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进行归结</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15681">
                    <a:tc>
                      <a:txBody>
                        <a:bodyPr/>
                        <a:lstStyle/>
                        <a:p>
                          <a:pPr algn="ctr">
                            <a:lnSpc>
                              <a:spcPct val="150000"/>
                            </a:lnSpc>
                          </a:pP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9</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14286" t="-813861" b="-990"/>
                          </a:stretch>
                        </a:blipFill>
                      </a:tcPr>
                    </a:tc>
                    <a:tc hMerge="1">
                      <a:txBody>
                        <a:bodyPr/>
                        <a:lstStyle/>
                        <a:p>
                          <a:pPr marL="0" marR="0" indent="0" algn="ctr" defTabSz="685800" rtl="0" eaLnBrk="1" fontAlgn="auto" latinLnBrk="0" hangingPunct="1">
                            <a:lnSpc>
                              <a:spcPct val="150000"/>
                            </a:lnSpc>
                            <a:spcBef>
                              <a:spcPts val="0"/>
                            </a:spcBef>
                            <a:spcAft>
                              <a:spcPts val="0"/>
                            </a:spcAft>
                            <a:buClrTx/>
                            <a:buSzTx/>
                            <a:buFontTx/>
                            <a:buNone/>
                            <a:tabLst/>
                            <a:defRPr/>
                          </a:pP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Tree>
    <p:extLst>
      <p:ext uri="{BB962C8B-B14F-4D97-AF65-F5344CB8AC3E}">
        <p14:creationId xmlns:p14="http://schemas.microsoft.com/office/powerpoint/2010/main" val="2295591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67313" y="194256"/>
            <a:ext cx="7507706" cy="657727"/>
          </a:xfrm>
        </p:spPr>
        <p:txBody>
          <a:bodyPr/>
          <a:lstStyle/>
          <a:p>
            <a:r>
              <a:rPr lang="zh-CN" altLang="en-US" sz="2400" dirty="0">
                <a:latin typeface="Times New Roman" panose="02020603050405020304" pitchFamily="18" charset="0"/>
                <a:cs typeface="Times New Roman" panose="02020603050405020304" pitchFamily="18" charset="0"/>
              </a:rPr>
              <a:t>应用归结法进行证明 </a:t>
            </a:r>
            <a:r>
              <a:rPr lang="en-US" altLang="zh-CN" sz="2400" dirty="0">
                <a:latin typeface="Times New Roman" panose="02020603050405020304" pitchFamily="18" charset="0"/>
                <a:cs typeface="Times New Roman" panose="02020603050405020304" pitchFamily="18" charset="0"/>
              </a:rPr>
              <a:t>(2)</a:t>
            </a:r>
            <a:endParaRPr lang="zh-CN" altLang="en-US" sz="2400" dirty="0">
              <a:latin typeface="Times New Roman" panose="02020603050405020304" pitchFamily="18" charset="0"/>
              <a:cs typeface="Times New Roman" panose="02020603050405020304" pitchFamily="18" charset="0"/>
            </a:endParaRPr>
          </a:p>
        </p:txBody>
      </p:sp>
      <p:sp>
        <p:nvSpPr>
          <p:cNvPr id="10" name="同侧圆角矩形 4"/>
          <p:cNvSpPr/>
          <p:nvPr/>
        </p:nvSpPr>
        <p:spPr>
          <a:xfrm>
            <a:off x="767313" y="5508581"/>
            <a:ext cx="2531767" cy="50372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0" lvl="1" algn="ctr" defTabSz="1066800">
              <a:lnSpc>
                <a:spcPct val="90000"/>
              </a:lnSpc>
              <a:spcBef>
                <a:spcPct val="0"/>
              </a:spcBef>
              <a:spcAft>
                <a:spcPct val="15000"/>
              </a:spcAft>
            </a:pPr>
            <a:r>
              <a:rPr lang="en-US" altLang="zh-CN" sz="2000" b="1" kern="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Knowledge base</a:t>
            </a:r>
          </a:p>
        </p:txBody>
      </p:sp>
      <p:sp>
        <p:nvSpPr>
          <p:cNvPr id="11" name="矩形 10"/>
          <p:cNvSpPr/>
          <p:nvPr/>
        </p:nvSpPr>
        <p:spPr>
          <a:xfrm>
            <a:off x="363557" y="5288519"/>
            <a:ext cx="3571259" cy="707886"/>
          </a:xfrm>
          <a:prstGeom prst="rect">
            <a:avLst/>
          </a:prstGeom>
        </p:spPr>
        <p:txBody>
          <a:bodyPr wrap="square">
            <a:spAutoFit/>
          </a:bodyPr>
          <a:lstStyle/>
          <a:p>
            <a:pPr algn="ct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例</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2.4</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证明如上命题集是</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不可满足的</a:t>
            </a:r>
          </a:p>
        </p:txBody>
      </p:sp>
      <mc:AlternateContent xmlns:mc="http://schemas.openxmlformats.org/markup-compatibility/2006" xmlns:a14="http://schemas.microsoft.com/office/drawing/2010/main">
        <mc:Choice Requires="a14">
          <p:graphicFrame>
            <p:nvGraphicFramePr>
              <p:cNvPr id="12" name="表格 11"/>
              <p:cNvGraphicFramePr>
                <a:graphicFrameLocks noGrp="1"/>
              </p:cNvGraphicFramePr>
              <p:nvPr>
                <p:extLst>
                  <p:ext uri="{D42A27DB-BD31-4B8C-83A1-F6EECF244321}">
                    <p14:modId xmlns:p14="http://schemas.microsoft.com/office/powerpoint/2010/main" val="1554445951"/>
                  </p:ext>
                </p:extLst>
              </p:nvPr>
            </p:nvGraphicFramePr>
            <p:xfrm>
              <a:off x="676451" y="2106748"/>
              <a:ext cx="2509087" cy="2853193"/>
            </p:xfrm>
            <a:graphic>
              <a:graphicData uri="http://schemas.openxmlformats.org/drawingml/2006/table">
                <a:tbl>
                  <a:tblPr firstRow="1" bandRow="1">
                    <a:tableStyleId>{5C22544A-7EE6-4342-B048-85BDC9FD1C3A}</a:tableStyleId>
                  </a:tblPr>
                  <a:tblGrid>
                    <a:gridCol w="609034">
                      <a:extLst>
                        <a:ext uri="{9D8B030D-6E8A-4147-A177-3AD203B41FA5}">
                          <a16:colId xmlns:a16="http://schemas.microsoft.com/office/drawing/2014/main" val="20000"/>
                        </a:ext>
                      </a:extLst>
                    </a:gridCol>
                    <a:gridCol w="1900053">
                      <a:extLst>
                        <a:ext uri="{9D8B030D-6E8A-4147-A177-3AD203B41FA5}">
                          <a16:colId xmlns:a16="http://schemas.microsoft.com/office/drawing/2014/main" val="20001"/>
                        </a:ext>
                      </a:extLst>
                    </a:gridCol>
                  </a:tblGrid>
                  <a:tr h="932953">
                    <a:tc>
                      <a:txBody>
                        <a:bodyPr/>
                        <a:lstStyle/>
                        <a:p>
                          <a:pPr algn="ctr">
                            <a:lnSpc>
                              <a:spcPct val="150000"/>
                            </a:lnSpc>
                          </a:pPr>
                          <a:r>
                            <a:rPr lang="en-US" altLang="zh-CN"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zh-CN" altLang="en-US" sz="24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𝛽</m:t>
                                </m:r>
                              </m:oMath>
                            </m:oMathPara>
                          </a14:m>
                          <a:endPar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40080">
                    <a:tc>
                      <a:txBody>
                        <a:bodyPr/>
                        <a:lstStyle/>
                        <a:p>
                          <a:pPr algn="ctr">
                            <a:lnSpc>
                              <a:spcPct val="150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a:ea typeface="Cambria Math"/>
                                    <a:cs typeface="Times New Roman" panose="02020603050405020304" pitchFamily="18" charset="0"/>
                                  </a:rPr>
                                  <m:t>¬</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𝛽</m:t>
                                </m:r>
                              </m:oMath>
                            </m:oMathPara>
                          </a14:m>
                          <a:endPar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40080">
                    <a:tc>
                      <a:txBody>
                        <a:bodyPr/>
                        <a:lstStyle/>
                        <a:p>
                          <a:pPr algn="ctr">
                            <a:lnSpc>
                              <a:spcPct val="150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zh-CN" altLang="en-US" sz="24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𝛽</m:t>
                                </m:r>
                              </m:oMath>
                            </m:oMathPara>
                          </a14:m>
                          <a:endPar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40080">
                    <a:tc>
                      <a:txBody>
                        <a:bodyPr/>
                        <a:lstStyle/>
                        <a:p>
                          <a:pPr algn="ctr">
                            <a:lnSpc>
                              <a:spcPct val="150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latin typeface="Cambria Math"/>
                                    <a:ea typeface="Cambria Math"/>
                                    <a:cs typeface="Times New Roman" panose="02020603050405020304" pitchFamily="18" charset="0"/>
                                  </a:rPr>
                                  <m:t>¬</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𝛽</m:t>
                                </m:r>
                              </m:oMath>
                            </m:oMathPara>
                          </a14:m>
                          <a:endPar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Choice>
        <mc:Fallback xmlns="">
          <p:graphicFrame>
            <p:nvGraphicFramePr>
              <p:cNvPr id="12" name="表格 11"/>
              <p:cNvGraphicFramePr>
                <a:graphicFrameLocks noGrp="1"/>
              </p:cNvGraphicFramePr>
              <p:nvPr>
                <p:extLst>
                  <p:ext uri="{D42A27DB-BD31-4B8C-83A1-F6EECF244321}">
                    <p14:modId xmlns:p14="http://schemas.microsoft.com/office/powerpoint/2010/main" val="3275306430"/>
                  </p:ext>
                </p:extLst>
              </p:nvPr>
            </p:nvGraphicFramePr>
            <p:xfrm>
              <a:off x="676450" y="1580060"/>
              <a:ext cx="2509087" cy="2139895"/>
            </p:xfrm>
            <a:graphic>
              <a:graphicData uri="http://schemas.openxmlformats.org/drawingml/2006/table">
                <a:tbl>
                  <a:tblPr firstRow="1" bandRow="1">
                    <a:tableStyleId>{5C22544A-7EE6-4342-B048-85BDC9FD1C3A}</a:tableStyleId>
                  </a:tblPr>
                  <a:tblGrid>
                    <a:gridCol w="609034"/>
                    <a:gridCol w="1900053"/>
                  </a:tblGrid>
                  <a:tr h="699715">
                    <a:tc>
                      <a:txBody>
                        <a:bodyPr/>
                        <a:lstStyle/>
                        <a:p>
                          <a:pPr algn="ctr">
                            <a:lnSpc>
                              <a:spcPct val="150000"/>
                            </a:lnSpc>
                          </a:pPr>
                          <a:r>
                            <a:rPr lang="en-US" altLang="zh-CN" sz="18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2372" b="-214783"/>
                          </a:stretch>
                        </a:blipFill>
                      </a:tcPr>
                    </a:tc>
                  </a:tr>
                  <a:tr h="480060">
                    <a:tc>
                      <a:txBody>
                        <a:bodyPr/>
                        <a:lstStyle/>
                        <a:p>
                          <a:pPr algn="ctr">
                            <a:lnSpc>
                              <a:spcPct val="150000"/>
                            </a:lnSpc>
                          </a:pP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2372" t="-145570" b="-212658"/>
                          </a:stretch>
                        </a:blipFill>
                      </a:tcPr>
                    </a:tc>
                  </a:tr>
                  <a:tr h="480060">
                    <a:tc>
                      <a:txBody>
                        <a:bodyPr/>
                        <a:lstStyle/>
                        <a:p>
                          <a:pPr algn="ctr">
                            <a:lnSpc>
                              <a:spcPct val="150000"/>
                            </a:lnSpc>
                          </a:pP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2372" t="-248718" b="-115385"/>
                          </a:stretch>
                        </a:blipFill>
                      </a:tcPr>
                    </a:tc>
                  </a:tr>
                  <a:tr h="480060">
                    <a:tc>
                      <a:txBody>
                        <a:bodyPr/>
                        <a:lstStyle/>
                        <a:p>
                          <a:pPr algn="ctr">
                            <a:lnSpc>
                              <a:spcPct val="150000"/>
                            </a:lnSpc>
                          </a:pP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2372" t="-344304" b="-13924"/>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3" name="表格 12"/>
              <p:cNvGraphicFramePr>
                <a:graphicFrameLocks noGrp="1"/>
              </p:cNvGraphicFramePr>
              <p:nvPr>
                <p:extLst>
                  <p:ext uri="{D42A27DB-BD31-4B8C-83A1-F6EECF244321}">
                    <p14:modId xmlns:p14="http://schemas.microsoft.com/office/powerpoint/2010/main" val="3850047268"/>
                  </p:ext>
                </p:extLst>
              </p:nvPr>
            </p:nvGraphicFramePr>
            <p:xfrm>
              <a:off x="4275744" y="1032107"/>
              <a:ext cx="4365344" cy="5322073"/>
            </p:xfrm>
            <a:graphic>
              <a:graphicData uri="http://schemas.openxmlformats.org/drawingml/2006/table">
                <a:tbl>
                  <a:tblPr firstRow="1" bandRow="1">
                    <a:tableStyleId>{5C22544A-7EE6-4342-B048-85BDC9FD1C3A}</a:tableStyleId>
                  </a:tblPr>
                  <a:tblGrid>
                    <a:gridCol w="540103">
                      <a:extLst>
                        <a:ext uri="{9D8B030D-6E8A-4147-A177-3AD203B41FA5}">
                          <a16:colId xmlns:a16="http://schemas.microsoft.com/office/drawing/2014/main" val="20000"/>
                        </a:ext>
                      </a:extLst>
                    </a:gridCol>
                    <a:gridCol w="1685006">
                      <a:extLst>
                        <a:ext uri="{9D8B030D-6E8A-4147-A177-3AD203B41FA5}">
                          <a16:colId xmlns:a16="http://schemas.microsoft.com/office/drawing/2014/main" val="20001"/>
                        </a:ext>
                      </a:extLst>
                    </a:gridCol>
                    <a:gridCol w="2140235">
                      <a:extLst>
                        <a:ext uri="{9D8B030D-6E8A-4147-A177-3AD203B41FA5}">
                          <a16:colId xmlns:a16="http://schemas.microsoft.com/office/drawing/2014/main" val="20002"/>
                        </a:ext>
                      </a:extLst>
                    </a:gridCol>
                  </a:tblGrid>
                  <a:tr h="932953">
                    <a:tc>
                      <a:txBody>
                        <a:bodyPr/>
                        <a:lstStyle/>
                        <a:p>
                          <a:pPr algn="ctr">
                            <a:lnSpc>
                              <a:spcPct val="150000"/>
                            </a:lnSpc>
                          </a:pPr>
                          <a:r>
                            <a:rPr lang="en-US" altLang="zh-CN"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𝛽</m:t>
                                </m:r>
                              </m:oMath>
                            </m:oMathPara>
                          </a14:m>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40080">
                    <a:tc>
                      <a:txBody>
                        <a:bodyPr/>
                        <a:lstStyle/>
                        <a:p>
                          <a:pPr algn="ctr">
                            <a:lnSpc>
                              <a:spcPct val="150000"/>
                            </a:lnSpc>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CN" sz="1800" b="0" i="1" smtClean="0">
                                    <a:latin typeface="Cambria Math"/>
                                    <a:ea typeface="Cambria Math"/>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𝛽</m:t>
                                </m:r>
                              </m:oMath>
                            </m:oMathPara>
                          </a14:m>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800" b="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40080">
                    <a:tc>
                      <a:txBody>
                        <a:bodyPr/>
                        <a:lstStyle/>
                        <a:p>
                          <a:pPr algn="ctr">
                            <a:lnSpc>
                              <a:spcPct val="150000"/>
                            </a:lnSpc>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𝛽</m:t>
                                </m:r>
                              </m:oMath>
                            </m:oMathPara>
                          </a14:m>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40080">
                    <a:tc>
                      <a:txBody>
                        <a:bodyPr/>
                        <a:lstStyle/>
                        <a:p>
                          <a:pPr algn="ctr">
                            <a:lnSpc>
                              <a:spcPct val="150000"/>
                            </a:lnSpc>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0" i="1" smtClean="0">
                                    <a:latin typeface="Cambria Math"/>
                                    <a:ea typeface="Cambria Math"/>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𝛽</m:t>
                                </m:r>
                              </m:oMath>
                            </m:oMathPara>
                          </a14:m>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40080">
                    <a:tc>
                      <a:txBody>
                        <a:bodyPr/>
                        <a:lstStyle/>
                        <a:p>
                          <a:pPr algn="ctr">
                            <a:lnSpc>
                              <a:spcPct val="150000"/>
                            </a:lnSpc>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𝛽</m:t>
                                </m:r>
                              </m:oMath>
                            </m:oMathPara>
                          </a14:m>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40080">
                    <a:tc>
                      <a:txBody>
                        <a:bodyPr/>
                        <a:lstStyle/>
                        <a:p>
                          <a:pPr algn="ctr">
                            <a:lnSpc>
                              <a:spcPct val="150000"/>
                            </a:lnSpc>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𝛽</m:t>
                                </m:r>
                              </m:oMath>
                            </m:oMathPara>
                          </a14:m>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1188720">
                    <a:tc gridSpan="3">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因此，从该命题集中同时推出命题</a:t>
                          </a:r>
                          <a14:m>
                            <m:oMath xmlns:m="http://schemas.openxmlformats.org/officeDocument/2006/math">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𝛽</m:t>
                              </m:r>
                            </m:oMath>
                          </a14:m>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p>
                          <a:pPr marL="0" marR="0" indent="0" algn="ctr" defTabSz="685800" rtl="0" eaLnBrk="1" fontAlgn="auto" latinLnBrk="0" hangingPunct="1">
                            <a:lnSpc>
                              <a:spcPct val="150000"/>
                            </a:lnSpc>
                            <a:spcBef>
                              <a:spcPts val="0"/>
                            </a:spcBef>
                            <a:spcAft>
                              <a:spcPts val="0"/>
                            </a:spcAft>
                            <a:buClrTx/>
                            <a:buSzTx/>
                            <a:buFontTx/>
                            <a:buNone/>
                            <a:tabLst/>
                            <a:defRPr/>
                          </a:pP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和命题</a:t>
                          </a:r>
                          <a14:m>
                            <m:oMath xmlns:m="http://schemas.openxmlformats.org/officeDocument/2006/math">
                              <m:r>
                                <a:rPr lang="zh-CN" altLang="en-US" sz="18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800" b="0" i="1" smtClean="0">
                                  <a:solidFill>
                                    <a:schemeClr val="tx1"/>
                                  </a:solidFill>
                                  <a:latin typeface="Cambria Math"/>
                                  <a:ea typeface="黑体" panose="02010609060101010101" pitchFamily="49" charset="-122"/>
                                  <a:cs typeface="Times New Roman" panose="02020603050405020304" pitchFamily="18" charset="0"/>
                                </a:rPr>
                                <m:t>𝛽</m:t>
                              </m:r>
                            </m:oMath>
                          </a14:m>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，因此原命题集是不可满足的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indent="0" algn="ctr" defTabSz="685800" rtl="0" eaLnBrk="1" fontAlgn="auto" latinLnBrk="0" hangingPunct="1">
                            <a:lnSpc>
                              <a:spcPct val="150000"/>
                            </a:lnSpc>
                            <a:spcBef>
                              <a:spcPts val="0"/>
                            </a:spcBef>
                            <a:spcAft>
                              <a:spcPts val="0"/>
                            </a:spcAft>
                            <a:buClrTx/>
                            <a:buSzTx/>
                            <a:buFontTx/>
                            <a:buNone/>
                            <a:tabLst/>
                            <a:defRPr/>
                          </a:pP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indent="0" algn="ctr" defTabSz="685800" rtl="0" eaLnBrk="1" fontAlgn="auto" latinLnBrk="0" hangingPunct="1">
                            <a:lnSpc>
                              <a:spcPct val="150000"/>
                            </a:lnSpc>
                            <a:spcBef>
                              <a:spcPts val="0"/>
                            </a:spcBef>
                            <a:spcAft>
                              <a:spcPts val="0"/>
                            </a:spcAft>
                            <a:buClrTx/>
                            <a:buSzTx/>
                            <a:buFontTx/>
                            <a:buNone/>
                            <a:tabLst/>
                            <a:defRPr/>
                          </a:pP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mc:Choice>
        <mc:Fallback xmlns="">
          <p:graphicFrame>
            <p:nvGraphicFramePr>
              <p:cNvPr id="13" name="表格 12"/>
              <p:cNvGraphicFramePr>
                <a:graphicFrameLocks noGrp="1"/>
              </p:cNvGraphicFramePr>
              <p:nvPr>
                <p:extLst>
                  <p:ext uri="{D42A27DB-BD31-4B8C-83A1-F6EECF244321}">
                    <p14:modId xmlns:p14="http://schemas.microsoft.com/office/powerpoint/2010/main" val="3850047268"/>
                  </p:ext>
                </p:extLst>
              </p:nvPr>
            </p:nvGraphicFramePr>
            <p:xfrm>
              <a:off x="4275744" y="1032107"/>
              <a:ext cx="4365344" cy="5322073"/>
            </p:xfrm>
            <a:graphic>
              <a:graphicData uri="http://schemas.openxmlformats.org/drawingml/2006/table">
                <a:tbl>
                  <a:tblPr firstRow="1" bandRow="1">
                    <a:tableStyleId>{5C22544A-7EE6-4342-B048-85BDC9FD1C3A}</a:tableStyleId>
                  </a:tblPr>
                  <a:tblGrid>
                    <a:gridCol w="540103"/>
                    <a:gridCol w="1685006"/>
                    <a:gridCol w="2140235"/>
                  </a:tblGrid>
                  <a:tr h="932953">
                    <a:tc>
                      <a:txBody>
                        <a:bodyPr/>
                        <a:lstStyle/>
                        <a:p>
                          <a:pPr algn="ctr">
                            <a:lnSpc>
                              <a:spcPct val="150000"/>
                            </a:lnSpc>
                          </a:pPr>
                          <a:r>
                            <a:rPr lang="en-US" altLang="zh-CN" sz="18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246" r="-127536" b="-471242"/>
                          </a:stretch>
                        </a:blipFill>
                      </a:tcPr>
                    </a:tc>
                    <a:tc>
                      <a:txBody>
                        <a:bodyPr/>
                        <a:lstStyle/>
                        <a:p>
                          <a:pPr algn="ctr">
                            <a:lnSpc>
                              <a:spcPct val="150000"/>
                            </a:lnSpc>
                          </a:pPr>
                          <a:r>
                            <a:rPr lang="zh-CN" altLang="en-US" sz="18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40080">
                    <a:tc>
                      <a:txBody>
                        <a:bodyPr/>
                        <a:lstStyle/>
                        <a:p>
                          <a:pPr algn="ctr">
                            <a:lnSpc>
                              <a:spcPct val="150000"/>
                            </a:lnSpc>
                          </a:pP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246" t="-145714" r="-127536" b="-586667"/>
                          </a:stretch>
                        </a:blipFill>
                      </a:tcPr>
                    </a:tc>
                    <a:tc>
                      <a:txBody>
                        <a:bodyPr/>
                        <a:lstStyle/>
                        <a:p>
                          <a:pPr algn="ctr">
                            <a:lnSpc>
                              <a:spcPct val="150000"/>
                            </a:lnSpc>
                          </a:pPr>
                          <a:r>
                            <a:rPr lang="zh-CN" altLang="en-US" sz="1800" b="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40080">
                    <a:tc>
                      <a:txBody>
                        <a:bodyPr/>
                        <a:lstStyle/>
                        <a:p>
                          <a:pPr algn="ctr">
                            <a:lnSpc>
                              <a:spcPct val="150000"/>
                            </a:lnSpc>
                          </a:pP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246" t="-245714" r="-127536" b="-486667"/>
                          </a:stretch>
                        </a:blipFill>
                      </a:tcPr>
                    </a:tc>
                    <a:tc>
                      <a:txBody>
                        <a:bodyPr/>
                        <a:lstStyle/>
                        <a:p>
                          <a:pPr algn="ctr">
                            <a:lnSpc>
                              <a:spcPct val="150000"/>
                            </a:lnSpc>
                          </a:pPr>
                          <a:r>
                            <a:rPr lang="zh-CN" altLang="en-US" sz="18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40080">
                    <a:tc>
                      <a:txBody>
                        <a:bodyPr/>
                        <a:lstStyle/>
                        <a:p>
                          <a:pPr algn="ctr">
                            <a:lnSpc>
                              <a:spcPct val="150000"/>
                            </a:lnSpc>
                          </a:pP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246" t="-345714" r="-127536" b="-386667"/>
                          </a:stretch>
                        </a:blipFill>
                      </a:tcPr>
                    </a:tc>
                    <a:tc>
                      <a:txBody>
                        <a:bodyPr/>
                        <a:lstStyle/>
                        <a:p>
                          <a:pPr algn="ctr">
                            <a:lnSpc>
                              <a:spcPct val="150000"/>
                            </a:lnSpc>
                          </a:pPr>
                          <a:r>
                            <a:rPr lang="zh-CN" altLang="en-US" sz="18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40080">
                    <a:tc>
                      <a:txBody>
                        <a:bodyPr/>
                        <a:lstStyle/>
                        <a:p>
                          <a:pPr algn="ctr">
                            <a:lnSpc>
                              <a:spcPct val="150000"/>
                            </a:lnSpc>
                          </a:pP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246" t="-445714" r="-127536" b="-286667"/>
                          </a:stretch>
                        </a:blip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1</a:t>
                          </a:r>
                          <a:r>
                            <a:rPr lang="zh-CN" altLang="en-US" sz="1800" dirty="0" smtClean="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2</a:t>
                          </a:r>
                          <a:r>
                            <a:rPr lang="zh-CN" altLang="en-US" sz="1800" dirty="0" smtClean="0">
                              <a:latin typeface="Times New Roman" panose="02020603050405020304" pitchFamily="18" charset="0"/>
                              <a:ea typeface="黑体" panose="02010609060101010101" pitchFamily="49" charset="-122"/>
                              <a:cs typeface="Times New Roman" panose="02020603050405020304" pitchFamily="18" charset="0"/>
                            </a:rPr>
                            <a:t>进行归结</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40080">
                    <a:tc>
                      <a:txBody>
                        <a:bodyPr/>
                        <a:lstStyle/>
                        <a:p>
                          <a:pPr algn="ctr">
                            <a:lnSpc>
                              <a:spcPct val="150000"/>
                            </a:lnSpc>
                          </a:pP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246" t="-545714" r="-127536" b="-186667"/>
                          </a:stretch>
                        </a:blip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3</a:t>
                          </a:r>
                          <a:r>
                            <a:rPr lang="zh-CN" altLang="en-US" sz="1800" dirty="0" smtClean="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4</a:t>
                          </a:r>
                          <a:r>
                            <a:rPr lang="zh-CN" altLang="en-US" sz="1800" dirty="0" smtClean="0">
                              <a:latin typeface="Times New Roman" panose="02020603050405020304" pitchFamily="18" charset="0"/>
                              <a:ea typeface="黑体" panose="02010609060101010101" pitchFamily="49" charset="-122"/>
                              <a:cs typeface="Times New Roman" panose="02020603050405020304" pitchFamily="18" charset="0"/>
                            </a:rPr>
                            <a:t>进行归结</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188720">
                    <a:tc gridSpan="3">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347692" b="-513"/>
                          </a:stretch>
                        </a:blipFill>
                      </a:tcPr>
                    </a:tc>
                    <a:tc hMerge="1">
                      <a:txBody>
                        <a:bodyPr/>
                        <a:lstStyle/>
                        <a:p>
                          <a:pPr marL="0" marR="0" indent="0" algn="ctr" defTabSz="685800" rtl="0" eaLnBrk="1" fontAlgn="auto" latinLnBrk="0" hangingPunct="1">
                            <a:lnSpc>
                              <a:spcPct val="150000"/>
                            </a:lnSpc>
                            <a:spcBef>
                              <a:spcPts val="0"/>
                            </a:spcBef>
                            <a:spcAft>
                              <a:spcPts val="0"/>
                            </a:spcAft>
                            <a:buClrTx/>
                            <a:buSzTx/>
                            <a:buFontTx/>
                            <a:buNone/>
                            <a:tabLst/>
                            <a:defRPr/>
                          </a:pP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indent="0" algn="ctr" defTabSz="685800" rtl="0" eaLnBrk="1" fontAlgn="auto" latinLnBrk="0" hangingPunct="1">
                            <a:lnSpc>
                              <a:spcPct val="150000"/>
                            </a:lnSpc>
                            <a:spcBef>
                              <a:spcPts val="0"/>
                            </a:spcBef>
                            <a:spcAft>
                              <a:spcPts val="0"/>
                            </a:spcAft>
                            <a:buClrTx/>
                            <a:buSzTx/>
                            <a:buFontTx/>
                            <a:buNone/>
                            <a:tabLst/>
                            <a:defRPr/>
                          </a:pP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Tree>
    <p:extLst>
      <p:ext uri="{BB962C8B-B14F-4D97-AF65-F5344CB8AC3E}">
        <p14:creationId xmlns:p14="http://schemas.microsoft.com/office/powerpoint/2010/main" val="4084006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67313" y="161206"/>
            <a:ext cx="7507706" cy="657727"/>
          </a:xfrm>
        </p:spPr>
        <p:txBody>
          <a:bodyPr/>
          <a:lstStyle/>
          <a:p>
            <a:r>
              <a:rPr lang="zh-CN" altLang="en-US" sz="2400" dirty="0">
                <a:latin typeface="Times New Roman" panose="02020603050405020304" pitchFamily="18" charset="0"/>
                <a:cs typeface="Times New Roman" panose="02020603050405020304" pitchFamily="18" charset="0"/>
              </a:rPr>
              <a:t>应用归结法进行证明 </a:t>
            </a:r>
            <a:r>
              <a:rPr lang="en-US" altLang="zh-CN" sz="2400" dirty="0">
                <a:latin typeface="Times New Roman" panose="02020603050405020304" pitchFamily="18" charset="0"/>
                <a:cs typeface="Times New Roman" panose="02020603050405020304" pitchFamily="18" charset="0"/>
              </a:rPr>
              <a:t>(3)</a:t>
            </a:r>
            <a:endParaRPr lang="zh-CN" altLang="en-US" sz="2400" dirty="0">
              <a:latin typeface="Times New Roman" panose="02020603050405020304" pitchFamily="18" charset="0"/>
              <a:cs typeface="Times New Roman" panose="02020603050405020304" pitchFamily="18" charset="0"/>
            </a:endParaRPr>
          </a:p>
        </p:txBody>
      </p:sp>
      <p:sp>
        <p:nvSpPr>
          <p:cNvPr id="10" name="同侧圆角矩形 4"/>
          <p:cNvSpPr/>
          <p:nvPr/>
        </p:nvSpPr>
        <p:spPr>
          <a:xfrm>
            <a:off x="767313" y="5508581"/>
            <a:ext cx="2531767" cy="50372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0" lvl="1" algn="ctr" defTabSz="1066800">
              <a:lnSpc>
                <a:spcPct val="90000"/>
              </a:lnSpc>
              <a:spcBef>
                <a:spcPct val="0"/>
              </a:spcBef>
              <a:spcAft>
                <a:spcPct val="15000"/>
              </a:spcAft>
            </a:pPr>
            <a:r>
              <a:rPr lang="en-US" altLang="zh-CN" sz="2000" b="1" kern="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Knowledge base</a:t>
            </a:r>
          </a:p>
        </p:txBody>
      </p:sp>
      <p:sp>
        <p:nvSpPr>
          <p:cNvPr id="11" name="矩形 10"/>
          <p:cNvSpPr/>
          <p:nvPr/>
        </p:nvSpPr>
        <p:spPr>
          <a:xfrm>
            <a:off x="608264" y="5534597"/>
            <a:ext cx="2557110" cy="707886"/>
          </a:xfrm>
          <a:prstGeom prst="rect">
            <a:avLst/>
          </a:prstGeom>
        </p:spPr>
        <p:txBody>
          <a:bodyPr wrap="none">
            <a:spAutoFit/>
          </a:bodyPr>
          <a:lstStyle/>
          <a:p>
            <a:pPr algn="ct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例</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2.5</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证明如上命题集</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是不可满足的</a:t>
            </a:r>
          </a:p>
        </p:txBody>
      </p:sp>
      <mc:AlternateContent xmlns:mc="http://schemas.openxmlformats.org/markup-compatibility/2006" xmlns:a14="http://schemas.microsoft.com/office/drawing/2010/main">
        <mc:Choice Requires="a14">
          <p:graphicFrame>
            <p:nvGraphicFramePr>
              <p:cNvPr id="12" name="表格 11"/>
              <p:cNvGraphicFramePr>
                <a:graphicFrameLocks noGrp="1"/>
              </p:cNvGraphicFramePr>
              <p:nvPr>
                <p:extLst>
                  <p:ext uri="{D42A27DB-BD31-4B8C-83A1-F6EECF244321}">
                    <p14:modId xmlns:p14="http://schemas.microsoft.com/office/powerpoint/2010/main" val="3409167051"/>
                  </p:ext>
                </p:extLst>
              </p:nvPr>
            </p:nvGraphicFramePr>
            <p:xfrm>
              <a:off x="676451" y="1679248"/>
              <a:ext cx="2509087" cy="3493273"/>
            </p:xfrm>
            <a:graphic>
              <a:graphicData uri="http://schemas.openxmlformats.org/drawingml/2006/table">
                <a:tbl>
                  <a:tblPr firstRow="1" bandRow="1">
                    <a:tableStyleId>{5C22544A-7EE6-4342-B048-85BDC9FD1C3A}</a:tableStyleId>
                  </a:tblPr>
                  <a:tblGrid>
                    <a:gridCol w="609034">
                      <a:extLst>
                        <a:ext uri="{9D8B030D-6E8A-4147-A177-3AD203B41FA5}">
                          <a16:colId xmlns:a16="http://schemas.microsoft.com/office/drawing/2014/main" val="20000"/>
                        </a:ext>
                      </a:extLst>
                    </a:gridCol>
                    <a:gridCol w="1900053">
                      <a:extLst>
                        <a:ext uri="{9D8B030D-6E8A-4147-A177-3AD203B41FA5}">
                          <a16:colId xmlns:a16="http://schemas.microsoft.com/office/drawing/2014/main" val="20001"/>
                        </a:ext>
                      </a:extLst>
                    </a:gridCol>
                  </a:tblGrid>
                  <a:tr h="932953">
                    <a:tc>
                      <a:txBody>
                        <a:bodyPr/>
                        <a:lstStyle/>
                        <a:p>
                          <a:pPr algn="ctr">
                            <a:lnSpc>
                              <a:spcPct val="150000"/>
                            </a:lnSpc>
                          </a:pPr>
                          <a:r>
                            <a:rPr lang="en-US" altLang="zh-CN"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zh-CN" altLang="en-US" sz="24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𝛾</m:t>
                                </m:r>
                              </m:oMath>
                            </m:oMathPara>
                          </a14:m>
                          <a:endPar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40080">
                    <a:tc>
                      <a:txBody>
                        <a:bodyPr/>
                        <a:lstStyle/>
                        <a:p>
                          <a:pPr algn="ctr">
                            <a:lnSpc>
                              <a:spcPct val="150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a:ea typeface="Cambria Math"/>
                                    <a:cs typeface="Times New Roman" panose="02020603050405020304" pitchFamily="18" charset="0"/>
                                  </a:rPr>
                                  <m:t>¬</m:t>
                                </m:r>
                                <m:r>
                                  <a:rPr lang="zh-CN" altLang="en-US" sz="2400" b="0" i="1" smtClean="0">
                                    <a:latin typeface="Cambria Math"/>
                                    <a:ea typeface="Cambria Math"/>
                                    <a:cs typeface="Times New Roman" panose="02020603050405020304" pitchFamily="18" charset="0"/>
                                  </a:rPr>
                                  <m:t>𝛽</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𝛾</m:t>
                                </m:r>
                              </m:oMath>
                            </m:oMathPara>
                          </a14:m>
                          <a:endPar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40080">
                    <a:tc>
                      <a:txBody>
                        <a:bodyPr/>
                        <a:lstStyle/>
                        <a:p>
                          <a:pPr algn="ctr">
                            <a:lnSpc>
                              <a:spcPct val="150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a:ea typeface="Cambria Math"/>
                                    <a:cs typeface="Times New Roman" panose="02020603050405020304" pitchFamily="18" charset="0"/>
                                  </a:rPr>
                                  <m:t>¬</m:t>
                                </m:r>
                                <m:r>
                                  <a:rPr lang="zh-CN" altLang="en-US" sz="2400" b="0" i="1" smtClean="0">
                                    <a:latin typeface="Cambria Math"/>
                                    <a:ea typeface="Cambria Math"/>
                                    <a:cs typeface="Times New Roman" panose="02020603050405020304" pitchFamily="18" charset="0"/>
                                  </a:rPr>
                                  <m:t>𝛾</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2400" b="0" i="1" smtClean="0">
                                    <a:latin typeface="Cambria Math"/>
                                    <a:ea typeface="Cambria Math"/>
                                    <a:cs typeface="Times New Roman" panose="02020603050405020304" pitchFamily="18" charset="0"/>
                                  </a:rPr>
                                  <m:t>𝛼</m:t>
                                </m:r>
                              </m:oMath>
                            </m:oMathPara>
                          </a14:m>
                          <a:endPar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40080">
                    <a:tc>
                      <a:txBody>
                        <a:bodyPr/>
                        <a:lstStyle/>
                        <a:p>
                          <a:pPr algn="ctr">
                            <a:lnSpc>
                              <a:spcPct val="150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latin typeface="Cambria Math"/>
                                    <a:ea typeface="Cambria Math"/>
                                    <a:cs typeface="Times New Roman" panose="02020603050405020304" pitchFamily="18" charset="0"/>
                                  </a:rPr>
                                  <m:t>¬</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𝛽</m:t>
                                </m:r>
                              </m:oMath>
                            </m:oMathPara>
                          </a14:m>
                          <a:endPar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40080">
                    <a:tc>
                      <a:txBody>
                        <a:bodyPr/>
                        <a:lstStyle/>
                        <a:p>
                          <a:pPr algn="ctr">
                            <a:lnSpc>
                              <a:spcPct val="150000"/>
                            </a:lnSpc>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400" b="0" i="1" smtClean="0">
                                    <a:latin typeface="Cambria Math"/>
                                    <a:ea typeface="Cambria Math"/>
                                    <a:cs typeface="Times New Roman" panose="02020603050405020304" pitchFamily="18" charset="0"/>
                                  </a:rPr>
                                  <m:t>¬</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2400" b="0" i="1" smtClean="0">
                                    <a:solidFill>
                                      <a:schemeClr val="tx1"/>
                                    </a:solidFill>
                                    <a:latin typeface="Cambria Math"/>
                                    <a:ea typeface="黑体" panose="02010609060101010101" pitchFamily="49" charset="-122"/>
                                    <a:cs typeface="Times New Roman" panose="02020603050405020304" pitchFamily="18" charset="0"/>
                                  </a:rPr>
                                  <m:t>𝛾</m:t>
                                </m:r>
                              </m:oMath>
                            </m:oMathPara>
                          </a14:m>
                          <a:endParaRPr lang="zh-CN" altLang="en-US" sz="2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mc:Choice>
        <mc:Fallback xmlns="">
          <p:graphicFrame>
            <p:nvGraphicFramePr>
              <p:cNvPr id="12" name="表格 11"/>
              <p:cNvGraphicFramePr>
                <a:graphicFrameLocks noGrp="1"/>
              </p:cNvGraphicFramePr>
              <p:nvPr>
                <p:extLst>
                  <p:ext uri="{D42A27DB-BD31-4B8C-83A1-F6EECF244321}">
                    <p14:modId xmlns:p14="http://schemas.microsoft.com/office/powerpoint/2010/main" val="1640170447"/>
                  </p:ext>
                </p:extLst>
              </p:nvPr>
            </p:nvGraphicFramePr>
            <p:xfrm>
              <a:off x="676450" y="1259435"/>
              <a:ext cx="2509087" cy="2619955"/>
            </p:xfrm>
            <a:graphic>
              <a:graphicData uri="http://schemas.openxmlformats.org/drawingml/2006/table">
                <a:tbl>
                  <a:tblPr firstRow="1" bandRow="1">
                    <a:tableStyleId>{5C22544A-7EE6-4342-B048-85BDC9FD1C3A}</a:tableStyleId>
                  </a:tblPr>
                  <a:tblGrid>
                    <a:gridCol w="609034"/>
                    <a:gridCol w="1900053"/>
                  </a:tblGrid>
                  <a:tr h="699715">
                    <a:tc>
                      <a:txBody>
                        <a:bodyPr/>
                        <a:lstStyle/>
                        <a:p>
                          <a:pPr algn="ctr">
                            <a:lnSpc>
                              <a:spcPct val="150000"/>
                            </a:lnSpc>
                          </a:pPr>
                          <a:r>
                            <a:rPr lang="en-US" altLang="zh-CN" sz="18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8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2372" t="-870" b="-282609"/>
                          </a:stretch>
                        </a:blipFill>
                      </a:tcPr>
                    </a:tc>
                  </a:tr>
                  <a:tr h="480060">
                    <a:tc>
                      <a:txBody>
                        <a:bodyPr/>
                        <a:lstStyle/>
                        <a:p>
                          <a:pPr algn="ctr">
                            <a:lnSpc>
                              <a:spcPct val="150000"/>
                            </a:lnSpc>
                          </a:pP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2372" t="-148718" b="-316667"/>
                          </a:stretch>
                        </a:blipFill>
                      </a:tcPr>
                    </a:tc>
                  </a:tr>
                  <a:tr h="480060">
                    <a:tc>
                      <a:txBody>
                        <a:bodyPr/>
                        <a:lstStyle/>
                        <a:p>
                          <a:pPr algn="ctr">
                            <a:lnSpc>
                              <a:spcPct val="150000"/>
                            </a:lnSpc>
                          </a:pP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2372" t="-245570" b="-212658"/>
                          </a:stretch>
                        </a:blipFill>
                      </a:tcPr>
                    </a:tc>
                  </a:tr>
                  <a:tr h="480060">
                    <a:tc>
                      <a:txBody>
                        <a:bodyPr/>
                        <a:lstStyle/>
                        <a:p>
                          <a:pPr algn="ctr">
                            <a:lnSpc>
                              <a:spcPct val="150000"/>
                            </a:lnSpc>
                          </a:pP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2372" t="-350000" b="-115385"/>
                          </a:stretch>
                        </a:blipFill>
                      </a:tcPr>
                    </a:tc>
                  </a:tr>
                  <a:tr h="480060">
                    <a:tc>
                      <a:txBody>
                        <a:bodyPr/>
                        <a:lstStyle/>
                        <a:p>
                          <a:pPr algn="ctr">
                            <a:lnSpc>
                              <a:spcPct val="150000"/>
                            </a:lnSpc>
                          </a:pPr>
                          <a:r>
                            <a:rPr lang="en-US" altLang="zh-CN" sz="1800" dirty="0" smtClean="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800" dirty="0">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2372" t="-444304" b="-13924"/>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3" name="表格 12"/>
              <p:cNvGraphicFramePr>
                <a:graphicFrameLocks noGrp="1"/>
              </p:cNvGraphicFramePr>
              <p:nvPr>
                <p:extLst>
                  <p:ext uri="{D42A27DB-BD31-4B8C-83A1-F6EECF244321}">
                    <p14:modId xmlns:p14="http://schemas.microsoft.com/office/powerpoint/2010/main" val="1557856735"/>
                  </p:ext>
                </p:extLst>
              </p:nvPr>
            </p:nvGraphicFramePr>
            <p:xfrm>
              <a:off x="4545442" y="991515"/>
              <a:ext cx="4092212" cy="5647719"/>
            </p:xfrm>
            <a:graphic>
              <a:graphicData uri="http://schemas.openxmlformats.org/drawingml/2006/table">
                <a:tbl>
                  <a:tblPr firstRow="1" bandRow="1">
                    <a:tableStyleId>{5C22544A-7EE6-4342-B048-85BDC9FD1C3A}</a:tableStyleId>
                  </a:tblPr>
                  <a:tblGrid>
                    <a:gridCol w="506310">
                      <a:extLst>
                        <a:ext uri="{9D8B030D-6E8A-4147-A177-3AD203B41FA5}">
                          <a16:colId xmlns:a16="http://schemas.microsoft.com/office/drawing/2014/main" val="20000"/>
                        </a:ext>
                      </a:extLst>
                    </a:gridCol>
                    <a:gridCol w="1317715">
                      <a:extLst>
                        <a:ext uri="{9D8B030D-6E8A-4147-A177-3AD203B41FA5}">
                          <a16:colId xmlns:a16="http://schemas.microsoft.com/office/drawing/2014/main" val="20001"/>
                        </a:ext>
                      </a:extLst>
                    </a:gridCol>
                    <a:gridCol w="2268187">
                      <a:extLst>
                        <a:ext uri="{9D8B030D-6E8A-4147-A177-3AD203B41FA5}">
                          <a16:colId xmlns:a16="http://schemas.microsoft.com/office/drawing/2014/main" val="20002"/>
                        </a:ext>
                      </a:extLst>
                    </a:gridCol>
                  </a:tblGrid>
                  <a:tr h="556416">
                    <a:tc>
                      <a:txBody>
                        <a:bodyPr/>
                        <a:lstStyle/>
                        <a:p>
                          <a:pPr algn="ctr">
                            <a:lnSpc>
                              <a:spcPct val="150000"/>
                            </a:lnSpc>
                          </a:pP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𝛾</m:t>
                                </m:r>
                              </m:oMath>
                            </m:oMathPara>
                          </a14:m>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33311">
                    <a:tc>
                      <a:txBody>
                        <a:bodyPr/>
                        <a:lstStyle/>
                        <a:p>
                          <a:pPr algn="ctr">
                            <a:lnSpc>
                              <a:spcPct val="150000"/>
                            </a:lnSpc>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CN" sz="1600" b="0" i="1" smtClean="0">
                                    <a:latin typeface="Cambria Math"/>
                                    <a:ea typeface="Cambria Math"/>
                                    <a:cs typeface="Times New Roman" panose="02020603050405020304" pitchFamily="18" charset="0"/>
                                  </a:rPr>
                                  <m:t>¬</m:t>
                                </m:r>
                                <m:r>
                                  <a:rPr lang="zh-CN" altLang="en-US" sz="1600" b="0" i="1" smtClean="0">
                                    <a:latin typeface="Cambria Math"/>
                                    <a:ea typeface="Cambria Math"/>
                                    <a:cs typeface="Times New Roman" panose="02020603050405020304" pitchFamily="18" charset="0"/>
                                  </a:rPr>
                                  <m:t>𝛽</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𝛾</m:t>
                                </m:r>
                              </m:oMath>
                            </m:oMathPara>
                          </a14:m>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33311">
                    <a:tc>
                      <a:txBody>
                        <a:bodyPr/>
                        <a:lstStyle/>
                        <a:p>
                          <a:pPr algn="ctr">
                            <a:lnSpc>
                              <a:spcPct val="150000"/>
                            </a:lnSpc>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CN" sz="1600" b="0" i="1" smtClean="0">
                                    <a:latin typeface="Cambria Math"/>
                                    <a:ea typeface="Cambria Math"/>
                                    <a:cs typeface="Times New Roman" panose="02020603050405020304" pitchFamily="18" charset="0"/>
                                  </a:rPr>
                                  <m:t>¬</m:t>
                                </m:r>
                                <m:r>
                                  <a:rPr lang="zh-CN" altLang="en-US" sz="1600" b="0" i="1" smtClean="0">
                                    <a:latin typeface="Cambria Math"/>
                                    <a:ea typeface="Cambria Math"/>
                                    <a:cs typeface="Times New Roman" panose="02020603050405020304" pitchFamily="18" charset="0"/>
                                  </a:rPr>
                                  <m:t>𝛾</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latin typeface="Cambria Math"/>
                                    <a:ea typeface="Cambria Math"/>
                                    <a:cs typeface="Times New Roman" panose="02020603050405020304" pitchFamily="18" charset="0"/>
                                  </a:rPr>
                                  <m:t>𝛼</m:t>
                                </m:r>
                              </m:oMath>
                            </m:oMathPara>
                          </a14:m>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33311">
                    <a:tc>
                      <a:txBody>
                        <a:bodyPr/>
                        <a:lstStyle/>
                        <a:p>
                          <a:pPr algn="ctr">
                            <a:lnSpc>
                              <a:spcPct val="150000"/>
                            </a:lnSpc>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b="0" i="1" smtClean="0">
                                    <a:latin typeface="Cambria Math"/>
                                    <a:ea typeface="Cambria Math"/>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𝛽</m:t>
                                </m:r>
                              </m:oMath>
                            </m:oMathPara>
                          </a14:m>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33311">
                    <a:tc>
                      <a:txBody>
                        <a:bodyPr/>
                        <a:lstStyle/>
                        <a:p>
                          <a:pPr algn="ctr">
                            <a:lnSpc>
                              <a:spcPct val="150000"/>
                            </a:lnSpc>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b="0" i="1" smtClean="0">
                                    <a:latin typeface="Cambria Math"/>
                                    <a:ea typeface="Cambria Math"/>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𝛼</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𝛾</m:t>
                                </m:r>
                              </m:oMath>
                            </m:oMathPara>
                          </a14:m>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已知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33311">
                    <a:tc>
                      <a:txBody>
                        <a:bodyPr/>
                        <a:lstStyle/>
                        <a:p>
                          <a:pPr algn="ctr">
                            <a:lnSpc>
                              <a:spcPct val="150000"/>
                            </a:lnSpc>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zh-CN" altLang="en-US" sz="1600" b="0" i="1" smtClean="0">
                                    <a:latin typeface="Cambria Math"/>
                                    <a:ea typeface="Cambria Math"/>
                                    <a:cs typeface="Times New Roman" panose="02020603050405020304" pitchFamily="18" charset="0"/>
                                  </a:rPr>
                                  <m:t>𝛼</m:t>
                                </m:r>
                              </m:oMath>
                            </m:oMathPara>
                          </a14:m>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533311">
                    <a:tc>
                      <a:txBody>
                        <a:bodyPr/>
                        <a:lstStyle/>
                        <a:p>
                          <a:pPr algn="ctr">
                            <a:lnSpc>
                              <a:spcPct val="150000"/>
                            </a:lnSpc>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7</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𝛽</m:t>
                                </m:r>
                              </m:oMath>
                            </m:oMathPara>
                          </a14:m>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6</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33311">
                    <a:tc>
                      <a:txBody>
                        <a:bodyPr/>
                        <a:lstStyle/>
                        <a:p>
                          <a:pPr algn="ctr">
                            <a:lnSpc>
                              <a:spcPct val="150000"/>
                            </a:lnSpc>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8</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𝛾</m:t>
                                </m:r>
                              </m:oMath>
                            </m:oMathPara>
                          </a14:m>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7</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533311">
                    <a:tc>
                      <a:txBody>
                        <a:bodyPr/>
                        <a:lstStyle/>
                        <a:p>
                          <a:pPr algn="ctr">
                            <a:lnSpc>
                              <a:spcPct val="150000"/>
                            </a:lnSpc>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b="0" i="1" smtClean="0">
                                    <a:latin typeface="Cambria Math"/>
                                    <a:ea typeface="Cambria Math"/>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𝛼</m:t>
                                </m:r>
                              </m:oMath>
                            </m:oMathPara>
                          </a14:m>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8</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824815">
                    <a:tc gridSpan="3">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从该命题集合中可同时推出</a:t>
                          </a:r>
                          <a14:m>
                            <m:oMath xmlns:m="http://schemas.openxmlformats.org/officeDocument/2006/math">
                              <m:r>
                                <a:rPr lang="zh-CN" altLang="en-US" sz="1600" b="0" i="1" smtClean="0">
                                  <a:latin typeface="Cambria Math"/>
                                  <a:ea typeface="Cambria Math"/>
                                  <a:cs typeface="Times New Roman" panose="02020603050405020304" pitchFamily="18" charset="0"/>
                                </a:rPr>
                                <m:t>𝛼</m:t>
                              </m:r>
                            </m:oMath>
                          </a14:m>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sz="1600" b="0" i="1" smtClean="0">
                                  <a:latin typeface="Cambria Math"/>
                                  <a:ea typeface="Cambria Math"/>
                                  <a:cs typeface="Times New Roman" panose="02020603050405020304" pitchFamily="18" charset="0"/>
                                </a:rPr>
                                <m:t>¬</m:t>
                              </m:r>
                              <m:r>
                                <a:rPr lang="zh-CN" altLang="en-US" sz="1600" b="0" i="1" smtClean="0">
                                  <a:solidFill>
                                    <a:schemeClr val="tx1"/>
                                  </a:solidFill>
                                  <a:latin typeface="Cambria Math"/>
                                  <a:ea typeface="黑体" panose="02010609060101010101" pitchFamily="49" charset="-122"/>
                                  <a:cs typeface="Times New Roman" panose="02020603050405020304" pitchFamily="18" charset="0"/>
                                </a:rPr>
                                <m:t>𝛼</m:t>
                              </m:r>
                            </m:oMath>
                          </a14:m>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两个命题，因此原命题集合是不可满足的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indent="0" algn="ctr" defTabSz="685800" rtl="0" eaLnBrk="1" fontAlgn="auto" latinLnBrk="0" hangingPunct="1">
                            <a:lnSpc>
                              <a:spcPct val="150000"/>
                            </a:lnSpc>
                            <a:spcBef>
                              <a:spcPts val="0"/>
                            </a:spcBef>
                            <a:spcAft>
                              <a:spcPts val="0"/>
                            </a:spcAft>
                            <a:buClrTx/>
                            <a:buSzTx/>
                            <a:buFontTx/>
                            <a:buNone/>
                            <a:tabLst/>
                            <a:defRPr/>
                          </a:pP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indent="0" algn="ctr" defTabSz="685800" rtl="0" eaLnBrk="1" fontAlgn="auto" latinLnBrk="0" hangingPunct="1">
                            <a:lnSpc>
                              <a:spcPct val="150000"/>
                            </a:lnSpc>
                            <a:spcBef>
                              <a:spcPts val="0"/>
                            </a:spcBef>
                            <a:spcAft>
                              <a:spcPts val="0"/>
                            </a:spcAft>
                            <a:buClrTx/>
                            <a:buSzTx/>
                            <a:buFontTx/>
                            <a:buNone/>
                            <a:tabLst/>
                            <a:defRPr/>
                          </a:pP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mc:Choice>
        <mc:Fallback xmlns="">
          <p:graphicFrame>
            <p:nvGraphicFramePr>
              <p:cNvPr id="13" name="表格 12"/>
              <p:cNvGraphicFramePr>
                <a:graphicFrameLocks noGrp="1"/>
              </p:cNvGraphicFramePr>
              <p:nvPr>
                <p:extLst>
                  <p:ext uri="{D42A27DB-BD31-4B8C-83A1-F6EECF244321}">
                    <p14:modId xmlns:p14="http://schemas.microsoft.com/office/powerpoint/2010/main" val="1557856735"/>
                  </p:ext>
                </p:extLst>
              </p:nvPr>
            </p:nvGraphicFramePr>
            <p:xfrm>
              <a:off x="4545442" y="991515"/>
              <a:ext cx="4092212" cy="5647719"/>
            </p:xfrm>
            <a:graphic>
              <a:graphicData uri="http://schemas.openxmlformats.org/drawingml/2006/table">
                <a:tbl>
                  <a:tblPr firstRow="1" bandRow="1">
                    <a:tableStyleId>{5C22544A-7EE6-4342-B048-85BDC9FD1C3A}</a:tableStyleId>
                  </a:tblPr>
                  <a:tblGrid>
                    <a:gridCol w="506310"/>
                    <a:gridCol w="1317715"/>
                    <a:gridCol w="2268187"/>
                  </a:tblGrid>
                  <a:tr h="556416">
                    <a:tc>
                      <a:txBody>
                        <a:bodyPr/>
                        <a:lstStyle/>
                        <a:p>
                          <a:pPr algn="ctr">
                            <a:lnSpc>
                              <a:spcPct val="150000"/>
                            </a:lnSpc>
                          </a:pPr>
                          <a:r>
                            <a:rPr lang="en-US" altLang="zh-CN" sz="16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8889" t="-1099" r="-172222" b="-921978"/>
                          </a:stretch>
                        </a:blipFill>
                      </a:tcPr>
                    </a:tc>
                    <a:tc>
                      <a:txBody>
                        <a:bodyPr/>
                        <a:lstStyle/>
                        <a:p>
                          <a:pPr algn="ctr">
                            <a:lnSpc>
                              <a:spcPct val="150000"/>
                            </a:lnSpc>
                          </a:pPr>
                          <a:r>
                            <a:rPr lang="zh-CN" altLang="en-US" sz="16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3311">
                    <a:tc>
                      <a:txBody>
                        <a:bodyPr/>
                        <a:lstStyle/>
                        <a:p>
                          <a:pPr algn="ctr">
                            <a:lnSpc>
                              <a:spcPct val="150000"/>
                            </a:lnSpc>
                          </a:pP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8889" t="-104545" r="-172222" b="-853409"/>
                          </a:stretch>
                        </a:blipFill>
                      </a:tcPr>
                    </a:tc>
                    <a:tc>
                      <a:txBody>
                        <a:bodyPr/>
                        <a:lstStyle/>
                        <a:p>
                          <a:pPr algn="ctr">
                            <a:lnSpc>
                              <a:spcPct val="150000"/>
                            </a:lnSpc>
                          </a:pPr>
                          <a:r>
                            <a:rPr lang="zh-CN" altLang="en-US" sz="1600" b="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3311">
                    <a:tc>
                      <a:txBody>
                        <a:bodyPr/>
                        <a:lstStyle/>
                        <a:p>
                          <a:pPr algn="ctr">
                            <a:lnSpc>
                              <a:spcPct val="150000"/>
                            </a:lnSpc>
                          </a:pP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8889" t="-206897" r="-172222" b="-763218"/>
                          </a:stretch>
                        </a:blipFill>
                      </a:tcPr>
                    </a:tc>
                    <a:tc>
                      <a:txBody>
                        <a:bodyPr/>
                        <a:lstStyle/>
                        <a:p>
                          <a:pPr algn="ctr">
                            <a:lnSpc>
                              <a:spcPct val="150000"/>
                            </a:lnSpc>
                          </a:pPr>
                          <a:r>
                            <a:rPr lang="zh-CN" altLang="en-US" sz="1600" b="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3311">
                    <a:tc>
                      <a:txBody>
                        <a:bodyPr/>
                        <a:lstStyle/>
                        <a:p>
                          <a:pPr algn="ctr">
                            <a:lnSpc>
                              <a:spcPct val="150000"/>
                            </a:lnSpc>
                          </a:pP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8889" t="-303409" r="-172222" b="-654545"/>
                          </a:stretch>
                        </a:blipFill>
                      </a:tcPr>
                    </a:tc>
                    <a:tc>
                      <a:txBody>
                        <a:bodyPr/>
                        <a:lstStyle/>
                        <a:p>
                          <a:pPr algn="ctr">
                            <a:lnSpc>
                              <a:spcPct val="150000"/>
                            </a:lnSpc>
                          </a:pPr>
                          <a:r>
                            <a:rPr lang="zh-CN" altLang="en-US" sz="16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已知</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3311">
                    <a:tc>
                      <a:txBody>
                        <a:bodyPr/>
                        <a:lstStyle/>
                        <a:p>
                          <a:pPr algn="ctr">
                            <a:lnSpc>
                              <a:spcPct val="150000"/>
                            </a:lnSpc>
                          </a:pP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8889" t="-408046" r="-172222" b="-562069"/>
                          </a:stretch>
                        </a:blip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已知</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3311">
                    <a:tc>
                      <a:txBody>
                        <a:bodyPr/>
                        <a:lstStyle/>
                        <a:p>
                          <a:pPr algn="ctr">
                            <a:lnSpc>
                              <a:spcPct val="150000"/>
                            </a:lnSpc>
                          </a:pP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8889" t="-508046" r="-172222" b="-462069"/>
                          </a:stretch>
                        </a:blip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1</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3</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进行归结</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3311">
                    <a:tc>
                      <a:txBody>
                        <a:bodyPr/>
                        <a:lstStyle/>
                        <a:p>
                          <a:pPr algn="ctr">
                            <a:lnSpc>
                              <a:spcPct val="150000"/>
                            </a:lnSpc>
                          </a:pP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7</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8889" t="-601136" r="-172222" b="-356818"/>
                          </a:stretch>
                        </a:blip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4</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6</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3311">
                    <a:tc>
                      <a:txBody>
                        <a:bodyPr/>
                        <a:lstStyle/>
                        <a:p>
                          <a:pPr algn="ctr">
                            <a:lnSpc>
                              <a:spcPct val="150000"/>
                            </a:lnSpc>
                          </a:pP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8</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8889" t="-709195" r="-172222" b="-260920"/>
                          </a:stretch>
                        </a:blip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2</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7</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3311">
                    <a:tc>
                      <a:txBody>
                        <a:bodyPr/>
                        <a:lstStyle/>
                        <a:p>
                          <a:pPr algn="ctr">
                            <a:lnSpc>
                              <a:spcPct val="150000"/>
                            </a:lnSpc>
                          </a:pP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9</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8889" t="-800000" r="-172222" b="-157955"/>
                          </a:stretch>
                        </a:blipFill>
                      </a:tcPr>
                    </a:tc>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5</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8</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进行归结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24815">
                    <a:tc gridSpan="3">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9" t="-586667" b="-2963"/>
                          </a:stretch>
                        </a:blipFill>
                      </a:tcPr>
                    </a:tc>
                    <a:tc hMerge="1">
                      <a:txBody>
                        <a:bodyPr/>
                        <a:lstStyle/>
                        <a:p>
                          <a:pPr marL="0" marR="0" indent="0" algn="ctr" defTabSz="685800" rtl="0" eaLnBrk="1" fontAlgn="auto" latinLnBrk="0" hangingPunct="1">
                            <a:lnSpc>
                              <a:spcPct val="150000"/>
                            </a:lnSpc>
                            <a:spcBef>
                              <a:spcPts val="0"/>
                            </a:spcBef>
                            <a:spcAft>
                              <a:spcPts val="0"/>
                            </a:spcAft>
                            <a:buClrTx/>
                            <a:buSzTx/>
                            <a:buFontTx/>
                            <a:buNone/>
                            <a:tabLst/>
                            <a:defRPr/>
                          </a:pPr>
                          <a:endPar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indent="0" algn="ctr" defTabSz="685800" rtl="0" eaLnBrk="1" fontAlgn="auto" latinLnBrk="0" hangingPunct="1">
                            <a:lnSpc>
                              <a:spcPct val="150000"/>
                            </a:lnSpc>
                            <a:spcBef>
                              <a:spcPts val="0"/>
                            </a:spcBef>
                            <a:spcAft>
                              <a:spcPts val="0"/>
                            </a:spcAft>
                            <a:buClrTx/>
                            <a:buSzTx/>
                            <a:buFontTx/>
                            <a:buNone/>
                            <a:tabLst/>
                            <a:defRPr/>
                          </a:pP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Tree>
    <p:extLst>
      <p:ext uri="{BB962C8B-B14F-4D97-AF65-F5344CB8AC3E}">
        <p14:creationId xmlns:p14="http://schemas.microsoft.com/office/powerpoint/2010/main" val="1688354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2449856"/>
            <a:ext cx="7200000" cy="60939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二、谓词逻辑</a:t>
            </a:r>
          </a:p>
        </p:txBody>
      </p:sp>
      <p:sp>
        <p:nvSpPr>
          <p:cNvPr id="24" name="矩形 7"/>
          <p:cNvSpPr>
            <a:spLocks noChangeArrowheads="1"/>
          </p:cNvSpPr>
          <p:nvPr/>
        </p:nvSpPr>
        <p:spPr bwMode="auto">
          <a:xfrm>
            <a:off x="233846" y="143407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一、命题逻辑</a:t>
            </a:r>
          </a:p>
        </p:txBody>
      </p:sp>
      <p:sp>
        <p:nvSpPr>
          <p:cNvPr id="6" name="矩形 7"/>
          <p:cNvSpPr>
            <a:spLocks noChangeArrowheads="1"/>
          </p:cNvSpPr>
          <p:nvPr/>
        </p:nvSpPr>
        <p:spPr bwMode="auto">
          <a:xfrm>
            <a:off x="233846" y="3450555"/>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三、知识图谱推理</a:t>
            </a:r>
          </a:p>
        </p:txBody>
      </p:sp>
      <p:sp>
        <p:nvSpPr>
          <p:cNvPr id="7" name="矩形 7"/>
          <p:cNvSpPr>
            <a:spLocks noChangeArrowheads="1"/>
          </p:cNvSpPr>
          <p:nvPr/>
        </p:nvSpPr>
        <p:spPr bwMode="auto">
          <a:xfrm>
            <a:off x="233846" y="4550405"/>
            <a:ext cx="7200000" cy="60939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四、因果推理</a:t>
            </a:r>
          </a:p>
        </p:txBody>
      </p:sp>
    </p:spTree>
    <p:extLst>
      <p:ext uri="{BB962C8B-B14F-4D97-AF65-F5344CB8AC3E}">
        <p14:creationId xmlns:p14="http://schemas.microsoft.com/office/powerpoint/2010/main" val="1808346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2203" y="106121"/>
            <a:ext cx="7507706" cy="657727"/>
          </a:xfrm>
        </p:spPr>
        <p:txBody>
          <a:bodyPr/>
          <a:lstStyle/>
          <a:p>
            <a:r>
              <a:rPr lang="zh-CN" altLang="en-US" sz="2400" dirty="0">
                <a:latin typeface="Times New Roman" panose="02020603050405020304" pitchFamily="18" charset="0"/>
                <a:cs typeface="Times New Roman" panose="02020603050405020304" pitchFamily="18" charset="0"/>
              </a:rPr>
              <a:t>命题范式</a:t>
            </a:r>
            <a:endParaRPr lang="zh-CN" altLang="en-US" sz="2400"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59375" y="1740659"/>
                <a:ext cx="9143999" cy="3785652"/>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有限个简单合取式构成的析取式称为</a:t>
                </a: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析取范式</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由有限个简单析取式构成的合取式称为</a:t>
                </a: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合取范式</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析取范式与合取范式统称为</a:t>
                </a: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范式 </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(normal form)</a:t>
                </a:r>
              </a:p>
              <a:p>
                <a:pPr marL="285750" indent="-285750">
                  <a:lnSpc>
                    <a:spcPct val="150000"/>
                  </a:lnSpc>
                  <a:buFont typeface="Wingdings" panose="05000000000000000000" pitchFamily="2" charset="2"/>
                  <a:buChar char="l"/>
                </a:pPr>
                <a:endPar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假设</a:t>
                </a:r>
                <a14:m>
                  <m:oMath xmlns:m="http://schemas.openxmlformats.org/officeDocument/2006/math">
                    <m:sSub>
                      <m:sSubPr>
                        <m:ctrlPr>
                          <a:rPr lang="en-US" altLang="zh-CN" sz="2000" i="1" smtClean="0">
                            <a:solidFill>
                              <a:srgbClr val="C00000"/>
                            </a:solidFill>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2000" b="0" i="1" smtClean="0">
                            <a:solidFill>
                              <a:srgbClr val="C00000"/>
                            </a:solidFill>
                            <a:latin typeface="Cambria Math"/>
                            <a:ea typeface="黑体" panose="02010609060101010101" pitchFamily="49" charset="-122"/>
                            <a:cs typeface="Times New Roman" panose="02020603050405020304" pitchFamily="18" charset="0"/>
                          </a:rPr>
                          <m:t>𝛼</m:t>
                        </m:r>
                      </m:e>
                      <m:sub>
                        <m:r>
                          <a:rPr lang="en-US" altLang="zh-CN" sz="2000" b="0" i="1" smtClean="0">
                            <a:solidFill>
                              <a:srgbClr val="C00000"/>
                            </a:solidFill>
                            <a:latin typeface="Cambria Math"/>
                            <a:ea typeface="黑体" panose="02010609060101010101" pitchFamily="49" charset="-122"/>
                            <a:cs typeface="Times New Roman" panose="02020603050405020304" pitchFamily="18" charset="0"/>
                          </a:rPr>
                          <m:t>𝑖</m:t>
                        </m:r>
                      </m:sub>
                    </m:sSub>
                    <m:r>
                      <a:rPr lang="en-US" altLang="zh-CN" sz="2000" b="0" i="1" smtClean="0">
                        <a:solidFill>
                          <a:srgbClr val="C00000"/>
                        </a:solidFill>
                        <a:latin typeface="Cambria Math"/>
                        <a:ea typeface="黑体" panose="02010609060101010101" pitchFamily="49" charset="-122"/>
                        <a:cs typeface="Times New Roman" panose="02020603050405020304" pitchFamily="18" charset="0"/>
                      </a:rPr>
                      <m:t>(</m:t>
                    </m:r>
                    <m:r>
                      <a:rPr lang="en-US" altLang="zh-CN" sz="2000" b="0" i="1" smtClean="0">
                        <a:solidFill>
                          <a:srgbClr val="C00000"/>
                        </a:solidFill>
                        <a:latin typeface="Cambria Math"/>
                        <a:ea typeface="黑体" panose="02010609060101010101" pitchFamily="49" charset="-122"/>
                        <a:cs typeface="Times New Roman" panose="02020603050405020304" pitchFamily="18" charset="0"/>
                      </a:rPr>
                      <m:t>𝑖</m:t>
                    </m:r>
                    <m:r>
                      <a:rPr lang="en-US" altLang="zh-CN" sz="2000" b="0" i="1" smtClean="0">
                        <a:solidFill>
                          <a:srgbClr val="C00000"/>
                        </a:solidFill>
                        <a:latin typeface="Cambria Math"/>
                        <a:ea typeface="黑体" panose="02010609060101010101" pitchFamily="49" charset="-122"/>
                        <a:cs typeface="Times New Roman" panose="02020603050405020304" pitchFamily="18" charset="0"/>
                      </a:rPr>
                      <m:t>=1,2,…,</m:t>
                    </m:r>
                    <m:r>
                      <a:rPr lang="en-US" altLang="zh-CN" sz="2000" b="0" i="1" smtClean="0">
                        <a:solidFill>
                          <a:srgbClr val="C00000"/>
                        </a:solidFill>
                        <a:latin typeface="Cambria Math"/>
                        <a:ea typeface="黑体" panose="02010609060101010101" pitchFamily="49" charset="-122"/>
                        <a:cs typeface="Times New Roman" panose="02020603050405020304" pitchFamily="18" charset="0"/>
                      </a:rPr>
                      <m:t>𝑘</m:t>
                    </m:r>
                    <m:r>
                      <a:rPr lang="en-US" altLang="zh-CN" sz="2000" b="0" i="1" smtClean="0">
                        <a:solidFill>
                          <a:srgbClr val="C00000"/>
                        </a:solidFill>
                        <a:latin typeface="Cambria Math"/>
                        <a:ea typeface="黑体" panose="02010609060101010101" pitchFamily="49" charset="-122"/>
                        <a:cs typeface="Times New Roman" panose="02020603050405020304" pitchFamily="18" charset="0"/>
                      </a:rPr>
                      <m:t>)</m:t>
                    </m:r>
                  </m:oMath>
                </a14:m>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为简单的合取式，则</a:t>
                </a:r>
                <a14:m>
                  <m:oMath xmlns:m="http://schemas.openxmlformats.org/officeDocument/2006/math">
                    <m:r>
                      <a:rPr lang="zh-CN" altLang="en-US" sz="2000" i="1" smtClean="0">
                        <a:solidFill>
                          <a:srgbClr val="C00000"/>
                        </a:solidFill>
                        <a:latin typeface="Cambria Math"/>
                        <a:ea typeface="黑体" panose="02010609060101010101" pitchFamily="49" charset="-122"/>
                        <a:cs typeface="Times New Roman" panose="02020603050405020304" pitchFamily="18" charset="0"/>
                      </a:rPr>
                      <m:t>𝛼</m:t>
                    </m:r>
                    <m:r>
                      <a:rPr lang="en-US" altLang="zh-CN" sz="2000" b="0" i="1" smtClean="0">
                        <a:solidFill>
                          <a:srgbClr val="C00000"/>
                        </a:solidFill>
                        <a:latin typeface="Cambria Math"/>
                        <a:ea typeface="黑体" panose="02010609060101010101" pitchFamily="49" charset="-122"/>
                        <a:cs typeface="Times New Roman" panose="02020603050405020304" pitchFamily="18" charset="0"/>
                      </a:rPr>
                      <m:t>=</m:t>
                    </m:r>
                  </m:oMath>
                </a14:m>
                <a:r>
                  <a:rPr lang="en-US" altLang="zh-CN" sz="2000" dirty="0">
                    <a:solidFill>
                      <a:srgbClr val="C00000"/>
                    </a:solidFill>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000" i="1">
                            <a:solidFill>
                              <a:srgbClr val="C00000"/>
                            </a:solidFill>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2000" i="1">
                            <a:solidFill>
                              <a:srgbClr val="C00000"/>
                            </a:solidFill>
                            <a:latin typeface="Cambria Math"/>
                            <a:ea typeface="黑体" panose="02010609060101010101" pitchFamily="49" charset="-122"/>
                            <a:cs typeface="Times New Roman" panose="02020603050405020304" pitchFamily="18" charset="0"/>
                          </a:rPr>
                          <m:t>𝛼</m:t>
                        </m:r>
                      </m:e>
                      <m:sub>
                        <m:r>
                          <a:rPr lang="en-US" altLang="zh-CN" sz="2000" b="0" i="1" smtClean="0">
                            <a:solidFill>
                              <a:srgbClr val="C00000"/>
                            </a:solidFill>
                            <a:latin typeface="Cambria Math"/>
                            <a:ea typeface="黑体" panose="02010609060101010101" pitchFamily="49" charset="-122"/>
                            <a:cs typeface="Times New Roman" panose="02020603050405020304" pitchFamily="18" charset="0"/>
                          </a:rPr>
                          <m:t>1</m:t>
                        </m:r>
                      </m:sub>
                    </m:sSub>
                    <m:r>
                      <a:rPr lang="en-US" altLang="zh-CN" sz="2000" i="1" smtClean="0">
                        <a:solidFill>
                          <a:srgbClr val="C00000"/>
                        </a:solidFill>
                        <a:latin typeface="Cambria Math"/>
                        <a:ea typeface="Cambria Math"/>
                        <a:cs typeface="Times New Roman" panose="02020603050405020304" pitchFamily="18" charset="0"/>
                      </a:rPr>
                      <m:t>∨</m:t>
                    </m:r>
                  </m:oMath>
                </a14:m>
                <a:r>
                  <a:rPr lang="en-US" altLang="zh-CN" sz="2000" dirty="0">
                    <a:solidFill>
                      <a:srgbClr val="C00000"/>
                    </a:solidFill>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000" i="1">
                            <a:solidFill>
                              <a:srgbClr val="C00000"/>
                            </a:solidFill>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2000" i="1">
                            <a:solidFill>
                              <a:srgbClr val="C00000"/>
                            </a:solidFill>
                            <a:latin typeface="Cambria Math"/>
                            <a:ea typeface="黑体" panose="02010609060101010101" pitchFamily="49" charset="-122"/>
                            <a:cs typeface="Times New Roman" panose="02020603050405020304" pitchFamily="18" charset="0"/>
                          </a:rPr>
                          <m:t>𝛼</m:t>
                        </m:r>
                      </m:e>
                      <m:sub>
                        <m:r>
                          <a:rPr lang="en-US" altLang="zh-CN" sz="2000" b="0" i="1" smtClean="0">
                            <a:solidFill>
                              <a:srgbClr val="C00000"/>
                            </a:solidFill>
                            <a:latin typeface="Cambria Math"/>
                            <a:ea typeface="黑体" panose="02010609060101010101" pitchFamily="49" charset="-122"/>
                            <a:cs typeface="Times New Roman" panose="02020603050405020304" pitchFamily="18" charset="0"/>
                          </a:rPr>
                          <m:t>2</m:t>
                        </m:r>
                      </m:sub>
                    </m:sSub>
                  </m:oMath>
                </a14:m>
                <a:r>
                  <a:rPr lang="en-US" altLang="zh-CN" sz="2000" dirty="0">
                    <a:solidFill>
                      <a:srgbClr val="C00000"/>
                    </a:solidFill>
                    <a:ea typeface="Cambria Math"/>
                    <a:cs typeface="Times New Roman" panose="02020603050405020304" pitchFamily="18" charset="0"/>
                  </a:rPr>
                  <a:t> </a:t>
                </a:r>
                <a14:m>
                  <m:oMath xmlns:m="http://schemas.openxmlformats.org/officeDocument/2006/math">
                    <m:r>
                      <a:rPr lang="en-US" altLang="zh-CN" sz="2000" i="1">
                        <a:solidFill>
                          <a:srgbClr val="C00000"/>
                        </a:solidFill>
                        <a:latin typeface="Cambria Math"/>
                        <a:ea typeface="Cambria Math"/>
                        <a:cs typeface="Times New Roman" panose="02020603050405020304" pitchFamily="18" charset="0"/>
                      </a:rPr>
                      <m:t>∨</m:t>
                    </m:r>
                    <m:r>
                      <a:rPr lang="en-US" altLang="zh-CN" sz="2000" b="0" i="0" smtClean="0">
                        <a:solidFill>
                          <a:srgbClr val="C00000"/>
                        </a:solidFill>
                        <a:latin typeface="Cambria Math"/>
                        <a:ea typeface="Cambria Math"/>
                        <a:cs typeface="Times New Roman" panose="02020603050405020304" pitchFamily="18" charset="0"/>
                      </a:rPr>
                      <m:t>…</m:t>
                    </m:r>
                    <m:r>
                      <a:rPr lang="en-US" altLang="zh-CN" sz="2000" i="1">
                        <a:solidFill>
                          <a:srgbClr val="C00000"/>
                        </a:solidFill>
                        <a:latin typeface="Cambria Math"/>
                        <a:ea typeface="Cambria Math"/>
                        <a:cs typeface="Times New Roman" panose="02020603050405020304" pitchFamily="18" charset="0"/>
                      </a:rPr>
                      <m:t>∨</m:t>
                    </m:r>
                    <m:sSub>
                      <m:sSubPr>
                        <m:ctrlPr>
                          <a:rPr lang="en-US" altLang="zh-CN" sz="2000" i="1">
                            <a:solidFill>
                              <a:srgbClr val="C00000"/>
                            </a:solidFill>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2000" i="1">
                            <a:solidFill>
                              <a:srgbClr val="C00000"/>
                            </a:solidFill>
                            <a:latin typeface="Cambria Math"/>
                            <a:ea typeface="黑体" panose="02010609060101010101" pitchFamily="49" charset="-122"/>
                            <a:cs typeface="Times New Roman" panose="02020603050405020304" pitchFamily="18" charset="0"/>
                          </a:rPr>
                          <m:t>𝛼</m:t>
                        </m:r>
                      </m:e>
                      <m:sub>
                        <m:r>
                          <a:rPr lang="en-US" altLang="zh-CN" sz="2000" b="0" i="1" smtClean="0">
                            <a:solidFill>
                              <a:srgbClr val="C00000"/>
                            </a:solidFill>
                            <a:latin typeface="Cambria Math"/>
                            <a:ea typeface="黑体" panose="02010609060101010101" pitchFamily="49" charset="-122"/>
                            <a:cs typeface="Times New Roman" panose="02020603050405020304" pitchFamily="18" charset="0"/>
                          </a:rPr>
                          <m:t>𝑘</m:t>
                        </m:r>
                      </m:sub>
                    </m:sSub>
                  </m:oMath>
                </a14:m>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为析取范式</a:t>
                </a:r>
                <a:endPar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例如：</a:t>
                </a:r>
                <a14:m>
                  <m:oMath xmlns:m="http://schemas.openxmlformats.org/officeDocument/2006/math">
                    <m:r>
                      <a:rPr lang="en-US" altLang="zh-CN" sz="2000" b="0" i="1" smtClean="0">
                        <a:solidFill>
                          <a:schemeClr val="tx1"/>
                        </a:solidFill>
                        <a:latin typeface="Cambria Math"/>
                        <a:ea typeface="黑体" panose="02010609060101010101" pitchFamily="49" charset="-122"/>
                        <a:cs typeface="Times New Roman" panose="02020603050405020304" pitchFamily="18" charset="0"/>
                      </a:rPr>
                      <m:t>(</m:t>
                    </m:r>
                    <m:r>
                      <a:rPr lang="en-US" altLang="zh-CN" sz="2000" i="1">
                        <a:solidFill>
                          <a:schemeClr val="tx1"/>
                        </a:solidFill>
                        <a:latin typeface="Cambria Math"/>
                        <a:ea typeface="Cambria Math"/>
                        <a:cs typeface="Times New Roman" panose="02020603050405020304" pitchFamily="18" charset="0"/>
                      </a:rPr>
                      <m:t>¬</m:t>
                    </m:r>
                  </m:oMath>
                </a14:m>
                <a:r>
                  <a:rPr lang="en-US" altLang="zh-CN" sz="2000" dirty="0">
                    <a:solidFill>
                      <a:schemeClr val="tx1"/>
                    </a:solidFill>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000" i="1">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2000" i="1">
                            <a:solidFill>
                              <a:schemeClr val="tx1"/>
                            </a:solidFill>
                            <a:latin typeface="Cambria Math"/>
                            <a:ea typeface="黑体" panose="02010609060101010101" pitchFamily="49" charset="-122"/>
                            <a:cs typeface="Times New Roman" panose="02020603050405020304" pitchFamily="18" charset="0"/>
                          </a:rPr>
                          <m:t>𝛼</m:t>
                        </m:r>
                      </m:e>
                      <m:sub>
                        <m:r>
                          <a:rPr lang="en-US" altLang="zh-CN" sz="2000" i="1">
                            <a:solidFill>
                              <a:schemeClr val="tx1"/>
                            </a:solidFill>
                            <a:latin typeface="Cambria Math"/>
                            <a:ea typeface="黑体" panose="02010609060101010101" pitchFamily="49" charset="-122"/>
                            <a:cs typeface="Times New Roman" panose="02020603050405020304" pitchFamily="18" charset="0"/>
                          </a:rPr>
                          <m:t>1</m:t>
                        </m:r>
                      </m:sub>
                    </m:sSub>
                    <m:r>
                      <a:rPr lang="en-US" altLang="zh-CN" sz="2000" i="1" smtClean="0">
                        <a:solidFill>
                          <a:schemeClr val="tx1"/>
                        </a:solidFill>
                        <a:latin typeface="Cambria Math"/>
                        <a:ea typeface="Cambria Math"/>
                        <a:cs typeface="Times New Roman" panose="02020603050405020304" pitchFamily="18" charset="0"/>
                      </a:rPr>
                      <m:t>∧</m:t>
                    </m:r>
                  </m:oMath>
                </a14:m>
                <a:r>
                  <a:rPr lang="en-US" altLang="zh-CN" sz="2000" dirty="0">
                    <a:solidFill>
                      <a:schemeClr val="tx1"/>
                    </a:solidFill>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000" i="1">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2000" i="1">
                            <a:solidFill>
                              <a:schemeClr val="tx1"/>
                            </a:solidFill>
                            <a:latin typeface="Cambria Math"/>
                            <a:ea typeface="黑体" panose="02010609060101010101" pitchFamily="49" charset="-122"/>
                            <a:cs typeface="Times New Roman" panose="02020603050405020304" pitchFamily="18" charset="0"/>
                          </a:rPr>
                          <m:t>𝛼</m:t>
                        </m:r>
                      </m:e>
                      <m:sub>
                        <m:r>
                          <a:rPr lang="en-US" altLang="zh-CN" sz="2000" i="1">
                            <a:solidFill>
                              <a:schemeClr val="tx1"/>
                            </a:solidFill>
                            <a:latin typeface="Cambria Math"/>
                            <a:ea typeface="黑体" panose="02010609060101010101" pitchFamily="49" charset="-122"/>
                            <a:cs typeface="Times New Roman" panose="02020603050405020304" pitchFamily="18" charset="0"/>
                          </a:rPr>
                          <m:t>2</m:t>
                        </m:r>
                      </m:sub>
                    </m:sSub>
                    <m:r>
                      <a:rPr lang="en-US" altLang="zh-CN" sz="2000" b="0" i="1" smtClean="0">
                        <a:solidFill>
                          <a:schemeClr val="tx1"/>
                        </a:solidFill>
                        <a:latin typeface="Cambria Math"/>
                        <a:ea typeface="黑体" panose="02010609060101010101" pitchFamily="49" charset="-122"/>
                        <a:cs typeface="Times New Roman" panose="02020603050405020304" pitchFamily="18" charset="0"/>
                      </a:rPr>
                      <m:t>)</m:t>
                    </m:r>
                  </m:oMath>
                </a14:m>
                <a:r>
                  <a:rPr lang="en-US" altLang="zh-CN" sz="2000" dirty="0">
                    <a:solidFill>
                      <a:schemeClr val="tx1"/>
                    </a:solidFill>
                    <a:ea typeface="Cambria Math"/>
                    <a:cs typeface="Times New Roman" panose="02020603050405020304" pitchFamily="18" charset="0"/>
                  </a:rPr>
                  <a:t> </a:t>
                </a:r>
                <a14:m>
                  <m:oMath xmlns:m="http://schemas.openxmlformats.org/officeDocument/2006/math">
                    <m:r>
                      <a:rPr lang="en-US" altLang="zh-CN" sz="2000" i="1">
                        <a:solidFill>
                          <a:schemeClr val="tx1"/>
                        </a:solidFill>
                        <a:latin typeface="Cambria Math"/>
                        <a:ea typeface="Cambria Math"/>
                        <a:cs typeface="Times New Roman" panose="02020603050405020304" pitchFamily="18" charset="0"/>
                      </a:rPr>
                      <m:t>∨</m:t>
                    </m:r>
                  </m:oMath>
                </a14:m>
                <a:r>
                  <a:rPr lang="en-US" altLang="zh-CN" sz="2000" dirty="0">
                    <a:solidFill>
                      <a:schemeClr val="tx1"/>
                    </a:solidFill>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000" i="1">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2000" i="1">
                            <a:solidFill>
                              <a:schemeClr val="tx1"/>
                            </a:solidFill>
                            <a:latin typeface="Cambria Math"/>
                            <a:ea typeface="黑体" panose="02010609060101010101" pitchFamily="49" charset="-122"/>
                            <a:cs typeface="Times New Roman" panose="02020603050405020304" pitchFamily="18" charset="0"/>
                          </a:rPr>
                          <m:t>𝛼</m:t>
                        </m:r>
                      </m:e>
                      <m:sub>
                        <m:r>
                          <a:rPr lang="en-US" altLang="zh-CN" sz="2000" b="0" i="1" smtClean="0">
                            <a:solidFill>
                              <a:schemeClr val="tx1"/>
                            </a:solidFill>
                            <a:latin typeface="Cambria Math"/>
                            <a:ea typeface="黑体" panose="02010609060101010101" pitchFamily="49" charset="-122"/>
                            <a:cs typeface="Times New Roman" panose="02020603050405020304" pitchFamily="18" charset="0"/>
                          </a:rPr>
                          <m:t>3</m:t>
                        </m:r>
                      </m:sub>
                    </m:sSub>
                  </m:oMath>
                </a14:m>
                <a:r>
                  <a:rPr lang="en-US" altLang="zh-CN" sz="20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a:rPr lang="en-US" altLang="zh-CN" sz="2000" i="1">
                        <a:latin typeface="Cambria Math"/>
                        <a:ea typeface="Cambria Math"/>
                        <a:cs typeface="Times New Roman" panose="02020603050405020304" pitchFamily="18" charset="0"/>
                      </a:rPr>
                      <m:t>¬</m:t>
                    </m:r>
                  </m:oMath>
                </a14:m>
                <a:r>
                  <a:rPr lang="en-US" altLang="zh-CN" sz="2000" dirty="0">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2000" i="1">
                            <a:latin typeface="Cambria Math"/>
                            <a:ea typeface="黑体" panose="02010609060101010101" pitchFamily="49" charset="-122"/>
                            <a:cs typeface="Times New Roman" panose="02020603050405020304" pitchFamily="18" charset="0"/>
                          </a:rPr>
                          <m:t>𝛼</m:t>
                        </m:r>
                      </m:e>
                      <m:sub>
                        <m:r>
                          <a:rPr lang="en-US" altLang="zh-CN" sz="2000" i="1">
                            <a:latin typeface="Cambria Math"/>
                            <a:ea typeface="黑体" panose="02010609060101010101" pitchFamily="49" charset="-122"/>
                            <a:cs typeface="Times New Roman" panose="02020603050405020304" pitchFamily="18" charset="0"/>
                          </a:rPr>
                          <m:t>1</m:t>
                        </m:r>
                      </m:sub>
                    </m:sSub>
                    <m:r>
                      <a:rPr lang="en-US" altLang="zh-CN" sz="2000" i="1">
                        <a:latin typeface="Cambria Math"/>
                        <a:ea typeface="Cambria Math"/>
                        <a:cs typeface="Times New Roman" panose="02020603050405020304" pitchFamily="18" charset="0"/>
                      </a:rPr>
                      <m:t>∨</m:t>
                    </m:r>
                  </m:oMath>
                </a14:m>
                <a:r>
                  <a:rPr lang="en-US" altLang="zh-CN" sz="2000" dirty="0">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2000" i="1">
                            <a:latin typeface="Cambria Math"/>
                            <a:ea typeface="黑体" panose="02010609060101010101" pitchFamily="49" charset="-122"/>
                            <a:cs typeface="Times New Roman" panose="02020603050405020304" pitchFamily="18" charset="0"/>
                          </a:rPr>
                          <m:t>𝛼</m:t>
                        </m:r>
                      </m:e>
                      <m:sub>
                        <m:r>
                          <a:rPr lang="en-US" altLang="zh-CN" sz="2000" i="1">
                            <a:latin typeface="Cambria Math"/>
                            <a:ea typeface="黑体" panose="02010609060101010101" pitchFamily="49" charset="-122"/>
                            <a:cs typeface="Times New Roman" panose="02020603050405020304" pitchFamily="18" charset="0"/>
                          </a:rPr>
                          <m:t>3</m:t>
                        </m:r>
                      </m:sub>
                    </m:sSub>
                    <m:r>
                      <a:rPr lang="en-US" altLang="zh-CN" sz="2000" i="1">
                        <a:latin typeface="Cambria Math"/>
                        <a:ea typeface="Cambria Math"/>
                        <a:cs typeface="Times New Roman" panose="02020603050405020304" pitchFamily="18" charset="0"/>
                      </a:rPr>
                      <m:t>∨</m:t>
                    </m:r>
                  </m:oMath>
                </a14:m>
                <a:r>
                  <a:rPr lang="en-US" altLang="zh-CN" sz="2000" dirty="0">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2000" i="1">
                            <a:latin typeface="Cambria Math"/>
                            <a:ea typeface="黑体" panose="02010609060101010101" pitchFamily="49" charset="-122"/>
                            <a:cs typeface="Times New Roman" panose="02020603050405020304" pitchFamily="18" charset="0"/>
                          </a:rPr>
                          <m:t>𝛼</m:t>
                        </m:r>
                      </m:e>
                      <m:sub>
                        <m:r>
                          <a:rPr lang="en-US" altLang="zh-CN" sz="2000" b="0" i="1" smtClean="0">
                            <a:latin typeface="Cambria Math"/>
                            <a:ea typeface="黑体" panose="02010609060101010101" pitchFamily="49" charset="-122"/>
                            <a:cs typeface="Times New Roman" panose="02020603050405020304" pitchFamily="18" charset="0"/>
                          </a:rPr>
                          <m:t>2</m:t>
                        </m:r>
                      </m:sub>
                    </m:sSub>
                  </m:oMath>
                </a14:m>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等</a:t>
                </a:r>
              </a:p>
              <a:p>
                <a:pPr marL="342900" indent="-342900">
                  <a:lnSpc>
                    <a:spcPct val="150000"/>
                  </a:lnSpc>
                  <a:buFont typeface="Wingdings" panose="05000000000000000000" pitchFamily="2" charset="2"/>
                  <a:buChar char="u"/>
                </a:pP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假设</a:t>
                </a:r>
                <a14:m>
                  <m:oMath xmlns:m="http://schemas.openxmlformats.org/officeDocument/2006/math">
                    <m:sSub>
                      <m:sSubPr>
                        <m:ctrlPr>
                          <a:rPr lang="en-US" altLang="zh-CN" sz="2000" i="1">
                            <a:solidFill>
                              <a:srgbClr val="C00000"/>
                            </a:solidFill>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2000" i="1">
                            <a:solidFill>
                              <a:srgbClr val="C00000"/>
                            </a:solidFill>
                            <a:latin typeface="Cambria Math"/>
                            <a:ea typeface="黑体" panose="02010609060101010101" pitchFamily="49" charset="-122"/>
                            <a:cs typeface="Times New Roman" panose="02020603050405020304" pitchFamily="18" charset="0"/>
                          </a:rPr>
                          <m:t>𝛼</m:t>
                        </m:r>
                      </m:e>
                      <m:sub>
                        <m:r>
                          <a:rPr lang="en-US" altLang="zh-CN" sz="2000" i="1">
                            <a:solidFill>
                              <a:srgbClr val="C00000"/>
                            </a:solidFill>
                            <a:latin typeface="Cambria Math"/>
                            <a:ea typeface="黑体" panose="02010609060101010101" pitchFamily="49" charset="-122"/>
                            <a:cs typeface="Times New Roman" panose="02020603050405020304" pitchFamily="18" charset="0"/>
                          </a:rPr>
                          <m:t>𝑖</m:t>
                        </m:r>
                      </m:sub>
                    </m:sSub>
                    <m:r>
                      <a:rPr lang="en-US" altLang="zh-CN" sz="2000" i="1">
                        <a:solidFill>
                          <a:srgbClr val="C00000"/>
                        </a:solidFill>
                        <a:latin typeface="Cambria Math"/>
                        <a:ea typeface="黑体" panose="02010609060101010101" pitchFamily="49" charset="-122"/>
                        <a:cs typeface="Times New Roman" panose="02020603050405020304" pitchFamily="18" charset="0"/>
                      </a:rPr>
                      <m:t>(</m:t>
                    </m:r>
                    <m:r>
                      <a:rPr lang="en-US" altLang="zh-CN" sz="2000" i="1">
                        <a:solidFill>
                          <a:srgbClr val="C00000"/>
                        </a:solidFill>
                        <a:latin typeface="Cambria Math"/>
                        <a:ea typeface="黑体" panose="02010609060101010101" pitchFamily="49" charset="-122"/>
                        <a:cs typeface="Times New Roman" panose="02020603050405020304" pitchFamily="18" charset="0"/>
                      </a:rPr>
                      <m:t>𝑖</m:t>
                    </m:r>
                    <m:r>
                      <a:rPr lang="en-US" altLang="zh-CN" sz="2000" i="1">
                        <a:solidFill>
                          <a:srgbClr val="C00000"/>
                        </a:solidFill>
                        <a:latin typeface="Cambria Math"/>
                        <a:ea typeface="黑体" panose="02010609060101010101" pitchFamily="49" charset="-122"/>
                        <a:cs typeface="Times New Roman" panose="02020603050405020304" pitchFamily="18" charset="0"/>
                      </a:rPr>
                      <m:t>=1,2,…,</m:t>
                    </m:r>
                    <m:r>
                      <a:rPr lang="en-US" altLang="zh-CN" sz="2000" i="1">
                        <a:solidFill>
                          <a:srgbClr val="C00000"/>
                        </a:solidFill>
                        <a:latin typeface="Cambria Math"/>
                        <a:ea typeface="黑体" panose="02010609060101010101" pitchFamily="49" charset="-122"/>
                        <a:cs typeface="Times New Roman" panose="02020603050405020304" pitchFamily="18" charset="0"/>
                      </a:rPr>
                      <m:t>𝑘</m:t>
                    </m:r>
                    <m:r>
                      <a:rPr lang="en-US" altLang="zh-CN" sz="2000" i="1">
                        <a:solidFill>
                          <a:srgbClr val="C00000"/>
                        </a:solidFill>
                        <a:latin typeface="Cambria Math"/>
                        <a:ea typeface="黑体" panose="02010609060101010101" pitchFamily="49" charset="-122"/>
                        <a:cs typeface="Times New Roman" panose="02020603050405020304" pitchFamily="18" charset="0"/>
                      </a:rPr>
                      <m:t>)</m:t>
                    </m:r>
                  </m:oMath>
                </a14:m>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为简单的析取式，则</a:t>
                </a:r>
                <a14:m>
                  <m:oMath xmlns:m="http://schemas.openxmlformats.org/officeDocument/2006/math">
                    <m:r>
                      <a:rPr lang="zh-CN" altLang="en-US" sz="2000" i="1">
                        <a:solidFill>
                          <a:srgbClr val="C00000"/>
                        </a:solidFill>
                        <a:latin typeface="Cambria Math"/>
                        <a:ea typeface="黑体" panose="02010609060101010101" pitchFamily="49" charset="-122"/>
                        <a:cs typeface="Times New Roman" panose="02020603050405020304" pitchFamily="18" charset="0"/>
                      </a:rPr>
                      <m:t>𝛼</m:t>
                    </m:r>
                    <m:r>
                      <a:rPr lang="en-US" altLang="zh-CN" sz="2000" i="1">
                        <a:solidFill>
                          <a:srgbClr val="C00000"/>
                        </a:solidFill>
                        <a:latin typeface="Cambria Math"/>
                        <a:ea typeface="黑体" panose="02010609060101010101" pitchFamily="49" charset="-122"/>
                        <a:cs typeface="Times New Roman" panose="02020603050405020304" pitchFamily="18" charset="0"/>
                      </a:rPr>
                      <m:t>=</m:t>
                    </m:r>
                  </m:oMath>
                </a14:m>
                <a:r>
                  <a:rPr lang="en-US" altLang="zh-CN" sz="2000" dirty="0">
                    <a:solidFill>
                      <a:srgbClr val="C00000"/>
                    </a:solidFill>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000" i="1">
                            <a:solidFill>
                              <a:srgbClr val="C00000"/>
                            </a:solidFill>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2000" i="1">
                            <a:solidFill>
                              <a:srgbClr val="C00000"/>
                            </a:solidFill>
                            <a:latin typeface="Cambria Math"/>
                            <a:ea typeface="黑体" panose="02010609060101010101" pitchFamily="49" charset="-122"/>
                            <a:cs typeface="Times New Roman" panose="02020603050405020304" pitchFamily="18" charset="0"/>
                          </a:rPr>
                          <m:t>𝛼</m:t>
                        </m:r>
                      </m:e>
                      <m:sub>
                        <m:r>
                          <a:rPr lang="en-US" altLang="zh-CN" sz="2000" i="1">
                            <a:solidFill>
                              <a:srgbClr val="C00000"/>
                            </a:solidFill>
                            <a:latin typeface="Cambria Math"/>
                            <a:ea typeface="黑体" panose="02010609060101010101" pitchFamily="49" charset="-122"/>
                            <a:cs typeface="Times New Roman" panose="02020603050405020304" pitchFamily="18" charset="0"/>
                          </a:rPr>
                          <m:t>1</m:t>
                        </m:r>
                      </m:sub>
                    </m:sSub>
                    <m:r>
                      <a:rPr lang="en-US" altLang="zh-CN" sz="2000" i="1" smtClean="0">
                        <a:solidFill>
                          <a:srgbClr val="C00000"/>
                        </a:solidFill>
                        <a:latin typeface="Cambria Math"/>
                        <a:ea typeface="Cambria Math"/>
                        <a:cs typeface="Times New Roman" panose="02020603050405020304" pitchFamily="18" charset="0"/>
                      </a:rPr>
                      <m:t>∧</m:t>
                    </m:r>
                  </m:oMath>
                </a14:m>
                <a:r>
                  <a:rPr lang="en-US" altLang="zh-CN" sz="2000" dirty="0">
                    <a:solidFill>
                      <a:srgbClr val="C00000"/>
                    </a:solidFill>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000" i="1">
                            <a:solidFill>
                              <a:srgbClr val="C00000"/>
                            </a:solidFill>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2000" i="1">
                            <a:solidFill>
                              <a:srgbClr val="C00000"/>
                            </a:solidFill>
                            <a:latin typeface="Cambria Math"/>
                            <a:ea typeface="黑体" panose="02010609060101010101" pitchFamily="49" charset="-122"/>
                            <a:cs typeface="Times New Roman" panose="02020603050405020304" pitchFamily="18" charset="0"/>
                          </a:rPr>
                          <m:t>𝛼</m:t>
                        </m:r>
                      </m:e>
                      <m:sub>
                        <m:r>
                          <a:rPr lang="en-US" altLang="zh-CN" sz="2000" i="1">
                            <a:solidFill>
                              <a:srgbClr val="C00000"/>
                            </a:solidFill>
                            <a:latin typeface="Cambria Math"/>
                            <a:ea typeface="黑体" panose="02010609060101010101" pitchFamily="49" charset="-122"/>
                            <a:cs typeface="Times New Roman" panose="02020603050405020304" pitchFamily="18" charset="0"/>
                          </a:rPr>
                          <m:t>2</m:t>
                        </m:r>
                      </m:sub>
                    </m:sSub>
                  </m:oMath>
                </a14:m>
                <a:r>
                  <a:rPr lang="en-US" altLang="zh-CN" sz="2000" dirty="0">
                    <a:solidFill>
                      <a:srgbClr val="C00000"/>
                    </a:solidFill>
                    <a:ea typeface="Cambria Math"/>
                    <a:cs typeface="Times New Roman" panose="02020603050405020304" pitchFamily="18" charset="0"/>
                  </a:rPr>
                  <a:t> </a:t>
                </a:r>
                <a14:m>
                  <m:oMath xmlns:m="http://schemas.openxmlformats.org/officeDocument/2006/math">
                    <m:r>
                      <a:rPr lang="en-US" altLang="zh-CN" sz="2000" i="1" smtClean="0">
                        <a:solidFill>
                          <a:srgbClr val="C00000"/>
                        </a:solidFill>
                        <a:latin typeface="Cambria Math"/>
                        <a:ea typeface="Cambria Math"/>
                        <a:cs typeface="Times New Roman" panose="02020603050405020304" pitchFamily="18" charset="0"/>
                      </a:rPr>
                      <m:t>∧</m:t>
                    </m:r>
                    <m:r>
                      <a:rPr lang="en-US" altLang="zh-CN" sz="2000">
                        <a:solidFill>
                          <a:srgbClr val="C00000"/>
                        </a:solidFill>
                        <a:latin typeface="Cambria Math"/>
                        <a:ea typeface="Cambria Math"/>
                        <a:cs typeface="Times New Roman" panose="02020603050405020304" pitchFamily="18" charset="0"/>
                      </a:rPr>
                      <m:t>…</m:t>
                    </m:r>
                    <m:r>
                      <a:rPr lang="en-US" altLang="zh-CN" sz="2000" i="1" smtClean="0">
                        <a:solidFill>
                          <a:srgbClr val="C00000"/>
                        </a:solidFill>
                        <a:latin typeface="Cambria Math"/>
                        <a:ea typeface="Cambria Math"/>
                        <a:cs typeface="Times New Roman" panose="02020603050405020304" pitchFamily="18" charset="0"/>
                      </a:rPr>
                      <m:t>∧</m:t>
                    </m:r>
                    <m:sSub>
                      <m:sSubPr>
                        <m:ctrlPr>
                          <a:rPr lang="en-US" altLang="zh-CN" sz="2000" i="1">
                            <a:solidFill>
                              <a:srgbClr val="C00000"/>
                            </a:solidFill>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2000" i="1">
                            <a:solidFill>
                              <a:srgbClr val="C00000"/>
                            </a:solidFill>
                            <a:latin typeface="Cambria Math"/>
                            <a:ea typeface="黑体" panose="02010609060101010101" pitchFamily="49" charset="-122"/>
                            <a:cs typeface="Times New Roman" panose="02020603050405020304" pitchFamily="18" charset="0"/>
                          </a:rPr>
                          <m:t>𝛼</m:t>
                        </m:r>
                      </m:e>
                      <m:sub>
                        <m:r>
                          <a:rPr lang="en-US" altLang="zh-CN" sz="2000" i="1">
                            <a:solidFill>
                              <a:srgbClr val="C00000"/>
                            </a:solidFill>
                            <a:latin typeface="Cambria Math"/>
                            <a:ea typeface="黑体" panose="02010609060101010101" pitchFamily="49" charset="-122"/>
                            <a:cs typeface="Times New Roman" panose="02020603050405020304" pitchFamily="18" charset="0"/>
                          </a:rPr>
                          <m:t>𝑘</m:t>
                        </m:r>
                      </m:sub>
                    </m:sSub>
                  </m:oMath>
                </a14:m>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为合取范式</a:t>
                </a:r>
                <a:endPar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例如：</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m:t>
                    </m:r>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2000" i="1">
                            <a:latin typeface="Cambria Math"/>
                            <a:ea typeface="黑体" panose="02010609060101010101" pitchFamily="49" charset="-122"/>
                            <a:cs typeface="Times New Roman" panose="02020603050405020304" pitchFamily="18" charset="0"/>
                          </a:rPr>
                          <m:t>𝛼</m:t>
                        </m:r>
                      </m:e>
                      <m:sub>
                        <m:r>
                          <a:rPr lang="en-US" altLang="zh-CN" sz="2000" i="1">
                            <a:latin typeface="Cambria Math"/>
                            <a:ea typeface="黑体" panose="02010609060101010101" pitchFamily="49" charset="-122"/>
                            <a:cs typeface="Times New Roman" panose="02020603050405020304" pitchFamily="18" charset="0"/>
                          </a:rPr>
                          <m:t>1</m:t>
                        </m:r>
                      </m:sub>
                    </m:sSub>
                    <m:r>
                      <a:rPr lang="en-US" altLang="zh-CN" sz="2000" i="1" smtClean="0">
                        <a:latin typeface="Cambria Math"/>
                        <a:ea typeface="Cambria Math"/>
                        <a:cs typeface="Times New Roman" panose="02020603050405020304" pitchFamily="18" charset="0"/>
                      </a:rPr>
                      <m:t>∨</m:t>
                    </m:r>
                  </m:oMath>
                </a14:m>
                <a:r>
                  <a:rPr lang="en-US" altLang="zh-CN" sz="2000" dirty="0">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2000" i="1">
                            <a:latin typeface="Cambria Math"/>
                            <a:ea typeface="黑体" panose="02010609060101010101" pitchFamily="49" charset="-122"/>
                            <a:cs typeface="Times New Roman" panose="02020603050405020304" pitchFamily="18" charset="0"/>
                          </a:rPr>
                          <m:t>𝛼</m:t>
                        </m:r>
                      </m:e>
                      <m:sub>
                        <m:r>
                          <a:rPr lang="en-US" altLang="zh-CN" sz="2000" i="1">
                            <a:latin typeface="Cambria Math"/>
                            <a:ea typeface="黑体" panose="02010609060101010101" pitchFamily="49" charset="-122"/>
                            <a:cs typeface="Times New Roman" panose="02020603050405020304" pitchFamily="18" charset="0"/>
                          </a:rPr>
                          <m:t>2</m:t>
                        </m:r>
                      </m:sub>
                    </m:sSub>
                    <m:r>
                      <a:rPr lang="en-US" altLang="zh-CN" sz="2000" i="1">
                        <a:latin typeface="Cambria Math"/>
                        <a:ea typeface="黑体" panose="02010609060101010101" pitchFamily="49" charset="-122"/>
                        <a:cs typeface="Times New Roman" panose="02020603050405020304" pitchFamily="18" charset="0"/>
                      </a:rPr>
                      <m:t>)</m:t>
                    </m:r>
                  </m:oMath>
                </a14:m>
                <a:r>
                  <a:rPr lang="en-US" altLang="zh-CN" sz="2000" dirty="0">
                    <a:ea typeface="Cambria Math"/>
                    <a:cs typeface="Times New Roman" panose="02020603050405020304" pitchFamily="18" charset="0"/>
                  </a:rPr>
                  <a:t> </a:t>
                </a:r>
                <a14:m>
                  <m:oMath xmlns:m="http://schemas.openxmlformats.org/officeDocument/2006/math">
                    <m:r>
                      <a:rPr lang="en-US" altLang="zh-CN" sz="2000" i="1" smtClean="0">
                        <a:latin typeface="Cambria Math"/>
                        <a:ea typeface="Cambria Math"/>
                        <a:cs typeface="Times New Roman" panose="02020603050405020304" pitchFamily="18" charset="0"/>
                      </a:rPr>
                      <m:t>∧</m:t>
                    </m:r>
                  </m:oMath>
                </a14:m>
                <a:r>
                  <a:rPr lang="en-US" altLang="zh-CN" sz="2000" dirty="0">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i="1">
                            <a:latin typeface="Cambria Math"/>
                            <a:ea typeface="Cambria Math"/>
                            <a:cs typeface="Times New Roman" panose="02020603050405020304" pitchFamily="18" charset="0"/>
                          </a:rPr>
                          <m:t>¬</m:t>
                        </m:r>
                        <m:r>
                          <a:rPr lang="zh-CN" altLang="en-US" sz="2000" i="1">
                            <a:latin typeface="Cambria Math"/>
                            <a:ea typeface="黑体" panose="02010609060101010101" pitchFamily="49" charset="-122"/>
                            <a:cs typeface="Times New Roman" panose="02020603050405020304" pitchFamily="18" charset="0"/>
                          </a:rPr>
                          <m:t>𝛼</m:t>
                        </m:r>
                      </m:e>
                      <m:sub>
                        <m:r>
                          <a:rPr lang="en-US" altLang="zh-CN" sz="2000" i="1">
                            <a:latin typeface="Cambria Math"/>
                            <a:ea typeface="黑体" panose="02010609060101010101" pitchFamily="49" charset="-122"/>
                            <a:cs typeface="Times New Roman" panose="02020603050405020304" pitchFamily="18" charset="0"/>
                          </a:rPr>
                          <m:t>3</m:t>
                        </m:r>
                      </m:sub>
                    </m:sSub>
                  </m:oMath>
                </a14:m>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a:rPr lang="en-US" altLang="zh-CN" sz="2000" i="1">
                        <a:latin typeface="Cambria Math"/>
                        <a:ea typeface="Cambria Math"/>
                        <a:cs typeface="Times New Roman" panose="02020603050405020304" pitchFamily="18" charset="0"/>
                      </a:rPr>
                      <m:t>¬</m:t>
                    </m:r>
                  </m:oMath>
                </a14:m>
                <a:r>
                  <a:rPr lang="en-US" altLang="zh-CN" sz="2000" dirty="0">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2000" i="1">
                            <a:latin typeface="Cambria Math"/>
                            <a:ea typeface="黑体" panose="02010609060101010101" pitchFamily="49" charset="-122"/>
                            <a:cs typeface="Times New Roman" panose="02020603050405020304" pitchFamily="18" charset="0"/>
                          </a:rPr>
                          <m:t>𝛼</m:t>
                        </m:r>
                      </m:e>
                      <m:sub>
                        <m:r>
                          <a:rPr lang="en-US" altLang="zh-CN" sz="2000" i="1">
                            <a:latin typeface="Cambria Math"/>
                            <a:ea typeface="黑体" panose="02010609060101010101" pitchFamily="49" charset="-122"/>
                            <a:cs typeface="Times New Roman" panose="02020603050405020304" pitchFamily="18" charset="0"/>
                          </a:rPr>
                          <m:t>1</m:t>
                        </m:r>
                      </m:sub>
                    </m:sSub>
                    <m:r>
                      <a:rPr lang="en-US" altLang="zh-CN" sz="2000" i="1" smtClean="0">
                        <a:latin typeface="Cambria Math"/>
                        <a:ea typeface="Cambria Math"/>
                        <a:cs typeface="Times New Roman" panose="02020603050405020304" pitchFamily="18" charset="0"/>
                      </a:rPr>
                      <m:t>∧</m:t>
                    </m:r>
                  </m:oMath>
                </a14:m>
                <a:r>
                  <a:rPr lang="en-US" altLang="zh-CN" sz="2000" dirty="0">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2000" i="1">
                            <a:latin typeface="Cambria Math"/>
                            <a:ea typeface="黑体" panose="02010609060101010101" pitchFamily="49" charset="-122"/>
                            <a:cs typeface="Times New Roman" panose="02020603050405020304" pitchFamily="18" charset="0"/>
                          </a:rPr>
                          <m:t>𝛼</m:t>
                        </m:r>
                      </m:e>
                      <m:sub>
                        <m:r>
                          <a:rPr lang="en-US" altLang="zh-CN" sz="2000" i="1">
                            <a:latin typeface="Cambria Math"/>
                            <a:ea typeface="黑体" panose="02010609060101010101" pitchFamily="49" charset="-122"/>
                            <a:cs typeface="Times New Roman" panose="02020603050405020304" pitchFamily="18" charset="0"/>
                          </a:rPr>
                          <m:t>3</m:t>
                        </m:r>
                      </m:sub>
                    </m:sSub>
                    <m:r>
                      <a:rPr lang="en-US" altLang="zh-CN" sz="2000" i="1" smtClean="0">
                        <a:latin typeface="Cambria Math"/>
                        <a:ea typeface="Cambria Math"/>
                        <a:cs typeface="Times New Roman" panose="02020603050405020304" pitchFamily="18" charset="0"/>
                      </a:rPr>
                      <m:t>∧</m:t>
                    </m:r>
                  </m:oMath>
                </a14:m>
                <a:r>
                  <a:rPr lang="en-US" altLang="zh-CN" sz="2000" dirty="0">
                    <a:ea typeface="黑体" panose="02010609060101010101" pitchFamily="49" charset="-122"/>
                    <a:cs typeface="Times New Roman" panose="02020603050405020304" pitchFamily="18" charset="0"/>
                  </a:rPr>
                  <a:t> </a:t>
                </a:r>
                <a14:m>
                  <m:oMath xmlns:m="http://schemas.openxmlformats.org/officeDocument/2006/math">
                    <m:d>
                      <m:d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i="1">
                            <a:latin typeface="Cambria Math"/>
                            <a:ea typeface="Cambria Math"/>
                            <a:cs typeface="Times New Roman" panose="02020603050405020304" pitchFamily="18" charset="0"/>
                          </a:rPr>
                          <m:t>¬</m:t>
                        </m:r>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2000" i="1">
                                <a:latin typeface="Cambria Math"/>
                                <a:ea typeface="黑体" panose="02010609060101010101" pitchFamily="49" charset="-122"/>
                                <a:cs typeface="Times New Roman" panose="02020603050405020304" pitchFamily="18" charset="0"/>
                              </a:rPr>
                              <m:t>𝛼</m:t>
                            </m:r>
                          </m:e>
                          <m:sub>
                            <m:r>
                              <a:rPr lang="en-US" altLang="zh-CN" sz="2000" i="1">
                                <a:latin typeface="Cambria Math"/>
                                <a:ea typeface="黑体" panose="02010609060101010101" pitchFamily="49" charset="-122"/>
                                <a:cs typeface="Times New Roman" panose="02020603050405020304" pitchFamily="18" charset="0"/>
                              </a:rPr>
                              <m:t>2</m:t>
                            </m:r>
                          </m:sub>
                        </m:sSub>
                        <m:r>
                          <a:rPr lang="en-US" altLang="zh-CN" sz="2000" i="1" smtClean="0">
                            <a:latin typeface="Cambria Math"/>
                            <a:ea typeface="Cambria Math"/>
                            <a:cs typeface="Times New Roman" panose="02020603050405020304" pitchFamily="18" charset="0"/>
                          </a:rPr>
                          <m:t>∨</m:t>
                        </m:r>
                        <m:sSub>
                          <m:sSub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2000" i="1">
                                <a:latin typeface="Cambria Math"/>
                                <a:ea typeface="黑体" panose="02010609060101010101" pitchFamily="49" charset="-122"/>
                                <a:cs typeface="Times New Roman" panose="02020603050405020304" pitchFamily="18" charset="0"/>
                              </a:rPr>
                              <m:t>𝛼</m:t>
                            </m:r>
                          </m:e>
                          <m:sub>
                            <m:r>
                              <a:rPr lang="en-US" altLang="zh-CN" sz="2000" b="0" i="1" smtClean="0">
                                <a:latin typeface="Cambria Math"/>
                                <a:ea typeface="黑体" panose="02010609060101010101" pitchFamily="49" charset="-122"/>
                                <a:cs typeface="Times New Roman" panose="02020603050405020304" pitchFamily="18" charset="0"/>
                              </a:rPr>
                              <m:t>4</m:t>
                            </m:r>
                          </m:sub>
                        </m:sSub>
                      </m:e>
                    </m:d>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等</a:t>
                </a:r>
              </a:p>
            </p:txBody>
          </p:sp>
        </mc:Choice>
        <mc:Fallback xmlns="">
          <p:sp>
            <p:nvSpPr>
              <p:cNvPr id="4" name="矩形 3"/>
              <p:cNvSpPr>
                <a:spLocks noRot="1" noChangeAspect="1" noMove="1" noResize="1" noEditPoints="1" noAdjustHandles="1" noChangeArrowheads="1" noChangeShapeType="1" noTextEdit="1"/>
              </p:cNvSpPr>
              <p:nvPr/>
            </p:nvSpPr>
            <p:spPr>
              <a:xfrm>
                <a:off x="59375" y="1740659"/>
                <a:ext cx="9143999" cy="3785652"/>
              </a:xfrm>
              <a:prstGeom prst="rect">
                <a:avLst/>
              </a:prstGeom>
              <a:blipFill rotWithShape="1">
                <a:blip r:embed="rId2"/>
                <a:stretch>
                  <a:fillRect l="-733" b="-483"/>
                </a:stretch>
              </a:blipFill>
            </p:spPr>
            <p:txBody>
              <a:bodyPr/>
              <a:lstStyle/>
              <a:p>
                <a:r>
                  <a:rPr lang="zh-CN" altLang="en-US">
                    <a:noFill/>
                  </a:rPr>
                  <a:t> </a:t>
                </a:r>
              </a:p>
            </p:txBody>
          </p:sp>
        </mc:Fallback>
      </mc:AlternateContent>
      <p:sp>
        <p:nvSpPr>
          <p:cNvPr id="3" name="矩形 2"/>
          <p:cNvSpPr/>
          <p:nvPr/>
        </p:nvSpPr>
        <p:spPr>
          <a:xfrm>
            <a:off x="269911" y="1011053"/>
            <a:ext cx="8411379" cy="677108"/>
          </a:xfrm>
          <a:prstGeom prst="rect">
            <a:avLst/>
          </a:prstGeom>
        </p:spPr>
        <p:txBody>
          <a:bodyPr wrap="square">
            <a:spAutoFit/>
          </a:bodyPr>
          <a:lstStyle/>
          <a:p>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范式（</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normal form)</a:t>
            </a:r>
            <a:r>
              <a:rPr lang="zh-CN" altLang="en-US" dirty="0"/>
              <a:t>是命题逻辑中的重要概念。范式是把命题公式化归为一种标准的形式。范式最大的作用是可以进行两个命题的等价判定。</a:t>
            </a:r>
          </a:p>
        </p:txBody>
      </p:sp>
    </p:spTree>
    <p:extLst>
      <p:ext uri="{BB962C8B-B14F-4D97-AF65-F5344CB8AC3E}">
        <p14:creationId xmlns:p14="http://schemas.microsoft.com/office/powerpoint/2010/main" val="2254156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96712" y="194256"/>
            <a:ext cx="7507706" cy="657727"/>
          </a:xfrm>
        </p:spPr>
        <p:txBody>
          <a:bodyPr/>
          <a:lstStyle/>
          <a:p>
            <a:r>
              <a:rPr lang="zh-CN" altLang="en-US" sz="2400" dirty="0">
                <a:latin typeface="Times New Roman" panose="02020603050405020304" pitchFamily="18" charset="0"/>
                <a:cs typeface="Times New Roman" panose="02020603050405020304" pitchFamily="18" charset="0"/>
              </a:rPr>
              <a:t>命题范式</a:t>
            </a:r>
            <a:endParaRPr lang="zh-CN" altLang="en-US" sz="2400"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4" name="矩形 3"/>
          <p:cNvSpPr/>
          <p:nvPr/>
        </p:nvSpPr>
        <p:spPr>
          <a:xfrm>
            <a:off x="261256" y="979928"/>
            <a:ext cx="8585859" cy="1938992"/>
          </a:xfrm>
          <a:prstGeom prst="rect">
            <a:avLst/>
          </a:prstGeom>
        </p:spPr>
        <p:txBody>
          <a:bodyPr wrap="square">
            <a:spAutoFit/>
          </a:bodyPr>
          <a:lstStyle/>
          <a:p>
            <a:pPr marL="342900" indent="-342900">
              <a:buFont typeface="Wingdings" panose="05000000000000000000" pitchFamily="2" charset="2"/>
              <a:buChar char="l"/>
            </a:pP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一个析取范式是不成立的，当且仅当它的每个简单合取式都不成立。</a:t>
            </a:r>
          </a:p>
          <a:p>
            <a:pPr marL="342900" indent="-342900">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一个合取范式是成立的，当且仅当它的每个简单析取式都是成立的。</a:t>
            </a:r>
          </a:p>
          <a:p>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buFont typeface="Wingdings" panose="05000000000000000000" pitchFamily="2" charset="2"/>
              <a:buChar char="u"/>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任一命题公式都存在着与之等值的析取范式与合取范式</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注意：命题公式的析取范式与合取范式都不是唯一的</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p:cNvSpPr txBox="1"/>
              <p:nvPr/>
            </p:nvSpPr>
            <p:spPr>
              <a:xfrm>
                <a:off x="601765" y="3972685"/>
                <a:ext cx="5136727" cy="369332"/>
              </a:xfrm>
              <a:prstGeom prst="rect">
                <a:avLst/>
              </a:prstGeom>
              <a:noFill/>
            </p:spPr>
            <p:txBody>
              <a:bodyPr wrap="none" rtlCol="0">
                <a:spAutoFit/>
              </a:bodyPr>
              <a:lstStyle/>
              <a:p>
                <a:r>
                  <a:rPr lang="zh-CN" altLang="en-US" dirty="0">
                    <a:ea typeface="黑体" panose="02010609060101010101" pitchFamily="49" charset="-122"/>
                    <a:cs typeface="Times New Roman" panose="02020603050405020304" pitchFamily="18" charset="0"/>
                  </a:rPr>
                  <a:t>例</a:t>
                </a:r>
                <a:r>
                  <a:rPr lang="en-US" altLang="zh-CN" dirty="0">
                    <a:ea typeface="黑体" panose="02010609060101010101" pitchFamily="49" charset="-122"/>
                    <a:cs typeface="Times New Roman" panose="02020603050405020304" pitchFamily="18" charset="0"/>
                  </a:rPr>
                  <a:t>2.6</a:t>
                </a:r>
                <a:r>
                  <a:rPr lang="zh-CN" altLang="en-US" dirty="0">
                    <a:ea typeface="黑体" panose="02010609060101010101" pitchFamily="49" charset="-122"/>
                    <a:cs typeface="Times New Roman" panose="02020603050405020304" pitchFamily="18" charset="0"/>
                  </a:rPr>
                  <a:t>：求</a:t>
                </a:r>
                <a14:m>
                  <m:oMath xmlns:m="http://schemas.openxmlformats.org/officeDocument/2006/math">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m:t>
                    </m:r>
                    <m:r>
                      <m:rPr>
                        <m:nor/>
                      </m:rPr>
                      <a:rPr lang="en-US" altLang="zh-CN" dirty="0">
                        <a:ea typeface="黑体" panose="02010609060101010101" pitchFamily="49" charset="-122"/>
                        <a:cs typeface="Times New Roman" panose="02020603050405020304" pitchFamily="18" charset="0"/>
                      </a:rPr>
                      <m:t>α</m:t>
                    </m:r>
                    <m:r>
                      <a:rPr lang="en-US" altLang="zh-CN" i="1" smtClean="0">
                        <a:latin typeface="Cambria Math"/>
                        <a:ea typeface="Cambria Math"/>
                        <a:cs typeface="Times New Roman" panose="02020603050405020304" pitchFamily="18" charset="0"/>
                      </a:rPr>
                      <m:t>→</m:t>
                    </m:r>
                    <m:r>
                      <a:rPr lang="zh-CN" altLang="en-US" i="1" smtClean="0">
                        <a:latin typeface="Cambria Math"/>
                        <a:ea typeface="Cambria Math"/>
                        <a:cs typeface="Times New Roman" panose="02020603050405020304" pitchFamily="18" charset="0"/>
                      </a:rPr>
                      <m:t>𝛽</m:t>
                    </m:r>
                    <m:r>
                      <a:rPr lang="en-US" altLang="zh-CN" b="0" i="1" smtClean="0">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zh-CN" altLang="en-US" i="1" smtClean="0">
                        <a:latin typeface="Cambria Math"/>
                        <a:ea typeface="Cambria Math"/>
                        <a:cs typeface="Times New Roman" panose="02020603050405020304" pitchFamily="18" charset="0"/>
                      </a:rPr>
                      <m:t>𝛾</m:t>
                    </m:r>
                  </m:oMath>
                </a14:m>
                <a:r>
                  <a:rPr lang="zh-CN" altLang="en-US" dirty="0">
                    <a:ea typeface="黑体" panose="02010609060101010101" pitchFamily="49" charset="-122"/>
                  </a:rPr>
                  <a:t>的析取范式与合取范式</a:t>
                </a:r>
              </a:p>
            </p:txBody>
          </p:sp>
        </mc:Choice>
        <mc:Fallback xmlns="">
          <p:sp>
            <p:nvSpPr>
              <p:cNvPr id="6" name="TextBox 5"/>
              <p:cNvSpPr txBox="1">
                <a:spLocks noRot="1" noChangeAspect="1" noMove="1" noResize="1" noEditPoints="1" noAdjustHandles="1" noChangeArrowheads="1" noChangeShapeType="1" noTextEdit="1"/>
              </p:cNvSpPr>
              <p:nvPr/>
            </p:nvSpPr>
            <p:spPr>
              <a:xfrm>
                <a:off x="601765" y="3972685"/>
                <a:ext cx="5136727" cy="369332"/>
              </a:xfrm>
              <a:prstGeom prst="rect">
                <a:avLst/>
              </a:prstGeom>
              <a:blipFill rotWithShape="1">
                <a:blip r:embed="rId2"/>
                <a:stretch>
                  <a:fillRect l="-1069" t="-11667" b="-2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225684" y="4686987"/>
                <a:ext cx="4049763" cy="14773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ea typeface="Cambria Math"/>
                          <a:cs typeface="Times New Roman" panose="02020603050405020304" pitchFamily="18" charset="0"/>
                        </a:rPr>
                        <m:t>¬</m:t>
                      </m:r>
                      <m:d>
                        <m:dPr>
                          <m:ctrlPr>
                            <a:rPr lang="en-US" altLang="zh-CN" i="1" dirty="0">
                              <a:latin typeface="Cambria Math" panose="02040503050406030204" pitchFamily="18" charset="0"/>
                              <a:ea typeface="Cambria Math"/>
                              <a:cs typeface="Times New Roman" panose="02020603050405020304" pitchFamily="18" charset="0"/>
                            </a:rPr>
                          </m:ctrlPr>
                        </m:dPr>
                        <m:e>
                          <m:r>
                            <m:rPr>
                              <m:nor/>
                            </m:rPr>
                            <a:rPr lang="en-US" altLang="zh-CN" dirty="0">
                              <a:latin typeface="黑体" panose="02010609060101010101" pitchFamily="49" charset="-122"/>
                              <a:ea typeface="黑体" panose="02010609060101010101" pitchFamily="49" charset="-122"/>
                              <a:cs typeface="Times New Roman" panose="02020603050405020304" pitchFamily="18" charset="0"/>
                            </a:rPr>
                            <m:t>α</m:t>
                          </m:r>
                          <m:r>
                            <a:rPr lang="en-US" altLang="zh-CN" i="1">
                              <a:latin typeface="Cambria Math"/>
                              <a:ea typeface="Cambria Math"/>
                              <a:cs typeface="Times New Roman" panose="02020603050405020304" pitchFamily="18" charset="0"/>
                            </a:rPr>
                            <m:t>→</m:t>
                          </m:r>
                          <m:r>
                            <a:rPr lang="zh-CN" altLang="en-US" i="1">
                              <a:latin typeface="Cambria Math"/>
                              <a:ea typeface="Cambria Math"/>
                              <a:cs typeface="Times New Roman" panose="02020603050405020304" pitchFamily="18" charset="0"/>
                            </a:rPr>
                            <m:t>𝛽</m:t>
                          </m:r>
                        </m:e>
                      </m:d>
                      <m:r>
                        <a:rPr lang="en-US" altLang="zh-CN" i="1">
                          <a:latin typeface="Cambria Math"/>
                          <a:ea typeface="Cambria Math"/>
                          <a:cs typeface="Times New Roman" panose="02020603050405020304" pitchFamily="18" charset="0"/>
                        </a:rPr>
                        <m:t>∨¬</m:t>
                      </m:r>
                      <m:r>
                        <a:rPr lang="zh-CN" altLang="en-US" i="1">
                          <a:latin typeface="Cambria Math"/>
                          <a:ea typeface="Cambria Math"/>
                          <a:cs typeface="Times New Roman" panose="02020603050405020304" pitchFamily="18" charset="0"/>
                        </a:rPr>
                        <m:t>𝛾</m:t>
                      </m:r>
                    </m:oMath>
                  </m:oMathPara>
                </a14:m>
                <a:endParaRPr lang="en-US" altLang="zh-CN" dirty="0">
                  <a:ea typeface="Cambria Math"/>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altLang="zh-CN" b="0" i="1" smtClean="0">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d>
                        <m:dPr>
                          <m:ctrlPr>
                            <a:rPr lang="en-US" altLang="zh-CN" b="0" i="1" smtClean="0">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m:t>
                          </m:r>
                          <m:r>
                            <m:rPr>
                              <m:nor/>
                            </m:rPr>
                            <a:rPr lang="en-US" altLang="zh-CN" dirty="0">
                              <a:latin typeface="黑体" panose="02010609060101010101" pitchFamily="49" charset="-122"/>
                              <a:ea typeface="黑体" panose="02010609060101010101" pitchFamily="49" charset="-122"/>
                              <a:cs typeface="Times New Roman" panose="02020603050405020304" pitchFamily="18" charset="0"/>
                            </a:rPr>
                            <m:t>α</m:t>
                          </m:r>
                          <m:r>
                            <a:rPr lang="en-US" altLang="zh-CN" i="1">
                              <a:latin typeface="Cambria Math"/>
                              <a:ea typeface="Cambria Math"/>
                              <a:cs typeface="Times New Roman" panose="02020603050405020304" pitchFamily="18" charset="0"/>
                            </a:rPr>
                            <m:t>∨</m:t>
                          </m:r>
                          <m:r>
                            <a:rPr lang="zh-CN" altLang="en-US" i="1">
                              <a:latin typeface="Cambria Math"/>
                              <a:ea typeface="Cambria Math"/>
                              <a:cs typeface="Times New Roman" panose="02020603050405020304" pitchFamily="18" charset="0"/>
                            </a:rPr>
                            <m:t>𝛽</m:t>
                          </m:r>
                        </m:e>
                      </m:d>
                      <m:r>
                        <a:rPr lang="en-US" altLang="zh-CN" i="1">
                          <a:latin typeface="Cambria Math"/>
                          <a:ea typeface="Cambria Math"/>
                          <a:cs typeface="Times New Roman" panose="02020603050405020304" pitchFamily="18" charset="0"/>
                        </a:rPr>
                        <m:t>∨¬</m:t>
                      </m:r>
                      <m:r>
                        <a:rPr lang="zh-CN" altLang="en-US" i="1">
                          <a:latin typeface="Cambria Math"/>
                          <a:ea typeface="Cambria Math"/>
                          <a:cs typeface="Times New Roman" panose="02020603050405020304" pitchFamily="18" charset="0"/>
                        </a:rPr>
                        <m:t>𝛾</m:t>
                      </m:r>
                    </m:oMath>
                  </m:oMathPara>
                </a14:m>
                <a:endParaRPr lang="en-US" altLang="zh-CN" i="1" dirty="0">
                  <a:latin typeface="Cambria Math"/>
                  <a:ea typeface="Cambria Math"/>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a:ea typeface="Cambria Math"/>
                          <a:cs typeface="Times New Roman" panose="02020603050405020304" pitchFamily="18" charset="0"/>
                        </a:rPr>
                        <m:t>⟺</m:t>
                      </m:r>
                      <m:r>
                        <a:rPr lang="en-US" altLang="zh-CN" i="1" smtClean="0">
                          <a:latin typeface="Cambria Math"/>
                          <a:ea typeface="Cambria Math"/>
                          <a:cs typeface="Times New Roman" panose="02020603050405020304" pitchFamily="18" charset="0"/>
                        </a:rPr>
                        <m:t> </m:t>
                      </m:r>
                      <m:d>
                        <m:dPr>
                          <m:ctrlPr>
                            <a:rPr lang="en-US" altLang="zh-CN" i="1">
                              <a:latin typeface="Cambria Math" panose="02040503050406030204" pitchFamily="18" charset="0"/>
                              <a:ea typeface="Cambria Math"/>
                              <a:cs typeface="Times New Roman" panose="02020603050405020304" pitchFamily="18" charset="0"/>
                            </a:rPr>
                          </m:ctrlPr>
                        </m:dPr>
                        <m:e>
                          <m:r>
                            <m:rPr>
                              <m:nor/>
                            </m:rPr>
                            <a:rPr lang="en-US" altLang="zh-CN" dirty="0">
                              <a:latin typeface="黑体" panose="02010609060101010101" pitchFamily="49" charset="-122"/>
                              <a:ea typeface="黑体" panose="02010609060101010101" pitchFamily="49" charset="-122"/>
                              <a:cs typeface="Times New Roman" panose="02020603050405020304" pitchFamily="18" charset="0"/>
                            </a:rPr>
                            <m:t>α</m:t>
                          </m:r>
                          <m:r>
                            <a:rPr lang="en-US" altLang="zh-CN" i="1" dirty="0" smtClean="0">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zh-CN" altLang="en-US" i="1">
                              <a:latin typeface="Cambria Math"/>
                              <a:ea typeface="Cambria Math"/>
                              <a:cs typeface="Times New Roman" panose="02020603050405020304" pitchFamily="18" charset="0"/>
                            </a:rPr>
                            <m:t>𝛽</m:t>
                          </m:r>
                        </m:e>
                      </m:d>
                      <m:r>
                        <a:rPr lang="en-US" altLang="zh-CN" i="1">
                          <a:latin typeface="Cambria Math"/>
                          <a:ea typeface="Cambria Math"/>
                          <a:cs typeface="Times New Roman" panose="02020603050405020304" pitchFamily="18" charset="0"/>
                        </a:rPr>
                        <m:t>∨¬</m:t>
                      </m:r>
                      <m:r>
                        <a:rPr lang="zh-CN" altLang="en-US" i="1">
                          <a:latin typeface="Cambria Math"/>
                          <a:ea typeface="Cambria Math"/>
                          <a:cs typeface="Times New Roman" panose="02020603050405020304" pitchFamily="18" charset="0"/>
                        </a:rPr>
                        <m:t>𝛾</m:t>
                      </m:r>
                      <m:r>
                        <a:rPr lang="en-US" altLang="zh-CN" b="0" i="1" smtClean="0">
                          <a:latin typeface="Cambria Math"/>
                          <a:ea typeface="Cambria Math"/>
                          <a:cs typeface="Times New Roman" panose="02020603050405020304" pitchFamily="18" charset="0"/>
                        </a:rPr>
                        <m:t> </m:t>
                      </m:r>
                      <m:d>
                        <m:dPr>
                          <m:ctrlPr>
                            <a:rPr lang="en-US" altLang="zh-CN" b="0" i="1" smtClean="0">
                              <a:latin typeface="Cambria Math" panose="02040503050406030204" pitchFamily="18" charset="0"/>
                              <a:ea typeface="Cambria Math"/>
                              <a:cs typeface="Times New Roman" panose="02020603050405020304" pitchFamily="18" charset="0"/>
                            </a:rPr>
                          </m:ctrlPr>
                        </m:dPr>
                        <m:e>
                          <m:r>
                            <a:rPr lang="zh-CN" altLang="en-US" i="1">
                              <a:latin typeface="Cambria Math"/>
                              <a:ea typeface="Cambria Math"/>
                              <a:cs typeface="Times New Roman" panose="02020603050405020304" pitchFamily="18" charset="0"/>
                            </a:rPr>
                            <m:t>析取范式</m:t>
                          </m:r>
                        </m:e>
                      </m:d>
                    </m:oMath>
                  </m:oMathPara>
                </a14:m>
                <a:endParaRPr lang="en-US" altLang="zh-CN" b="0" dirty="0">
                  <a:ea typeface="Cambria Math"/>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altLang="zh-CN" i="1">
                          <a:latin typeface="Cambria Math"/>
                          <a:ea typeface="Cambria Math"/>
                          <a:cs typeface="Times New Roman" panose="02020603050405020304" pitchFamily="18" charset="0"/>
                        </a:rPr>
                        <m:t>⟺ </m:t>
                      </m:r>
                      <m:d>
                        <m:dPr>
                          <m:ctrlPr>
                            <a:rPr lang="en-US" altLang="zh-CN" i="1" smtClean="0">
                              <a:latin typeface="Cambria Math" panose="02040503050406030204" pitchFamily="18" charset="0"/>
                              <a:ea typeface="Cambria Math"/>
                              <a:cs typeface="Times New Roman" panose="02020603050405020304" pitchFamily="18" charset="0"/>
                            </a:rPr>
                          </m:ctrlPr>
                        </m:dPr>
                        <m:e>
                          <m:r>
                            <m:rPr>
                              <m:nor/>
                            </m:rPr>
                            <a:rPr lang="en-US" altLang="zh-CN" dirty="0">
                              <a:latin typeface="黑体" panose="02010609060101010101" pitchFamily="49" charset="-122"/>
                              <a:ea typeface="黑体" panose="02010609060101010101" pitchFamily="49" charset="-122"/>
                              <a:cs typeface="Times New Roman" panose="02020603050405020304" pitchFamily="18" charset="0"/>
                            </a:rPr>
                            <m:t>α</m:t>
                          </m:r>
                          <m:r>
                            <a:rPr lang="en-US" altLang="zh-CN" i="1" dirty="0" smtClean="0">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zh-CN" altLang="en-US" i="1" smtClean="0">
                              <a:latin typeface="Cambria Math"/>
                              <a:ea typeface="Cambria Math"/>
                              <a:cs typeface="Times New Roman" panose="02020603050405020304" pitchFamily="18" charset="0"/>
                            </a:rPr>
                            <m:t>𝛾</m:t>
                          </m:r>
                        </m:e>
                      </m:d>
                      <m:r>
                        <a:rPr lang="zh-CN" altLang="en-US" i="1" smtClean="0">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zh-CN" altLang="en-US" i="1">
                          <a:latin typeface="Cambria Math"/>
                          <a:ea typeface="Cambria Math"/>
                          <a:cs typeface="Times New Roman" panose="02020603050405020304" pitchFamily="18" charset="0"/>
                        </a:rPr>
                        <m:t>𝛽</m:t>
                      </m:r>
                      <m:r>
                        <a:rPr lang="zh-CN" altLang="en-US" i="1" smtClean="0">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zh-CN" altLang="en-US" i="1">
                          <a:latin typeface="Cambria Math"/>
                          <a:ea typeface="Cambria Math"/>
                          <a:cs typeface="Times New Roman" panose="02020603050405020304" pitchFamily="18" charset="0"/>
                        </a:rPr>
                        <m:t>𝛾</m:t>
                      </m:r>
                      <m:r>
                        <a:rPr lang="en-US" altLang="zh-CN" b="0" i="1" smtClean="0">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 </m:t>
                      </m:r>
                      <m:d>
                        <m:dPr>
                          <m:ctrlPr>
                            <a:rPr lang="en-US" altLang="zh-CN" i="1">
                              <a:latin typeface="Cambria Math" panose="02040503050406030204" pitchFamily="18" charset="0"/>
                              <a:ea typeface="Cambria Math"/>
                              <a:cs typeface="Times New Roman" panose="02020603050405020304" pitchFamily="18" charset="0"/>
                            </a:rPr>
                          </m:ctrlPr>
                        </m:dPr>
                        <m:e>
                          <m:r>
                            <a:rPr lang="zh-CN" altLang="en-US" i="1" smtClean="0">
                              <a:latin typeface="Cambria Math"/>
                              <a:ea typeface="Cambria Math"/>
                              <a:cs typeface="Times New Roman" panose="02020603050405020304" pitchFamily="18" charset="0"/>
                            </a:rPr>
                            <m:t>合取</m:t>
                          </m:r>
                          <m:r>
                            <a:rPr lang="zh-CN" altLang="en-US" i="1">
                              <a:latin typeface="Cambria Math"/>
                              <a:ea typeface="Cambria Math"/>
                              <a:cs typeface="Times New Roman" panose="02020603050405020304" pitchFamily="18" charset="0"/>
                            </a:rPr>
                            <m:t>范式</m:t>
                          </m:r>
                        </m:e>
                      </m:d>
                    </m:oMath>
                  </m:oMathPara>
                </a14:m>
                <a:endParaRPr lang="en-US" altLang="zh-CN" dirty="0">
                  <a:ea typeface="Cambria Math"/>
                  <a:cs typeface="Times New Roman" panose="02020603050405020304" pitchFamily="18" charset="0"/>
                </a:endParaRPr>
              </a:p>
              <a:p>
                <a:endParaRPr lang="en-US" altLang="zh-CN" b="0" dirty="0">
                  <a:ea typeface="Cambria Math"/>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2225683" y="3515240"/>
                <a:ext cx="4044953" cy="1477328"/>
              </a:xfrm>
              <a:prstGeom prst="rect">
                <a:avLst/>
              </a:prstGeom>
              <a:blipFill rotWithShape="1">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13545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提纲</a:t>
            </a:r>
          </a:p>
        </p:txBody>
      </p:sp>
      <p:sp>
        <p:nvSpPr>
          <p:cNvPr id="22" name="矩形 7"/>
          <p:cNvSpPr>
            <a:spLocks noChangeArrowheads="1"/>
          </p:cNvSpPr>
          <p:nvPr/>
        </p:nvSpPr>
        <p:spPr bwMode="auto">
          <a:xfrm>
            <a:off x="233846" y="2449856"/>
            <a:ext cx="7200000" cy="60939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二、谓词逻辑</a:t>
            </a:r>
          </a:p>
        </p:txBody>
      </p:sp>
      <p:sp>
        <p:nvSpPr>
          <p:cNvPr id="24" name="矩形 7"/>
          <p:cNvSpPr>
            <a:spLocks noChangeArrowheads="1"/>
          </p:cNvSpPr>
          <p:nvPr/>
        </p:nvSpPr>
        <p:spPr bwMode="auto">
          <a:xfrm>
            <a:off x="233846" y="143407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一、命题逻辑</a:t>
            </a:r>
          </a:p>
        </p:txBody>
      </p:sp>
      <p:sp>
        <p:nvSpPr>
          <p:cNvPr id="6" name="矩形 7"/>
          <p:cNvSpPr>
            <a:spLocks noChangeArrowheads="1"/>
          </p:cNvSpPr>
          <p:nvPr/>
        </p:nvSpPr>
        <p:spPr bwMode="auto">
          <a:xfrm>
            <a:off x="233846" y="3450555"/>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三、知识图谱推理</a:t>
            </a:r>
          </a:p>
        </p:txBody>
      </p:sp>
      <p:sp>
        <p:nvSpPr>
          <p:cNvPr id="7" name="矩形 7"/>
          <p:cNvSpPr>
            <a:spLocks noChangeArrowheads="1"/>
          </p:cNvSpPr>
          <p:nvPr/>
        </p:nvSpPr>
        <p:spPr bwMode="auto">
          <a:xfrm>
            <a:off x="233846" y="4550405"/>
            <a:ext cx="7200000" cy="60939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四、因果推理</a:t>
            </a:r>
          </a:p>
        </p:txBody>
      </p:sp>
    </p:spTree>
    <p:extLst>
      <p:ext uri="{BB962C8B-B14F-4D97-AF65-F5344CB8AC3E}">
        <p14:creationId xmlns:p14="http://schemas.microsoft.com/office/powerpoint/2010/main" val="366776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626879" y="4142343"/>
            <a:ext cx="6638306" cy="1782778"/>
          </a:xfrm>
          <a:prstGeom prst="ellipse">
            <a:avLst/>
          </a:prstGeom>
          <a:solidFill>
            <a:srgbClr val="FFFF00">
              <a:alpha val="54000"/>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 name="标题 1"/>
          <p:cNvSpPr>
            <a:spLocks noGrp="1"/>
          </p:cNvSpPr>
          <p:nvPr>
            <p:ph type="title"/>
          </p:nvPr>
        </p:nvSpPr>
        <p:spPr>
          <a:xfrm>
            <a:off x="641355" y="161205"/>
            <a:ext cx="7507706" cy="657727"/>
          </a:xfrm>
        </p:spPr>
        <p:txBody>
          <a:bodyPr/>
          <a:lstStyle/>
          <a:p>
            <a:r>
              <a:rPr lang="zh-CN" altLang="en-US" sz="2400" dirty="0">
                <a:latin typeface="Times New Roman" panose="02020603050405020304" pitchFamily="18" charset="0"/>
                <a:cs typeface="Times New Roman" panose="02020603050405020304" pitchFamily="18" charset="0"/>
              </a:rPr>
              <a:t>从命题逻辑到谓词逻辑</a:t>
            </a:r>
            <a:endParaRPr lang="zh-CN" altLang="en-US" sz="2400"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261254" y="973420"/>
                <a:ext cx="8585859" cy="4555093"/>
              </a:xfrm>
              <a:prstGeom prst="rect">
                <a:avLst/>
              </a:prstGeom>
            </p:spPr>
            <p:txBody>
              <a:bodyPr wrap="square">
                <a:spAutoFit/>
              </a:bodyPr>
              <a:lstStyle/>
              <a:p>
                <a:pPr marL="342900" indent="-342900">
                  <a:buFont typeface="Wingdings" panose="05000000000000000000" pitchFamily="2" charset="2"/>
                  <a:buChar char="l"/>
                </a:pP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命题逻辑的局限性：在命题逻辑中，每个陈述句是最基本的单位</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即原子命题</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，无法对原子命题进行分解。因此在命题逻辑中，不能表达局部与整体、一般与个别的关系。</a:t>
                </a:r>
              </a:p>
              <a:p>
                <a:pPr marL="342900" indent="-342900">
                  <a:buFont typeface="Wingdings" panose="05000000000000000000" pitchFamily="2" charset="2"/>
                  <a:buChar char="l"/>
                </a:pP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例如，对于苏格拉底论断，虽知其正确的，但无法通过命题逻辑来进行推理判断：</a:t>
                </a:r>
              </a:p>
              <a:p>
                <a:pPr marL="342900" indent="-342900">
                  <a:lnSpc>
                    <a:spcPct val="150000"/>
                  </a:lnSpc>
                  <a:buFont typeface="Wingdings" panose="05000000000000000000" pitchFamily="2" charset="2"/>
                  <a:buChar char="l"/>
                </a:pPr>
                <a14:m>
                  <m:oMath xmlns:m="http://schemas.openxmlformats.org/officeDocument/2006/math">
                    <m:r>
                      <a:rPr lang="zh-CN" altLang="en-US" sz="2000" i="1">
                        <a:latin typeface="Cambria Math"/>
                        <a:ea typeface="黑体" panose="02010609060101010101" pitchFamily="49" charset="-122"/>
                        <a:cs typeface="Times New Roman" panose="02020603050405020304" pitchFamily="18" charset="0"/>
                      </a:rPr>
                      <m:t>𝛼</m:t>
                    </m:r>
                  </m:oMath>
                </a14:m>
                <a:r>
                  <a:rPr lang="zh-CN" altLang="en-US" sz="2000" i="1" dirty="0">
                    <a:latin typeface="Times New Roman" panose="02020603050405020304" pitchFamily="18" charset="0"/>
                    <a:ea typeface="黑体" panose="02010609060101010101" pitchFamily="49" charset="-122"/>
                    <a:cs typeface="Times New Roman" panose="02020603050405020304" pitchFamily="18" charset="0"/>
                  </a:rPr>
                  <a:t>：所有的人总是要死的</a:t>
                </a:r>
              </a:p>
              <a:p>
                <a:pPr marL="342900" indent="-342900">
                  <a:lnSpc>
                    <a:spcPct val="150000"/>
                  </a:lnSpc>
                  <a:buFont typeface="Wingdings" panose="05000000000000000000" pitchFamily="2" charset="2"/>
                  <a:buChar char="l"/>
                </a:pPr>
                <a14:m>
                  <m:oMath xmlns:m="http://schemas.openxmlformats.org/officeDocument/2006/math">
                    <m:r>
                      <a:rPr lang="zh-CN" altLang="en-US" sz="2000" i="1">
                        <a:latin typeface="Cambria Math"/>
                        <a:ea typeface="Cambria Math"/>
                        <a:cs typeface="Times New Roman" panose="02020603050405020304" pitchFamily="18" charset="0"/>
                      </a:rPr>
                      <m:t>𝛽</m:t>
                    </m:r>
                  </m:oMath>
                </a14:m>
                <a:r>
                  <a:rPr lang="zh-CN" altLang="en-US" sz="2000" i="1" dirty="0">
                    <a:latin typeface="Times New Roman" panose="02020603050405020304" pitchFamily="18" charset="0"/>
                    <a:ea typeface="黑体" panose="02010609060101010101" pitchFamily="49" charset="-122"/>
                    <a:cs typeface="Times New Roman" panose="02020603050405020304" pitchFamily="18" charset="0"/>
                  </a:rPr>
                  <a:t>：苏格拉底是人</a:t>
                </a:r>
              </a:p>
              <a:p>
                <a:pPr marL="342900" indent="-342900">
                  <a:lnSpc>
                    <a:spcPct val="150000"/>
                  </a:lnSpc>
                  <a:buFont typeface="Wingdings" panose="05000000000000000000" pitchFamily="2" charset="2"/>
                  <a:buChar char="l"/>
                </a:pPr>
                <a14:m>
                  <m:oMath xmlns:m="http://schemas.openxmlformats.org/officeDocument/2006/math">
                    <m:r>
                      <a:rPr lang="zh-CN" altLang="en-US" sz="2000" i="1">
                        <a:latin typeface="Cambria Math"/>
                        <a:ea typeface="Cambria Math"/>
                        <a:cs typeface="Times New Roman" panose="02020603050405020304" pitchFamily="18" charset="0"/>
                      </a:rPr>
                      <m:t>𝛾</m:t>
                    </m:r>
                    <m:r>
                      <a:rPr lang="zh-CN" altLang="en-US" sz="2000" b="0" i="1" smtClean="0">
                        <a:latin typeface="Cambria Math"/>
                        <a:ea typeface="Cambria Math"/>
                        <a:cs typeface="Times New Roman" panose="02020603050405020304" pitchFamily="18" charset="0"/>
                      </a:rPr>
                      <m:t>：</m:t>
                    </m:r>
                  </m:oMath>
                </a14:m>
                <a:r>
                  <a:rPr lang="zh-CN" altLang="en-US" sz="2000" i="1" dirty="0">
                    <a:latin typeface="Times New Roman" panose="02020603050405020304" pitchFamily="18" charset="0"/>
                    <a:ea typeface="黑体" panose="02010609060101010101" pitchFamily="49" charset="-122"/>
                    <a:cs typeface="Times New Roman" panose="02020603050405020304" pitchFamily="18" charset="0"/>
                  </a:rPr>
                  <a:t>所以苏格拉底是要死的</a:t>
                </a:r>
                <a:endParaRPr lang="en-US" altLang="zh-CN" sz="2000" i="1"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2000" dirty="0">
                    <a:ea typeface="黑体" panose="02010609060101010101" pitchFamily="49" charset="-122"/>
                    <a:cs typeface="Times New Roman" panose="02020603050405020304" pitchFamily="18" charset="0"/>
                  </a:rPr>
                  <a:t>                                                                </a:t>
                </a:r>
                <a14:m>
                  <m:oMath xmlns:m="http://schemas.openxmlformats.org/officeDocument/2006/math">
                    <m:r>
                      <a:rPr lang="zh-CN" altLang="en-US" sz="2000" i="1">
                        <a:latin typeface="Cambria Math"/>
                        <a:ea typeface="黑体" panose="02010609060101010101" pitchFamily="49" charset="-122"/>
                        <a:cs typeface="Times New Roman" panose="02020603050405020304" pitchFamily="18" charset="0"/>
                      </a:rPr>
                      <m:t>𝛼</m:t>
                    </m:r>
                    <m:r>
                      <a:rPr lang="en-US" altLang="zh-CN" sz="2000" b="0" i="1" smtClean="0">
                        <a:latin typeface="Cambria Math"/>
                        <a:ea typeface="Cambria Math"/>
                        <a:cs typeface="Times New Roman" panose="02020603050405020304" pitchFamily="18" charset="0"/>
                      </a:rPr>
                      <m:t>∧</m:t>
                    </m:r>
                    <m:r>
                      <a:rPr lang="zh-CN" altLang="en-US" sz="2000" i="1">
                        <a:latin typeface="Cambria Math"/>
                        <a:ea typeface="Cambria Math"/>
                        <a:cs typeface="Times New Roman" panose="02020603050405020304" pitchFamily="18" charset="0"/>
                      </a:rPr>
                      <m:t>𝛽</m:t>
                    </m:r>
                    <m:r>
                      <a:rPr lang="zh-CN" altLang="en-US" sz="2000" i="1" smtClean="0">
                        <a:latin typeface="Cambria Math"/>
                        <a:ea typeface="Cambria Math"/>
                        <a:cs typeface="Times New Roman" panose="02020603050405020304" pitchFamily="18" charset="0"/>
                      </a:rPr>
                      <m:t>→</m:t>
                    </m:r>
                    <m:r>
                      <a:rPr lang="zh-CN" altLang="en-US" sz="2000" i="1" smtClean="0">
                        <a:latin typeface="Cambria Math"/>
                        <a:ea typeface="Cambria Math"/>
                        <a:cs typeface="Times New Roman" panose="02020603050405020304" pitchFamily="18" charset="0"/>
                      </a:rPr>
                      <m:t>𝛾</m:t>
                    </m:r>
                  </m:oMath>
                </a14:m>
                <a:r>
                  <a:rPr lang="en-US" altLang="zh-CN" sz="2000" i="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（不是命题逻辑的有效推理）</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2000" b="1" i="1" dirty="0">
                    <a:solidFill>
                      <a:srgbClr val="7030A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b="1" dirty="0">
                    <a:solidFill>
                      <a:srgbClr val="7030A0"/>
                    </a:solidFill>
                    <a:latin typeface="Times New Roman" panose="02020603050405020304" pitchFamily="18" charset="0"/>
                    <a:ea typeface="黑体" panose="02010609060101010101" pitchFamily="49" charset="-122"/>
                    <a:cs typeface="Times New Roman" panose="02020603050405020304" pitchFamily="18" charset="0"/>
                  </a:rPr>
                  <a:t>无法在命题逻辑基础上完成这样的推导</a:t>
                </a:r>
                <a:endParaRPr lang="en-US" altLang="zh-CN" sz="2000" b="1" dirty="0">
                  <a:solidFill>
                    <a:srgbClr val="7030A0"/>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261254" y="973420"/>
                <a:ext cx="8585859" cy="4555093"/>
              </a:xfrm>
              <a:prstGeom prst="rect">
                <a:avLst/>
              </a:prstGeom>
              <a:blipFill rotWithShape="1">
                <a:blip r:embed="rId2"/>
                <a:stretch>
                  <a:fillRect l="-639" r="-36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4681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553220" y="161206"/>
            <a:ext cx="7507706" cy="657727"/>
          </a:xfrm>
        </p:spPr>
        <p:txBody>
          <a:bodyPr/>
          <a:lstStyle/>
          <a:p>
            <a:r>
              <a:rPr lang="zh-CN" altLang="en-US" sz="2400" dirty="0">
                <a:latin typeface="Times New Roman" panose="02020603050405020304" pitchFamily="18" charset="0"/>
                <a:cs typeface="Times New Roman" panose="02020603050405020304" pitchFamily="18" charset="0"/>
              </a:rPr>
              <a:t>从命题逻辑到谓词逻辑</a:t>
            </a:r>
            <a:endParaRPr lang="zh-CN" altLang="en-US" sz="2400"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261255" y="1074935"/>
                <a:ext cx="8585859" cy="4093428"/>
              </a:xfrm>
              <a:prstGeom prst="rect">
                <a:avLst/>
              </a:prstGeom>
            </p:spPr>
            <p:txBody>
              <a:bodyPr wrap="square">
                <a:spAutoFit/>
              </a:bodyPr>
              <a:lstStyle/>
              <a:p>
                <a:pPr marL="342900" indent="-342900">
                  <a:buFont typeface="Wingdings" panose="05000000000000000000" pitchFamily="2" charset="2"/>
                  <a:buChar char="l"/>
                </a:pP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l"/>
                </a:pPr>
                <a14:m>
                  <m:oMath xmlns:m="http://schemas.openxmlformats.org/officeDocument/2006/math">
                    <m:r>
                      <a:rPr lang="zh-CN" altLang="en-US" sz="2000" i="1">
                        <a:latin typeface="Cambria Math"/>
                        <a:ea typeface="黑体" panose="02010609060101010101" pitchFamily="49" charset="-122"/>
                        <a:cs typeface="Times New Roman" panose="02020603050405020304" pitchFamily="18" charset="0"/>
                      </a:rPr>
                      <m:t>𝛼</m:t>
                    </m:r>
                  </m:oMath>
                </a14:m>
                <a:r>
                  <a:rPr lang="zh-CN" altLang="en-US" sz="2000" i="1" dirty="0">
                    <a:latin typeface="Times New Roman" panose="02020603050405020304" pitchFamily="18" charset="0"/>
                    <a:ea typeface="黑体" panose="02010609060101010101" pitchFamily="49" charset="-122"/>
                    <a:cs typeface="Times New Roman" panose="02020603050405020304" pitchFamily="18" charset="0"/>
                  </a:rPr>
                  <a:t>：大象</a:t>
                </a:r>
                <a:r>
                  <a:rPr lang="zh-CN" altLang="en-US" sz="2000" i="1" u="sng" dirty="0">
                    <a:latin typeface="Times New Roman" panose="02020603050405020304" pitchFamily="18" charset="0"/>
                    <a:ea typeface="黑体" panose="02010609060101010101" pitchFamily="49" charset="-122"/>
                    <a:cs typeface="Times New Roman" panose="02020603050405020304" pitchFamily="18" charset="0"/>
                  </a:rPr>
                  <a:t>是</a:t>
                </a:r>
                <a:r>
                  <a:rPr lang="zh-CN" altLang="en-US" sz="2000" i="1" dirty="0">
                    <a:latin typeface="Times New Roman" panose="02020603050405020304" pitchFamily="18" charset="0"/>
                    <a:ea typeface="黑体" panose="02010609060101010101" pitchFamily="49" charset="-122"/>
                    <a:cs typeface="Times New Roman" panose="02020603050405020304" pitchFamily="18" charset="0"/>
                  </a:rPr>
                  <a:t>哺乳动物</a:t>
                </a:r>
                <a:endParaRPr lang="en-US" altLang="zh-CN" sz="2000" i="1"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en-US" altLang="zh-CN" sz="2000" i="1" dirty="0">
                  <a:latin typeface="Cambria Math"/>
                  <a:ea typeface="Cambria Math"/>
                  <a:cs typeface="Times New Roman" panose="02020603050405020304" pitchFamily="18" charset="0"/>
                </a:endParaRPr>
              </a:p>
              <a:p>
                <a:pPr marL="342900" indent="-342900">
                  <a:lnSpc>
                    <a:spcPct val="150000"/>
                  </a:lnSpc>
                  <a:buFont typeface="Wingdings" panose="05000000000000000000" pitchFamily="2" charset="2"/>
                  <a:buChar char="l"/>
                </a:pPr>
                <a14:m>
                  <m:oMath xmlns:m="http://schemas.openxmlformats.org/officeDocument/2006/math">
                    <m:r>
                      <a:rPr lang="zh-CN" altLang="en-US" sz="2000" i="1">
                        <a:latin typeface="Cambria Math"/>
                        <a:ea typeface="Cambria Math"/>
                        <a:cs typeface="Times New Roman" panose="02020603050405020304" pitchFamily="18" charset="0"/>
                      </a:rPr>
                      <m:t>𝛽</m:t>
                    </m:r>
                  </m:oMath>
                </a14:m>
                <a:r>
                  <a:rPr lang="zh-CN" altLang="en-US" sz="2000" i="1" dirty="0">
                    <a:latin typeface="Times New Roman" panose="02020603050405020304" pitchFamily="18" charset="0"/>
                    <a:ea typeface="黑体" panose="02010609060101010101" pitchFamily="49" charset="-122"/>
                    <a:cs typeface="Times New Roman" panose="02020603050405020304" pitchFamily="18" charset="0"/>
                  </a:rPr>
                  <a:t>：大象</a:t>
                </a:r>
                <a:r>
                  <a:rPr lang="zh-CN" altLang="en-US" sz="2000" i="1" u="sng" dirty="0">
                    <a:latin typeface="Times New Roman" panose="02020603050405020304" pitchFamily="18" charset="0"/>
                    <a:ea typeface="黑体" panose="02010609060101010101" pitchFamily="49" charset="-122"/>
                    <a:cs typeface="Times New Roman" panose="02020603050405020304" pitchFamily="18" charset="0"/>
                  </a:rPr>
                  <a:t>是</a:t>
                </a:r>
                <a:r>
                  <a:rPr lang="zh-CN" altLang="en-US" sz="2000" i="1" dirty="0">
                    <a:latin typeface="Times New Roman" panose="02020603050405020304" pitchFamily="18" charset="0"/>
                    <a:ea typeface="黑体" panose="02010609060101010101" pitchFamily="49" charset="-122"/>
                    <a:cs typeface="Times New Roman" panose="02020603050405020304" pitchFamily="18" charset="0"/>
                  </a:rPr>
                  <a:t>一种</a:t>
                </a:r>
                <a:r>
                  <a:rPr lang="zh-CN" altLang="en-US" sz="2000" i="1" u="sng" dirty="0">
                    <a:latin typeface="Times New Roman" panose="02020603050405020304" pitchFamily="18" charset="0"/>
                    <a:ea typeface="黑体" panose="02010609060101010101" pitchFamily="49" charset="-122"/>
                    <a:cs typeface="Times New Roman" panose="02020603050405020304" pitchFamily="18" charset="0"/>
                  </a:rPr>
                  <a:t>最大的</a:t>
                </a:r>
                <a:r>
                  <a:rPr lang="zh-CN" altLang="en-US" sz="2000" i="1" dirty="0">
                    <a:latin typeface="Times New Roman" panose="02020603050405020304" pitchFamily="18" charset="0"/>
                    <a:ea typeface="黑体" panose="02010609060101010101" pitchFamily="49" charset="-122"/>
                    <a:cs typeface="Times New Roman" panose="02020603050405020304" pitchFamily="18" charset="0"/>
                  </a:rPr>
                  <a:t>哺乳动物</a:t>
                </a:r>
                <a:endParaRPr lang="en-US" altLang="zh-CN" sz="2000" i="1"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l"/>
                </a:pPr>
                <a:endParaRPr lang="en-US" altLang="zh-CN" sz="2000" i="1"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解决思路：</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cs typeface="Times New Roman" panose="02020603050405020304" pitchFamily="18" charset="0"/>
                  </a:rPr>
                  <a:t>不同原子命题蕴含个体、群体和关系等内在丰富语义，命题逻辑无法表现内在丰富语义。因此，需要分析原子命题，分离其主语（个体或群体）和谓语（关系）</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1"/>
                <a:endParaRPr lang="en-US" altLang="zh-CN"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lvl="1"/>
                <a:r>
                  <a:rPr lang="zh-CN" altLang="en-US"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需要引入更加强大的逻辑表示方法，这就是谓词逻辑</a:t>
                </a:r>
              </a:p>
            </p:txBody>
          </p:sp>
        </mc:Choice>
        <mc:Fallback xmlns="">
          <p:sp>
            <p:nvSpPr>
              <p:cNvPr id="4" name="矩形 3"/>
              <p:cNvSpPr>
                <a:spLocks noRot="1" noChangeAspect="1" noMove="1" noResize="1" noEditPoints="1" noAdjustHandles="1" noChangeArrowheads="1" noChangeShapeType="1" noTextEdit="1"/>
              </p:cNvSpPr>
              <p:nvPr/>
            </p:nvSpPr>
            <p:spPr>
              <a:xfrm>
                <a:off x="261255" y="806201"/>
                <a:ext cx="8585859" cy="4093428"/>
              </a:xfrm>
              <a:prstGeom prst="rect">
                <a:avLst/>
              </a:prstGeom>
              <a:blipFill rotWithShape="1">
                <a:blip r:embed="rId2"/>
                <a:stretch>
                  <a:fillRect l="-639" b="-1935"/>
                </a:stretch>
              </a:blipFill>
            </p:spPr>
            <p:txBody>
              <a:bodyPr/>
              <a:lstStyle/>
              <a:p>
                <a:r>
                  <a:rPr lang="zh-CN" altLang="en-US">
                    <a:noFill/>
                  </a:rPr>
                  <a:t> </a:t>
                </a:r>
              </a:p>
            </p:txBody>
          </p:sp>
        </mc:Fallback>
      </mc:AlternateContent>
      <p:sp>
        <p:nvSpPr>
          <p:cNvPr id="6" name="椭圆 5"/>
          <p:cNvSpPr/>
          <p:nvPr/>
        </p:nvSpPr>
        <p:spPr>
          <a:xfrm>
            <a:off x="4773881" y="1298376"/>
            <a:ext cx="3467594" cy="2010888"/>
          </a:xfrm>
          <a:prstGeom prst="ellipse">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 name="矩形 6"/>
          <p:cNvSpPr/>
          <p:nvPr/>
        </p:nvSpPr>
        <p:spPr>
          <a:xfrm>
            <a:off x="4796443" y="1772562"/>
            <a:ext cx="3419526" cy="646331"/>
          </a:xfrm>
          <a:prstGeom prst="rect">
            <a:avLst/>
          </a:prstGeom>
        </p:spPr>
        <p:txBody>
          <a:bodyPr wrap="none">
            <a:spAutoFit/>
          </a:bodyPr>
          <a:lstStyle/>
          <a:p>
            <a:pPr algn="ctr"/>
            <a:r>
              <a:rPr lang="zh-CN" altLang="en-US" dirty="0">
                <a:latin typeface="黑体" panose="02010609060101010101" pitchFamily="49" charset="-122"/>
                <a:ea typeface="黑体" panose="02010609060101010101" pitchFamily="49" charset="-122"/>
              </a:rPr>
              <a:t>个体的性质（</a:t>
            </a:r>
            <a:r>
              <a:rPr lang="zh-CN" altLang="en-US" b="1" u="sng" dirty="0">
                <a:latin typeface="黑体" panose="02010609060101010101" pitchFamily="49" charset="-122"/>
                <a:ea typeface="黑体" panose="02010609060101010101" pitchFamily="49" charset="-122"/>
              </a:rPr>
              <a:t>是</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个体和个体之间的关系（</a:t>
            </a:r>
            <a:r>
              <a:rPr lang="zh-CN" altLang="en-US" b="1" u="sng" dirty="0">
                <a:latin typeface="黑体" panose="02010609060101010101" pitchFamily="49" charset="-122"/>
                <a:ea typeface="黑体" panose="02010609060101010101" pitchFamily="49" charset="-122"/>
              </a:rPr>
              <a:t>最大</a:t>
            </a:r>
            <a:r>
              <a:rPr lang="zh-CN" altLang="en-US" dirty="0">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3332812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50973"/>
            <a:ext cx="9025247" cy="4062651"/>
          </a:xfrm>
          <a:prstGeom prst="rect">
            <a:avLst/>
          </a:prstGeom>
        </p:spPr>
        <p:txBody>
          <a:bodyPr wrap="square">
            <a:spAutoFit/>
          </a:bodyPr>
          <a:lstStyle/>
          <a:p>
            <a:pPr marL="342900" indent="-342900" algn="just">
              <a:lnSpc>
                <a:spcPct val="150000"/>
              </a:lnSpc>
              <a:buFont typeface="Wingdings" panose="05000000000000000000" pitchFamily="2" charset="2"/>
              <a:buChar char="l"/>
            </a:pPr>
            <a:r>
              <a:rPr lang="zh-CN" altLang="zh-CN" sz="2400" dirty="0">
                <a:latin typeface="黑体" panose="02010609060101010101" pitchFamily="49" charset="-122"/>
                <a:ea typeface="黑体" panose="02010609060101010101" pitchFamily="49" charset="-122"/>
              </a:rPr>
              <a:t>在谓词逻辑中，</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将原子命题进一步细化，分解出个体、谓词和量词，来表达个体与总体的内在联系和数量关系，这就是谓词逻辑研究内容。</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l"/>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l"/>
            </a:pP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谓词逻辑中</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三</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个核心概念：</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gn="just">
              <a:lnSpc>
                <a:spcPct val="150000"/>
              </a:lnSpc>
              <a:buFont typeface="Wingdings" panose="05000000000000000000" pitchFamily="2" charset="2"/>
              <a:buChar char="l"/>
            </a:pPr>
            <a:r>
              <a:rPr lang="zh-CN" altLang="en-US" sz="2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个体、</a:t>
            </a:r>
            <a:r>
              <a:rPr lang="zh-CN" altLang="zh-CN" sz="2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谓词（</a:t>
            </a:r>
            <a:r>
              <a:rPr lang="en-US" altLang="zh-CN" sz="2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predicate</a:t>
            </a:r>
            <a:r>
              <a:rPr lang="zh-CN" altLang="zh-CN" sz="2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）和量词（</a:t>
            </a:r>
            <a:r>
              <a:rPr lang="en-US" altLang="zh-CN" sz="2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quantifier</a:t>
            </a:r>
            <a:r>
              <a:rPr lang="zh-CN" altLang="zh-CN" sz="2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l"/>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标题 1"/>
          <p:cNvSpPr>
            <a:spLocks noGrp="1"/>
          </p:cNvSpPr>
          <p:nvPr>
            <p:ph type="title"/>
          </p:nvPr>
        </p:nvSpPr>
        <p:spPr>
          <a:xfrm>
            <a:off x="673686" y="183240"/>
            <a:ext cx="7507706" cy="657727"/>
          </a:xfrm>
        </p:spPr>
        <p:txBody>
          <a:bodyPr/>
          <a:lstStyle/>
          <a:p>
            <a:r>
              <a:rPr lang="zh-CN" altLang="en-US" sz="2800" dirty="0">
                <a:latin typeface="Times New Roman" panose="02020603050405020304" pitchFamily="18" charset="0"/>
                <a:cs typeface="Times New Roman" panose="02020603050405020304" pitchFamily="18" charset="0"/>
              </a:rPr>
              <a:t>谓词逻辑</a:t>
            </a:r>
          </a:p>
        </p:txBody>
      </p:sp>
    </p:spTree>
    <p:extLst>
      <p:ext uri="{BB962C8B-B14F-4D97-AF65-F5344CB8AC3E}">
        <p14:creationId xmlns:p14="http://schemas.microsoft.com/office/powerpoint/2010/main" val="513564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50973"/>
            <a:ext cx="9025247" cy="4457952"/>
          </a:xfrm>
          <a:prstGeom prst="rect">
            <a:avLst/>
          </a:prstGeom>
        </p:spPr>
        <p:txBody>
          <a:bodyPr wrap="square">
            <a:spAutoFit/>
          </a:bodyPr>
          <a:lstStyle/>
          <a:p>
            <a:pPr marL="342900" indent="-342900" algn="just">
              <a:lnSpc>
                <a:spcPct val="150000"/>
              </a:lnSpc>
              <a:buFont typeface="Wingdings" panose="05000000000000000000" pitchFamily="2" charset="2"/>
              <a:buChar char="l"/>
            </a:pPr>
            <a:r>
              <a:rPr lang="zh-CN" altLang="en-US"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定义</a:t>
            </a:r>
            <a:r>
              <a:rPr lang="en-US" altLang="zh-CN"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2.7 </a:t>
            </a:r>
            <a:r>
              <a:rPr lang="zh-CN" altLang="en-US"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个体</a:t>
            </a:r>
            <a:r>
              <a:rPr lang="zh-CN" altLang="en-US" sz="2400" dirty="0">
                <a:ea typeface="黑体" panose="02010609060101010101" pitchFamily="49" charset="-122"/>
              </a:rPr>
              <a:t>：个体是指所研究领域中可以独立存在的具体或抽象的概念。</a:t>
            </a:r>
            <a:endParaRPr lang="en-US" altLang="zh-CN" sz="2400" dirty="0">
              <a:ea typeface="黑体" panose="02010609060101010101" pitchFamily="49" charset="-122"/>
            </a:endParaRPr>
          </a:p>
          <a:p>
            <a:pPr marL="342900" indent="-342900" algn="just">
              <a:lnSpc>
                <a:spcPct val="150000"/>
              </a:lnSpc>
              <a:buFont typeface="Wingdings" panose="05000000000000000000" pitchFamily="2" charset="2"/>
              <a:buChar char="l"/>
            </a:pPr>
            <a:endParaRPr lang="en-US" altLang="zh-CN" sz="2400" dirty="0">
              <a:ea typeface="黑体" panose="02010609060101010101" pitchFamily="49" charset="-122"/>
            </a:endParaRPr>
          </a:p>
          <a:p>
            <a:pPr marL="342900" indent="-342900" algn="just">
              <a:lnSpc>
                <a:spcPct val="150000"/>
              </a:lnSpc>
              <a:buFont typeface="Wingdings" panose="05000000000000000000" pitchFamily="2" charset="2"/>
              <a:buChar char="l"/>
            </a:pPr>
            <a:r>
              <a:rPr lang="zh-CN" altLang="en-US"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定义</a:t>
            </a:r>
            <a:r>
              <a:rPr lang="en-US" altLang="zh-CN"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2.9  </a:t>
            </a:r>
            <a:r>
              <a:rPr lang="zh-CN" altLang="en-US" sz="2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谓词</a:t>
            </a:r>
            <a:r>
              <a:rPr lang="zh-CN" altLang="en-US" sz="2400" dirty="0">
                <a:ea typeface="黑体" panose="02010609060101010101" pitchFamily="49" charset="-122"/>
                <a:cs typeface="Times New Roman" panose="02020603050405020304" pitchFamily="18" charset="0"/>
              </a:rPr>
              <a:t>：谓词是用来刻画个体属性或者描述个体之间关系存在性的元素，其值为真或为假。</a:t>
            </a:r>
            <a:endParaRPr lang="en-US" altLang="zh-CN" sz="2400" dirty="0">
              <a:ea typeface="黑体" panose="02010609060101010101" pitchFamily="49" charset="-122"/>
              <a:cs typeface="Times New Roman" panose="02020603050405020304" pitchFamily="18" charset="0"/>
            </a:endParaRPr>
          </a:p>
          <a:p>
            <a:pPr marL="800100" lvl="1" indent="-342900" algn="just">
              <a:lnSpc>
                <a:spcPct val="150000"/>
              </a:lnSpc>
              <a:buFont typeface="Wingdings" panose="05000000000000000000" pitchFamily="2" charset="2"/>
              <a:buChar char="l"/>
            </a:pPr>
            <a:r>
              <a:rPr lang="zh-CN" altLang="en-US" sz="2000" dirty="0">
                <a:ea typeface="黑体" panose="02010609060101010101" pitchFamily="49" charset="-122"/>
                <a:cs typeface="Times New Roman" panose="02020603050405020304" pitchFamily="18" charset="0"/>
              </a:rPr>
              <a:t>包含一个参数的谓词称为一元谓词，表示一元关系。包含多个参数的谓词称为多元谓词，表示个体之间的多元关系。</a:t>
            </a:r>
            <a:endParaRPr lang="en-US" altLang="zh-CN" sz="2000" dirty="0">
              <a:ea typeface="黑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l"/>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标题 1"/>
          <p:cNvSpPr>
            <a:spLocks noGrp="1"/>
          </p:cNvSpPr>
          <p:nvPr>
            <p:ph type="title"/>
          </p:nvPr>
        </p:nvSpPr>
        <p:spPr>
          <a:xfrm>
            <a:off x="673686" y="183240"/>
            <a:ext cx="7507706" cy="657727"/>
          </a:xfrm>
        </p:spPr>
        <p:txBody>
          <a:bodyPr/>
          <a:lstStyle/>
          <a:p>
            <a:r>
              <a:rPr lang="zh-CN" altLang="en-US" sz="2800" dirty="0">
                <a:latin typeface="Times New Roman" panose="02020603050405020304" pitchFamily="18" charset="0"/>
                <a:cs typeface="Times New Roman" panose="02020603050405020304" pitchFamily="18" charset="0"/>
              </a:rPr>
              <a:t>谓词逻辑</a:t>
            </a:r>
          </a:p>
        </p:txBody>
      </p:sp>
    </p:spTree>
    <p:extLst>
      <p:ext uri="{BB962C8B-B14F-4D97-AF65-F5344CB8AC3E}">
        <p14:creationId xmlns:p14="http://schemas.microsoft.com/office/powerpoint/2010/main" val="1383298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23751" y="1160973"/>
                <a:ext cx="9025247" cy="4401205"/>
              </a:xfrm>
              <a:prstGeom prst="rect">
                <a:avLst/>
              </a:prstGeom>
            </p:spPr>
            <p:txBody>
              <a:bodyPr wrap="square">
                <a:spAutoFit/>
              </a:bodyPr>
              <a:lstStyle/>
              <a:p>
                <a:pPr marL="342900" indent="-342900" algn="just">
                  <a:buFont typeface="Wingdings" panose="05000000000000000000" pitchFamily="2" charset="2"/>
                  <a:buChar char="l"/>
                </a:pPr>
                <a14:m>
                  <m:oMath xmlns:m="http://schemas.openxmlformats.org/officeDocument/2006/math">
                    <m:r>
                      <a:rPr lang="en-US" altLang="zh-CN" sz="2000" b="0" i="1" smtClean="0">
                        <a:latin typeface="Cambria Math"/>
                        <a:ea typeface="黑体" panose="02010609060101010101" pitchFamily="49" charset="-122"/>
                        <a:cs typeface="Times New Roman" panose="02020603050405020304" pitchFamily="18" charset="0"/>
                      </a:rPr>
                      <m:t>𝑃</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𝑥</m:t>
                    </m:r>
                    <m:r>
                      <a:rPr lang="en-US" altLang="zh-CN" sz="2000" b="0" i="1" smtClean="0">
                        <a:latin typeface="Cambria Math"/>
                        <a:ea typeface="黑体" panose="02010609060101010101" pitchFamily="49" charset="-122"/>
                        <a:cs typeface="Times New Roman" panose="02020603050405020304" pitchFamily="18" charset="0"/>
                      </a:rPr>
                      <m:t>) </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表示：</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𝑥</m:t>
                    </m:r>
                    <m:r>
                      <a:rPr lang="en-US" altLang="zh-CN" sz="2000" i="1">
                        <a:latin typeface="Cambria Math"/>
                        <a:ea typeface="Cambria Math"/>
                        <a:cs typeface="Times New Roman" panose="02020603050405020304" pitchFamily="18" charset="0"/>
                      </a:rPr>
                      <m:t>&lt;</m:t>
                    </m:r>
                    <m:sSup>
                      <m:sSupPr>
                        <m:ctrlPr>
                          <a:rPr lang="en-US" altLang="zh-CN" sz="2000" i="1">
                            <a:latin typeface="Cambria Math" panose="02040503050406030204" pitchFamily="18" charset="0"/>
                            <a:ea typeface="Cambria Math"/>
                            <a:cs typeface="Times New Roman" panose="02020603050405020304" pitchFamily="18" charset="0"/>
                          </a:rPr>
                        </m:ctrlPr>
                      </m:sSupPr>
                      <m:e>
                        <m:r>
                          <a:rPr lang="en-US" altLang="zh-CN" sz="2000" i="1">
                            <a:latin typeface="Cambria Math"/>
                            <a:ea typeface="Cambria Math"/>
                            <a:cs typeface="Times New Roman" panose="02020603050405020304" pitchFamily="18" charset="0"/>
                          </a:rPr>
                          <m:t>𝑥</m:t>
                        </m:r>
                      </m:e>
                      <m:sup>
                        <m:r>
                          <a:rPr lang="en-US" altLang="zh-CN" sz="2000" i="1">
                            <a:latin typeface="Cambria Math"/>
                            <a:ea typeface="Cambria Math"/>
                            <a:cs typeface="Times New Roman" panose="02020603050405020304" pitchFamily="18" charset="0"/>
                          </a:rPr>
                          <m:t>2</m:t>
                        </m:r>
                      </m:sup>
                    </m:sSup>
                  </m:oMath>
                </a14:m>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gn="just"/>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buFont typeface="Wingdings" panose="05000000000000000000" pitchFamily="2" charset="2"/>
                  <a:buChar char="l"/>
                </a:pP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是谓词，</a:t>
                </a:r>
                <a:r>
                  <a:rPr lang="en-US" altLang="zh-CN" sz="2000" dirty="0">
                    <a:ea typeface="黑体" panose="02010609060101010101" pitchFamily="49" charset="-122"/>
                    <a:cs typeface="Times New Roman" panose="02020603050405020304" pitchFamily="18" charset="0"/>
                  </a:rPr>
                  <a:t> </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𝑥</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是个体词，</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𝑥</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被称为变量。</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𝑥</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的具体取值叫个体常项。比如，</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(0.1) </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(0.02)</m:t>
                    </m:r>
                    <m:r>
                      <a:rPr lang="zh-CN" altLang="en-US" sz="2000" i="1" smtClean="0">
                        <a:latin typeface="Cambria Math"/>
                        <a:ea typeface="黑体" panose="02010609060101010101" pitchFamily="49" charset="-122"/>
                        <a:cs typeface="Times New Roman" panose="02020603050405020304" pitchFamily="18" charset="0"/>
                      </a:rPr>
                      <m:t>使得</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谓词为假。个体的取值范围为个体域。</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buFont typeface="Wingdings" panose="05000000000000000000" pitchFamily="2" charset="2"/>
                  <a:buChar char="l"/>
                </a:pP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buFont typeface="Wingdings" panose="05000000000000000000" pitchFamily="2" charset="2"/>
                  <a:buChar char="l"/>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一般用大写字母</a:t>
                </a:r>
                <a14:m>
                  <m:oMath xmlns:m="http://schemas.openxmlformats.org/officeDocument/2006/math">
                    <m:r>
                      <a:rPr lang="en-US" altLang="zh-CN" sz="2000" b="0" i="1" smtClean="0">
                        <a:latin typeface="Cambria Math"/>
                        <a:ea typeface="黑体" panose="02010609060101010101" pitchFamily="49" charset="-122"/>
                        <a:cs typeface="Times New Roman" panose="02020603050405020304" pitchFamily="18" charset="0"/>
                      </a:rPr>
                      <m:t>𝑃</m:t>
                    </m:r>
                    <m:r>
                      <a:rPr lang="en-US" altLang="zh-CN" sz="2000" b="0" i="1" smtClean="0">
                        <a:latin typeface="Cambria Math"/>
                        <a:ea typeface="黑体" panose="02010609060101010101" pitchFamily="49" charset="-122"/>
                        <a:cs typeface="Times New Roman" panose="02020603050405020304" pitchFamily="18" charset="0"/>
                      </a:rPr>
                      <m:t>, </m:t>
                    </m:r>
                    <m:r>
                      <a:rPr lang="en-US" altLang="zh-CN" sz="2000" b="0" i="1" smtClean="0">
                        <a:latin typeface="Cambria Math"/>
                        <a:ea typeface="黑体" panose="02010609060101010101" pitchFamily="49" charset="-122"/>
                        <a:cs typeface="Times New Roman" panose="02020603050405020304" pitchFamily="18" charset="0"/>
                      </a:rPr>
                      <m:t>𝑄</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𝑅</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等</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来表示谓词</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。上述</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m:t>
                    </m:r>
                    <m:r>
                      <a:rPr lang="en-US" altLang="zh-CN" sz="2000" i="1">
                        <a:latin typeface="Cambria Math"/>
                        <a:ea typeface="黑体" panose="02010609060101010101" pitchFamily="49" charset="-122"/>
                        <a:cs typeface="Times New Roman" panose="02020603050405020304" pitchFamily="18" charset="0"/>
                      </a:rPr>
                      <m:t>𝑥</m:t>
                    </m:r>
                    <m:r>
                      <a:rPr lang="en-US" altLang="zh-CN" sz="2000" i="1">
                        <a:latin typeface="Cambria Math"/>
                        <a:ea typeface="黑体" panose="02010609060101010101" pitchFamily="49" charset="-122"/>
                        <a:cs typeface="Times New Roman" panose="02020603050405020304" pitchFamily="18" charset="0"/>
                      </a:rPr>
                      <m:t>)</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描述</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了</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是否存在</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一个数</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，这个数小于自身平方这种</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关系。</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buFont typeface="Wingdings" panose="05000000000000000000" pitchFamily="2" charset="2"/>
                  <a:buChar char="l"/>
                </a:pP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谓词中可以有若干个个体变量，如</a:t>
                </a:r>
                <a14:m>
                  <m:oMath xmlns:m="http://schemas.openxmlformats.org/officeDocument/2006/math">
                    <m:r>
                      <m:rPr>
                        <m:sty m:val="p"/>
                      </m:rPr>
                      <a:rPr lang="en-US" altLang="zh-CN" sz="2000" b="0" i="0" smtClean="0">
                        <a:latin typeface="Cambria Math"/>
                        <a:ea typeface="黑体" panose="02010609060101010101" pitchFamily="49" charset="-122"/>
                        <a:cs typeface="Times New Roman" panose="02020603050405020304" pitchFamily="18" charset="0"/>
                      </a:rPr>
                      <m:t>father</m:t>
                    </m:r>
                    <m:r>
                      <a:rPr lang="en-US" altLang="zh-CN" sz="2000" i="1">
                        <a:latin typeface="Cambria Math"/>
                        <a:ea typeface="黑体" panose="02010609060101010101" pitchFamily="49" charset="-122"/>
                        <a:cs typeface="Times New Roman" panose="02020603050405020304" pitchFamily="18" charset="0"/>
                      </a:rPr>
                      <m:t>(</m:t>
                    </m:r>
                    <m:r>
                      <a:rPr lang="en-US" altLang="zh-CN" sz="2000" i="1">
                        <a:latin typeface="Cambria Math"/>
                        <a:ea typeface="黑体" panose="02010609060101010101" pitchFamily="49" charset="-122"/>
                        <a:cs typeface="Times New Roman" panose="02020603050405020304" pitchFamily="18" charset="0"/>
                      </a:rPr>
                      <m:t>𝑥</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𝑦</m:t>
                    </m:r>
                    <m:r>
                      <a:rPr lang="en-US" altLang="zh-CN" sz="2000" i="1">
                        <a:latin typeface="Cambria Math"/>
                        <a:ea typeface="黑体" panose="02010609060101010101" pitchFamily="49" charset="-122"/>
                        <a:cs typeface="Times New Roman" panose="02020603050405020304" pitchFamily="18" charset="0"/>
                      </a:rPr>
                      <m:t>) </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表示</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𝑥</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是</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𝑦</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父亲。</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buFont typeface="Wingdings" panose="05000000000000000000" pitchFamily="2" charset="2"/>
                  <a:buChar char="l"/>
                </a:pP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buFont typeface="Wingdings" panose="05000000000000000000" pitchFamily="2" charset="2"/>
                  <a:buChar char="l"/>
                </a:pP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m:t>
                    </m:r>
                    <m:r>
                      <a:rPr lang="en-US" altLang="zh-CN" sz="2000" i="1">
                        <a:latin typeface="Cambria Math"/>
                        <a:ea typeface="黑体" panose="02010609060101010101" pitchFamily="49" charset="-122"/>
                        <a:cs typeface="Times New Roman" panose="02020603050405020304" pitchFamily="18" charset="0"/>
                      </a:rPr>
                      <m:t>𝑥</m:t>
                    </m:r>
                    <m:r>
                      <a:rPr lang="en-US" altLang="zh-CN" sz="2000" i="1">
                        <a:latin typeface="Cambria Math"/>
                        <a:ea typeface="黑体" panose="02010609060101010101" pitchFamily="49" charset="-122"/>
                        <a:cs typeface="Times New Roman" panose="02020603050405020304" pitchFamily="18" charset="0"/>
                      </a:rPr>
                      <m:t>)</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是一元谓词（包含一个个体），</a:t>
                </a:r>
                <a:r>
                  <a:rPr lang="en-US" altLang="zh-CN" sz="2000" dirty="0">
                    <a:ea typeface="黑体" panose="02010609060101010101" pitchFamily="49" charset="-122"/>
                    <a:cs typeface="Times New Roman" panose="02020603050405020304" pitchFamily="18" charset="0"/>
                  </a:rPr>
                  <a:t> </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m:t>
                    </m:r>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0" i="1" smtClean="0">
                            <a:latin typeface="Cambria Math"/>
                            <a:ea typeface="黑体" panose="02010609060101010101" pitchFamily="49" charset="-122"/>
                            <a:cs typeface="Times New Roman" panose="02020603050405020304" pitchFamily="18" charset="0"/>
                          </a:rPr>
                          <m:t>𝑥</m:t>
                        </m:r>
                      </m:e>
                      <m:sub>
                        <m:r>
                          <a:rPr lang="en-US" altLang="zh-CN" sz="2000" b="0" i="1" smtClean="0">
                            <a:latin typeface="Cambria Math"/>
                            <a:ea typeface="黑体" panose="02010609060101010101" pitchFamily="49" charset="-122"/>
                            <a:cs typeface="Times New Roman" panose="02020603050405020304" pitchFamily="18" charset="0"/>
                          </a:rPr>
                          <m:t>1</m:t>
                        </m:r>
                      </m:sub>
                    </m:sSub>
                    <m:r>
                      <a:rPr lang="en-US" altLang="zh-CN" sz="2000" b="0" i="1" smtClean="0">
                        <a:latin typeface="Cambria Math"/>
                        <a:ea typeface="黑体" panose="02010609060101010101" pitchFamily="49" charset="-122"/>
                        <a:cs typeface="Times New Roman" panose="02020603050405020304" pitchFamily="18" charset="0"/>
                      </a:rPr>
                      <m:t>,</m:t>
                    </m:r>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0" i="1" smtClean="0">
                            <a:latin typeface="Cambria Math"/>
                            <a:ea typeface="黑体" panose="02010609060101010101" pitchFamily="49" charset="-122"/>
                            <a:cs typeface="Times New Roman" panose="02020603050405020304" pitchFamily="18" charset="0"/>
                          </a:rPr>
                          <m:t>𝑥</m:t>
                        </m:r>
                      </m:e>
                      <m:sub>
                        <m:r>
                          <a:rPr lang="en-US" altLang="zh-CN" sz="2000" b="0" i="1" smtClean="0">
                            <a:latin typeface="Cambria Math"/>
                            <a:ea typeface="黑体" panose="02010609060101010101" pitchFamily="49" charset="-122"/>
                            <a:cs typeface="Times New Roman" panose="02020603050405020304" pitchFamily="18" charset="0"/>
                          </a:rPr>
                          <m:t>2</m:t>
                        </m:r>
                      </m:sub>
                    </m:sSub>
                    <m:r>
                      <a:rPr lang="en-US" altLang="zh-CN" sz="2000" b="0" i="1" smtClean="0">
                        <a:latin typeface="Cambria Math"/>
                        <a:ea typeface="黑体" panose="02010609060101010101" pitchFamily="49" charset="-122"/>
                        <a:cs typeface="Times New Roman" panose="02020603050405020304" pitchFamily="18" charset="0"/>
                      </a:rPr>
                      <m:t>,…,</m:t>
                    </m:r>
                    <m:sSub>
                      <m:sSub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0" i="1" smtClean="0">
                            <a:latin typeface="Cambria Math"/>
                            <a:ea typeface="黑体" panose="02010609060101010101" pitchFamily="49" charset="-122"/>
                            <a:cs typeface="Times New Roman" panose="02020603050405020304" pitchFamily="18" charset="0"/>
                          </a:rPr>
                          <m:t>𝑥</m:t>
                        </m:r>
                      </m:e>
                      <m:sub>
                        <m:r>
                          <a:rPr lang="en-US" altLang="zh-CN" sz="2000" b="0" i="1" smtClean="0">
                            <a:latin typeface="Cambria Math"/>
                            <a:ea typeface="黑体" panose="02010609060101010101" pitchFamily="49" charset="-122"/>
                            <a:cs typeface="Times New Roman" panose="02020603050405020304" pitchFamily="18" charset="0"/>
                          </a:rPr>
                          <m:t>𝑛</m:t>
                        </m:r>
                      </m:sub>
                    </m:sSub>
                    <m:r>
                      <a:rPr lang="en-US" altLang="zh-CN" sz="2000" i="1">
                        <a:latin typeface="Cambria Math"/>
                        <a:ea typeface="黑体" panose="02010609060101010101" pitchFamily="49" charset="-122"/>
                        <a:cs typeface="Times New Roman" panose="02020603050405020304" pitchFamily="18" charset="0"/>
                      </a:rPr>
                      <m:t>)</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 被称为</a:t>
                </a:r>
                <a14:m>
                  <m:oMath xmlns:m="http://schemas.openxmlformats.org/officeDocument/2006/math">
                    <m:r>
                      <a:rPr lang="en-US" altLang="zh-CN" sz="2000" b="0" i="1" smtClean="0">
                        <a:latin typeface="Cambria Math"/>
                        <a:ea typeface="黑体" panose="02010609060101010101" pitchFamily="49" charset="-122"/>
                        <a:cs typeface="Times New Roman" panose="02020603050405020304" pitchFamily="18" charset="0"/>
                      </a:rPr>
                      <m:t>𝑛</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元谓词（包含若干个体） 。</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buFont typeface="Wingdings" panose="05000000000000000000" pitchFamily="2" charset="2"/>
                  <a:buChar char="l"/>
                </a:pP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buFont typeface="Wingdings" panose="05000000000000000000" pitchFamily="2" charset="2"/>
                  <a:buChar char="l"/>
                </a:pP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3750" y="870729"/>
                <a:ext cx="9025247" cy="4401205"/>
              </a:xfrm>
              <a:prstGeom prst="rect">
                <a:avLst/>
              </a:prstGeom>
              <a:blipFill rotWithShape="1">
                <a:blip r:embed="rId2"/>
                <a:stretch>
                  <a:fillRect l="-608" t="-970" r="-676"/>
                </a:stretch>
              </a:blipFill>
            </p:spPr>
            <p:txBody>
              <a:bodyPr/>
              <a:lstStyle/>
              <a:p>
                <a:r>
                  <a:rPr lang="zh-CN" altLang="en-US">
                    <a:noFill/>
                  </a:rPr>
                  <a:t> </a:t>
                </a:r>
              </a:p>
            </p:txBody>
          </p:sp>
        </mc:Fallback>
      </mc:AlternateContent>
      <p:sp>
        <p:nvSpPr>
          <p:cNvPr id="5" name="标题 1"/>
          <p:cNvSpPr>
            <a:spLocks noGrp="1"/>
          </p:cNvSpPr>
          <p:nvPr>
            <p:ph type="title"/>
          </p:nvPr>
        </p:nvSpPr>
        <p:spPr>
          <a:xfrm>
            <a:off x="695720" y="183239"/>
            <a:ext cx="7507706" cy="657727"/>
          </a:xfrm>
        </p:spPr>
        <p:txBody>
          <a:bodyPr/>
          <a:lstStyle/>
          <a:p>
            <a:r>
              <a:rPr lang="zh-CN" altLang="en-US" sz="2800" dirty="0">
                <a:latin typeface="Times New Roman" panose="02020603050405020304" pitchFamily="18" charset="0"/>
                <a:cs typeface="Times New Roman" panose="02020603050405020304" pitchFamily="18" charset="0"/>
              </a:rPr>
              <a:t>谓词逻辑：</a:t>
            </a:r>
            <a:r>
              <a:rPr lang="zh-CN" altLang="en-US" sz="2800" dirty="0">
                <a:solidFill>
                  <a:srgbClr val="0070C0"/>
                </a:solidFill>
                <a:latin typeface="Times New Roman" panose="02020603050405020304" pitchFamily="18" charset="0"/>
                <a:cs typeface="Times New Roman" panose="02020603050405020304" pitchFamily="18" charset="0"/>
              </a:rPr>
              <a:t>谓词与个体</a:t>
            </a:r>
          </a:p>
        </p:txBody>
      </p:sp>
    </p:spTree>
    <p:extLst>
      <p:ext uri="{BB962C8B-B14F-4D97-AF65-F5344CB8AC3E}">
        <p14:creationId xmlns:p14="http://schemas.microsoft.com/office/powerpoint/2010/main" val="3473839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8258" y="197131"/>
            <a:ext cx="8045533" cy="523220"/>
          </a:xfrm>
          <a:prstGeom prst="rect">
            <a:avLst/>
          </a:prstGeom>
        </p:spPr>
        <p:txBody>
          <a:bodyPr wrap="square">
            <a:spAutoFit/>
          </a:bodyPr>
          <a:lstStyle/>
          <a:p>
            <a:r>
              <a:rPr lang="zh-CN" altLang="en-US" sz="2800" dirty="0">
                <a:solidFill>
                  <a:srgbClr val="C00000"/>
                </a:solidFill>
                <a:latin typeface="Times New Roman" panose="02020603050405020304" pitchFamily="18" charset="0"/>
                <a:ea typeface="+mj-ea"/>
                <a:cs typeface="Times New Roman" panose="02020603050405020304" pitchFamily="18" charset="0"/>
              </a:rPr>
              <a:t>谓词逻辑：</a:t>
            </a:r>
            <a:r>
              <a:rPr lang="zh-CN" altLang="en-US"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函数与谓词的区别</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0" y="1446970"/>
                <a:ext cx="9001496" cy="3416320"/>
              </a:xfrm>
              <a:prstGeom prst="rect">
                <a:avLst/>
              </a:prstGeom>
            </p:spPr>
            <p:txBody>
              <a:bodyPr wrap="square">
                <a:spAutoFit/>
              </a:bodyPr>
              <a:lstStyle/>
              <a:p>
                <a:pPr marL="800100" lvl="1" indent="-342900">
                  <a:lnSpc>
                    <a:spcPct val="150000"/>
                  </a:lnSpc>
                  <a:buFont typeface="Wingdings" panose="05000000000000000000" pitchFamily="2" charset="2"/>
                  <a:buChar char="l"/>
                </a:pPr>
                <a:r>
                  <a:rPr lang="zh-CN" altLang="en-US" sz="2400">
                    <a:latin typeface="Times New Roman" panose="02020603050405020304" pitchFamily="18" charset="0"/>
                    <a:ea typeface="黑体" panose="02010609060101010101" pitchFamily="49" charset="-122"/>
                    <a:cs typeface="Times New Roman" panose="02020603050405020304" pitchFamily="18" charset="0"/>
                  </a:rPr>
                  <a:t>函数中</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个体变元用个体常量（来自定义域）代入后结果仍是</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个体（值域）</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，如定义函数</a:t>
                </a:r>
                <a14:m>
                  <m:oMath xmlns:m="http://schemas.openxmlformats.org/officeDocument/2006/math">
                    <m:r>
                      <a:rPr lang="en-US" altLang="zh-CN" sz="2400" b="0" i="1" smtClean="0">
                        <a:latin typeface="Cambria Math"/>
                        <a:ea typeface="黑体" panose="02010609060101010101" pitchFamily="49" charset="-122"/>
                        <a:cs typeface="Times New Roman" panose="02020603050405020304" pitchFamily="18" charset="0"/>
                      </a:rPr>
                      <m:t>𝑓</m:t>
                    </m:r>
                    <m:d>
                      <m:dPr>
                        <m:ctrlPr>
                          <a:rPr lang="en-US" altLang="zh-CN" sz="2400" b="0"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400" b="0" i="1" smtClean="0">
                            <a:latin typeface="Cambria Math"/>
                            <a:ea typeface="黑体" panose="02010609060101010101" pitchFamily="49" charset="-122"/>
                            <a:cs typeface="Times New Roman" panose="02020603050405020304" pitchFamily="18" charset="0"/>
                          </a:rPr>
                          <m:t>𝑥</m:t>
                        </m:r>
                      </m:e>
                    </m:d>
                    <m:r>
                      <a:rPr lang="en-US" altLang="zh-CN" sz="2400" b="0" i="1" smtClean="0">
                        <a:latin typeface="Cambria Math"/>
                        <a:ea typeface="黑体" panose="02010609060101010101" pitchFamily="49" charset="-122"/>
                        <a:cs typeface="Times New Roman" panose="02020603050405020304" pitchFamily="18" charset="0"/>
                      </a:rPr>
                      <m:t>=</m:t>
                    </m:r>
                    <m:r>
                      <a:rPr lang="en-US" altLang="zh-CN" sz="2400" b="0" i="1" smtClean="0">
                        <a:latin typeface="Cambria Math"/>
                        <a:ea typeface="黑体" panose="02010609060101010101" pitchFamily="49" charset="-122"/>
                        <a:cs typeface="Times New Roman" panose="02020603050405020304" pitchFamily="18" charset="0"/>
                      </a:rPr>
                      <m:t>𝑥</m:t>
                    </m:r>
                    <m:r>
                      <a:rPr lang="en-US" altLang="zh-CN" sz="2400" b="0" i="1" smtClean="0">
                        <a:latin typeface="Cambria Math"/>
                        <a:ea typeface="黑体" panose="02010609060101010101" pitchFamily="49" charset="-122"/>
                        <a:cs typeface="Times New Roman" panose="02020603050405020304" pitchFamily="18" charset="0"/>
                      </a:rPr>
                      <m:t>+10</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，则</a:t>
                </a:r>
                <a14:m>
                  <m:oMath xmlns:m="http://schemas.openxmlformats.org/officeDocument/2006/math">
                    <m:r>
                      <a:rPr lang="en-US" altLang="zh-CN" sz="2400" i="1">
                        <a:latin typeface="Cambria Math"/>
                        <a:ea typeface="黑体" panose="02010609060101010101" pitchFamily="49" charset="-122"/>
                        <a:cs typeface="Times New Roman" panose="02020603050405020304" pitchFamily="18" charset="0"/>
                      </a:rPr>
                      <m:t>𝑓</m:t>
                    </m:r>
                    <m:d>
                      <m:dPr>
                        <m:ctrlPr>
                          <a:rPr lang="en-US" altLang="zh-CN" sz="24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400" b="0" i="1" smtClean="0">
                            <a:latin typeface="Cambria Math"/>
                            <a:ea typeface="黑体" panose="02010609060101010101" pitchFamily="49" charset="-122"/>
                            <a:cs typeface="Times New Roman" panose="02020603050405020304" pitchFamily="18" charset="0"/>
                          </a:rPr>
                          <m:t>2</m:t>
                        </m:r>
                      </m:e>
                    </m:d>
                    <m:r>
                      <a:rPr lang="en-US" altLang="zh-CN" sz="2400" i="1">
                        <a:latin typeface="Cambria Math"/>
                        <a:ea typeface="黑体" panose="02010609060101010101" pitchFamily="49" charset="-122"/>
                        <a:cs typeface="Times New Roman" panose="02020603050405020304" pitchFamily="18" charset="0"/>
                      </a:rPr>
                      <m:t>=</m:t>
                    </m:r>
                    <m:r>
                      <a:rPr lang="en-US" altLang="zh-CN" sz="2400" b="0" i="1" smtClean="0">
                        <a:latin typeface="Cambria Math"/>
                        <a:ea typeface="黑体" panose="02010609060101010101" pitchFamily="49" charset="-122"/>
                        <a:cs typeface="Times New Roman" panose="02020603050405020304" pitchFamily="18" charset="0"/>
                      </a:rPr>
                      <m:t>12</m:t>
                    </m:r>
                  </m:oMath>
                </a14:m>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150000"/>
                  </a:lnSpc>
                  <a:buFont typeface="Wingdings" panose="05000000000000000000" pitchFamily="2" charset="2"/>
                  <a:buChar char="l"/>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谓词中个体变元用个体常量带入后就变成了</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命题</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，如</a:t>
                </a:r>
                <a14:m>
                  <m:oMath xmlns:m="http://schemas.openxmlformats.org/officeDocument/2006/math">
                    <m:r>
                      <a:rPr lang="en-US" altLang="zh-CN" sz="2400" dirty="0">
                        <a:latin typeface="Cambria Math"/>
                        <a:ea typeface="黑体" panose="02010609060101010101" pitchFamily="49" charset="-122"/>
                        <a:cs typeface="Times New Roman" panose="02020603050405020304" pitchFamily="18" charset="0"/>
                      </a:rPr>
                      <m:t>𝑐𝑎𝑟</m:t>
                    </m:r>
                    <m:d>
                      <m:dPr>
                        <m:ctrlPr>
                          <a:rPr lang="en-US" altLang="zh-CN" sz="2400" i="1" dirty="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400" dirty="0">
                            <a:latin typeface="Cambria Math"/>
                            <a:ea typeface="黑体" panose="02010609060101010101" pitchFamily="49" charset="-122"/>
                            <a:cs typeface="Times New Roman" panose="02020603050405020304" pitchFamily="18" charset="0"/>
                          </a:rPr>
                          <m:t>𝑥</m:t>
                        </m:r>
                      </m:e>
                    </m:d>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en-US" altLang="zh-CN" sz="2400" dirty="0">
                        <a:latin typeface="Cambria Math"/>
                        <a:ea typeface="黑体" panose="02010609060101010101" pitchFamily="49" charset="-122"/>
                        <a:cs typeface="Times New Roman" panose="02020603050405020304" pitchFamily="18" charset="0"/>
                      </a:rPr>
                      <m:t>𝑥</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是车</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这个谓词中</a:t>
                </a:r>
                <a14:m>
                  <m:oMath xmlns:m="http://schemas.openxmlformats.org/officeDocument/2006/math">
                    <m:r>
                      <a:rPr lang="en-US" altLang="zh-CN" sz="2400" dirty="0">
                        <a:latin typeface="Cambria Math"/>
                        <a:ea typeface="黑体" panose="02010609060101010101" pitchFamily="49" charset="-122"/>
                        <a:cs typeface="Times New Roman" panose="02020603050405020304" pitchFamily="18" charset="0"/>
                      </a:rPr>
                      <m:t>𝑥</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用吉普车代替，则</a:t>
                </a:r>
                <a14:m>
                  <m:oMath xmlns:m="http://schemas.openxmlformats.org/officeDocument/2006/math">
                    <m:r>
                      <a:rPr lang="en-US" altLang="zh-CN" sz="2400" dirty="0">
                        <a:latin typeface="Cambria Math"/>
                        <a:ea typeface="黑体" panose="02010609060101010101" pitchFamily="49" charset="-122"/>
                        <a:cs typeface="Times New Roman" panose="02020603050405020304" pitchFamily="18" charset="0"/>
                      </a:rPr>
                      <m:t>𝑐𝑎𝑟</m:t>
                    </m:r>
                    <m:d>
                      <m:dPr>
                        <m:ctrlPr>
                          <a:rPr lang="en-US" altLang="zh-CN" sz="2400" i="1" dirty="0">
                            <a:latin typeface="Cambria Math" panose="02040503050406030204" pitchFamily="18" charset="0"/>
                            <a:ea typeface="黑体" panose="02010609060101010101" pitchFamily="49" charset="-122"/>
                            <a:cs typeface="Times New Roman" panose="02020603050405020304" pitchFamily="18" charset="0"/>
                          </a:rPr>
                        </m:ctrlPr>
                      </m:dPr>
                      <m:e>
                        <m:r>
                          <a:rPr lang="zh-CN" altLang="en-US" sz="2400" i="1" dirty="0">
                            <a:latin typeface="Cambria Math"/>
                            <a:ea typeface="黑体" panose="02010609060101010101" pitchFamily="49" charset="-122"/>
                            <a:cs typeface="Times New Roman" panose="02020603050405020304" pitchFamily="18" charset="0"/>
                          </a:rPr>
                          <m:t>吉普车</m:t>
                        </m:r>
                      </m:e>
                    </m:d>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是命题。</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150000"/>
                  </a:lnSpc>
                  <a:buFont typeface="Wingdings" panose="05000000000000000000" pitchFamily="2" charset="2"/>
                  <a:buChar char="l"/>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函数是从定义域到值域的映射；谓词是从定义域到</a:t>
                </a:r>
                <a14:m>
                  <m:oMath xmlns:m="http://schemas.openxmlformats.org/officeDocument/2006/math">
                    <m:r>
                      <a:rPr lang="en-US" altLang="zh-CN" sz="2400" b="0" i="1" smtClean="0">
                        <a:latin typeface="Cambria Math"/>
                        <a:ea typeface="黑体" panose="02010609060101010101" pitchFamily="49" charset="-122"/>
                        <a:cs typeface="Times New Roman" panose="02020603050405020304" pitchFamily="18" charset="0"/>
                      </a:rPr>
                      <m:t>{</m:t>
                    </m:r>
                    <m:r>
                      <a:rPr lang="en-US" altLang="zh-CN" sz="2400" b="0" i="1" smtClean="0">
                        <a:latin typeface="Cambria Math"/>
                        <a:ea typeface="黑体" panose="02010609060101010101" pitchFamily="49" charset="-122"/>
                        <a:cs typeface="Times New Roman" panose="02020603050405020304" pitchFamily="18" charset="0"/>
                      </a:rPr>
                      <m:t>𝑇𝑟𝑢𝑒</m:t>
                    </m:r>
                    <m:r>
                      <a:rPr lang="en-US" altLang="zh-CN" sz="2400" b="0" i="1" smtClean="0">
                        <a:latin typeface="Cambria Math"/>
                        <a:ea typeface="黑体" panose="02010609060101010101" pitchFamily="49" charset="-122"/>
                        <a:cs typeface="Times New Roman" panose="02020603050405020304" pitchFamily="18" charset="0"/>
                      </a:rPr>
                      <m:t>,</m:t>
                    </m:r>
                    <m:r>
                      <a:rPr lang="en-US" altLang="zh-CN" sz="2400" b="0" i="1" smtClean="0">
                        <a:latin typeface="Cambria Math"/>
                        <a:ea typeface="黑体" panose="02010609060101010101" pitchFamily="49" charset="-122"/>
                        <a:cs typeface="Times New Roman" panose="02020603050405020304" pitchFamily="18" charset="0"/>
                      </a:rPr>
                      <m:t>𝐹𝑎𝑙𝑠𝑒</m:t>
                    </m:r>
                    <m:r>
                      <a:rPr lang="en-US" altLang="zh-CN" sz="2400" b="0" i="1" smtClean="0">
                        <a:latin typeface="Cambria Math"/>
                        <a:ea typeface="黑体" panose="02010609060101010101" pitchFamily="49" charset="-122"/>
                        <a:cs typeface="Times New Roman" panose="02020603050405020304" pitchFamily="18" charset="0"/>
                      </a:rPr>
                      <m:t>} </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的映射</a:t>
                </a:r>
              </a:p>
            </p:txBody>
          </p:sp>
        </mc:Choice>
        <mc:Fallback xmlns="">
          <p:sp>
            <p:nvSpPr>
              <p:cNvPr id="2" name="矩形 1"/>
              <p:cNvSpPr>
                <a:spLocks noRot="1" noChangeAspect="1" noMove="1" noResize="1" noEditPoints="1" noAdjustHandles="1" noChangeArrowheads="1" noChangeShapeType="1" noTextEdit="1"/>
              </p:cNvSpPr>
              <p:nvPr/>
            </p:nvSpPr>
            <p:spPr>
              <a:xfrm>
                <a:off x="0" y="1446970"/>
                <a:ext cx="9001496" cy="3416320"/>
              </a:xfrm>
              <a:prstGeom prst="rect">
                <a:avLst/>
              </a:prstGeom>
              <a:blipFill>
                <a:blip r:embed="rId3"/>
                <a:stretch>
                  <a:fillRect r="-609" b="-24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79092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8258" y="197131"/>
            <a:ext cx="8045533" cy="523220"/>
          </a:xfrm>
          <a:prstGeom prst="rect">
            <a:avLst/>
          </a:prstGeom>
        </p:spPr>
        <p:txBody>
          <a:bodyPr wrap="square">
            <a:spAutoFit/>
          </a:bodyPr>
          <a:lstStyle/>
          <a:p>
            <a:r>
              <a:rPr lang="zh-CN" altLang="en-US" sz="2800" dirty="0">
                <a:solidFill>
                  <a:srgbClr val="C00000"/>
                </a:solidFill>
                <a:latin typeface="Times New Roman" panose="02020603050405020304" pitchFamily="18" charset="0"/>
                <a:ea typeface="+mj-ea"/>
                <a:cs typeface="Times New Roman" panose="02020603050405020304" pitchFamily="18" charset="0"/>
              </a:rPr>
              <a:t>谓词逻辑：</a:t>
            </a:r>
            <a:r>
              <a:rPr lang="zh-CN" altLang="en-US"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事实符号化</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308258" y="922895"/>
                <a:ext cx="8505236" cy="5663089"/>
              </a:xfrm>
              <a:prstGeom prst="rect">
                <a:avLst/>
              </a:prstGeom>
            </p:spPr>
            <p:txBody>
              <a:bodyPr wrap="square">
                <a:spAutoFit/>
              </a:bodyPr>
              <a:lstStyle/>
              <a:p>
                <a:r>
                  <a:rPr lang="en-US" altLang="zh-CN" dirty="0"/>
                  <a:t> </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2.8 </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将下列客观事实符号化。</a:t>
                </a:r>
              </a:p>
              <a:p>
                <a:pPr marL="342900" lvl="0" indent="-342900">
                  <a:lnSpc>
                    <a:spcPct val="150000"/>
                  </a:lnSpc>
                  <a:buFont typeface="+mj-lt"/>
                  <a:buAutoNum type="arabicPeriod"/>
                </a:pPr>
                <a:r>
                  <a:rPr lang="en-US" altLang="zh-CN" dirty="0"/>
                  <a:t>Richard</a:t>
                </a:r>
                <a:r>
                  <a:rPr lang="zh-CN" altLang="zh-CN" dirty="0"/>
                  <a:t>是国王。</a:t>
                </a:r>
              </a:p>
              <a:p>
                <a:pPr marL="342900" lvl="0" indent="-342900">
                  <a:lnSpc>
                    <a:spcPct val="150000"/>
                  </a:lnSpc>
                  <a:buFont typeface="+mj-lt"/>
                  <a:buAutoNum type="arabicPeriod"/>
                </a:pPr>
                <a:r>
                  <a:rPr lang="en-US" altLang="zh-CN" dirty="0"/>
                  <a:t>Lucy</a:t>
                </a:r>
                <a:r>
                  <a:rPr lang="zh-CN" altLang="zh-CN" dirty="0"/>
                  <a:t>和</a:t>
                </a:r>
                <a:r>
                  <a:rPr lang="en-US" altLang="zh-CN" dirty="0"/>
                  <a:t>Lily</a:t>
                </a:r>
                <a:r>
                  <a:rPr lang="zh-CN" altLang="zh-CN" dirty="0"/>
                  <a:t>是姐妹。</a:t>
                </a:r>
              </a:p>
              <a:p>
                <a:pPr marL="342900" lvl="0" indent="-342900">
                  <a:lnSpc>
                    <a:spcPct val="150000"/>
                  </a:lnSpc>
                  <a:buFont typeface="+mj-lt"/>
                  <a:buAutoNum type="arabicPeriod"/>
                </a:pPr>
                <a:r>
                  <a:rPr lang="zh-CN" altLang="zh-CN" dirty="0"/>
                  <a:t>北京是中国的首都。</a:t>
                </a:r>
              </a:p>
              <a:p>
                <a:endParaRPr lang="en-US" altLang="zh-CN" dirty="0"/>
              </a:p>
              <a:p>
                <a:pPr>
                  <a:lnSpc>
                    <a:spcPct val="150000"/>
                  </a:lnSpc>
                </a:pPr>
                <a:r>
                  <a:rPr lang="zh-CN" altLang="zh-CN" dirty="0"/>
                  <a:t>解 </a:t>
                </a:r>
                <a:r>
                  <a:rPr lang="en-US" altLang="zh-CN" dirty="0"/>
                  <a:t>(1) </a:t>
                </a:r>
                <a14:m>
                  <m:oMath xmlns:m="http://schemas.openxmlformats.org/officeDocument/2006/math">
                    <m:r>
                      <a:rPr lang="en-US" altLang="zh-CN" i="1">
                        <a:latin typeface="Cambria Math"/>
                      </a:rPr>
                      <m:t>𝐾𝑖𝑛𝑔</m:t>
                    </m:r>
                  </m:oMath>
                </a14:m>
                <a:r>
                  <a:rPr lang="en-US" altLang="zh-CN" dirty="0"/>
                  <a:t>(Richard)</a:t>
                </a:r>
                <a:r>
                  <a:rPr lang="zh-CN" altLang="zh-CN" dirty="0"/>
                  <a:t>。其中，</a:t>
                </a:r>
                <a:r>
                  <a:rPr lang="en-US" altLang="zh-CN" dirty="0"/>
                  <a:t>Richard</a:t>
                </a:r>
                <a:r>
                  <a:rPr lang="zh-CN" altLang="zh-CN" dirty="0"/>
                  <a:t>是一个个体常量，</a:t>
                </a:r>
                <a14:m>
                  <m:oMath xmlns:m="http://schemas.openxmlformats.org/officeDocument/2006/math">
                    <m:r>
                      <a:rPr lang="en-US" altLang="zh-CN" i="1">
                        <a:latin typeface="Cambria Math"/>
                      </a:rPr>
                      <m:t>𝐾𝑖𝑛𝑔</m:t>
                    </m:r>
                  </m:oMath>
                </a14:m>
                <a:r>
                  <a:rPr lang="zh-CN" altLang="zh-CN" dirty="0"/>
                  <a:t>是一个描述</a:t>
                </a:r>
                <a:r>
                  <a:rPr lang="en-US" altLang="zh-CN" dirty="0"/>
                  <a:t>“</a:t>
                </a:r>
                <a:r>
                  <a:rPr lang="zh-CN" altLang="zh-CN" dirty="0"/>
                  <a:t>国王</a:t>
                </a:r>
                <a:r>
                  <a:rPr lang="en-US" altLang="zh-CN" dirty="0"/>
                  <a:t>”</a:t>
                </a:r>
                <a:r>
                  <a:rPr lang="zh-CN" altLang="zh-CN" dirty="0"/>
                  <a:t>这个一元关系的谓词。</a:t>
                </a:r>
              </a:p>
              <a:p>
                <a:pPr>
                  <a:lnSpc>
                    <a:spcPct val="150000"/>
                  </a:lnSpc>
                </a:pPr>
                <a:r>
                  <a:rPr lang="en-US" altLang="zh-CN" dirty="0"/>
                  <a:t>(2) </a:t>
                </a:r>
                <a14:m>
                  <m:oMath xmlns:m="http://schemas.openxmlformats.org/officeDocument/2006/math">
                    <m:r>
                      <a:rPr lang="en-US" altLang="zh-CN" i="1">
                        <a:latin typeface="Cambria Math"/>
                      </a:rPr>
                      <m:t>𝑆𝑖𝑠𝑡𝑒𝑟</m:t>
                    </m:r>
                  </m:oMath>
                </a14:m>
                <a:r>
                  <a:rPr lang="en-US" altLang="zh-CN" dirty="0"/>
                  <a:t>(Lucy, Lily)</a:t>
                </a:r>
                <a:r>
                  <a:rPr lang="zh-CN" altLang="zh-CN" dirty="0"/>
                  <a:t>。其中，</a:t>
                </a:r>
                <a:r>
                  <a:rPr lang="en-US" altLang="zh-CN" dirty="0"/>
                  <a:t>Lucy</a:t>
                </a:r>
                <a:r>
                  <a:rPr lang="zh-CN" altLang="zh-CN" dirty="0"/>
                  <a:t>和</a:t>
                </a:r>
                <a:r>
                  <a:rPr lang="en-US" altLang="zh-CN" dirty="0"/>
                  <a:t>Lily</a:t>
                </a:r>
                <a:r>
                  <a:rPr lang="zh-CN" altLang="zh-CN" dirty="0"/>
                  <a:t>是两个个体常量，</a:t>
                </a:r>
                <a14:m>
                  <m:oMath xmlns:m="http://schemas.openxmlformats.org/officeDocument/2006/math">
                    <m:r>
                      <a:rPr lang="en-US" altLang="zh-CN" i="1">
                        <a:latin typeface="Cambria Math"/>
                      </a:rPr>
                      <m:t>𝑆𝑖𝑠𝑡𝑒𝑟</m:t>
                    </m:r>
                  </m:oMath>
                </a14:m>
                <a:r>
                  <a:rPr lang="zh-CN" altLang="zh-CN" dirty="0"/>
                  <a:t>是一个描述</a:t>
                </a:r>
                <a:r>
                  <a:rPr lang="en-US" altLang="zh-CN" dirty="0"/>
                  <a:t>“</a:t>
                </a:r>
                <a:r>
                  <a:rPr lang="zh-CN" altLang="zh-CN" dirty="0"/>
                  <a:t>姐妹</a:t>
                </a:r>
                <a:r>
                  <a:rPr lang="en-US" altLang="zh-CN" dirty="0"/>
                  <a:t>”</a:t>
                </a:r>
                <a:r>
                  <a:rPr lang="zh-CN" altLang="zh-CN" dirty="0"/>
                  <a:t>这个二元关系的谓词。</a:t>
                </a:r>
              </a:p>
              <a:p>
                <a:pPr>
                  <a:lnSpc>
                    <a:spcPct val="150000"/>
                  </a:lnSpc>
                </a:pPr>
                <a:r>
                  <a:rPr lang="en-US" altLang="zh-CN" dirty="0"/>
                  <a:t>(3) </a:t>
                </a:r>
                <a14:m>
                  <m:oMath xmlns:m="http://schemas.openxmlformats.org/officeDocument/2006/math">
                    <m:r>
                      <a:rPr lang="en-US" altLang="zh-CN" i="1">
                        <a:latin typeface="Cambria Math"/>
                      </a:rPr>
                      <m:t>𝐶𝑎𝑝𝑖𝑡𝑎𝑙</m:t>
                    </m:r>
                  </m:oMath>
                </a14:m>
                <a:r>
                  <a:rPr lang="en-US" altLang="zh-CN" dirty="0"/>
                  <a:t>(</a:t>
                </a:r>
                <a:r>
                  <a:rPr lang="zh-CN" altLang="zh-CN" dirty="0"/>
                  <a:t>北京</a:t>
                </a:r>
                <a:r>
                  <a:rPr lang="en-US" altLang="zh-CN" dirty="0"/>
                  <a:t>, </a:t>
                </a:r>
                <a:r>
                  <a:rPr lang="zh-CN" altLang="zh-CN" dirty="0"/>
                  <a:t>中国</a:t>
                </a:r>
                <a:r>
                  <a:rPr lang="en-US" altLang="zh-CN" dirty="0"/>
                  <a:t>)</a:t>
                </a:r>
                <a:r>
                  <a:rPr lang="zh-CN" altLang="zh-CN" dirty="0"/>
                  <a:t>。其中，北京和中国是两个个体常量，</a:t>
                </a:r>
                <a14:m>
                  <m:oMath xmlns:m="http://schemas.openxmlformats.org/officeDocument/2006/math">
                    <m:r>
                      <a:rPr lang="en-US" altLang="zh-CN" i="1">
                        <a:latin typeface="Cambria Math"/>
                      </a:rPr>
                      <m:t>𝐶𝑎𝑝𝑖𝑡𝑎𝑙</m:t>
                    </m:r>
                  </m:oMath>
                </a14:m>
                <a:r>
                  <a:rPr lang="zh-CN" altLang="zh-CN" dirty="0"/>
                  <a:t>是一个描述</a:t>
                </a:r>
                <a:r>
                  <a:rPr lang="en-US" altLang="zh-CN" dirty="0"/>
                  <a:t>“</a:t>
                </a:r>
                <a:r>
                  <a:rPr lang="zh-CN" altLang="zh-CN" dirty="0"/>
                  <a:t>首都</a:t>
                </a:r>
                <a:r>
                  <a:rPr lang="en-US" altLang="zh-CN" dirty="0"/>
                  <a:t>”</a:t>
                </a:r>
                <a:r>
                  <a:rPr lang="zh-CN" altLang="zh-CN" dirty="0"/>
                  <a:t>这个二元关系的谓词。</a:t>
                </a:r>
                <a:endParaRPr lang="en-US" altLang="zh-CN" dirty="0"/>
              </a:p>
              <a:p>
                <a:pPr>
                  <a:lnSpc>
                    <a:spcPct val="150000"/>
                  </a:lnSpc>
                </a:pPr>
                <a:r>
                  <a:rPr lang="zh-CN" altLang="zh-CN" dirty="0"/>
                  <a:t>虽然，使用个体和谓词的组合可以描述简单的客观事实。但是在某些复杂的情况下，需要对某一对象集合的共同属性进行描述。而对每个对象的属性特征进行一一列举太过冗余，量词的引入可以有效地解决这一问题。</a:t>
                </a:r>
              </a:p>
            </p:txBody>
          </p:sp>
        </mc:Choice>
        <mc:Fallback xmlns="">
          <p:sp>
            <p:nvSpPr>
              <p:cNvPr id="3" name="矩形 2"/>
              <p:cNvSpPr>
                <a:spLocks noRot="1" noChangeAspect="1" noMove="1" noResize="1" noEditPoints="1" noAdjustHandles="1" noChangeArrowheads="1" noChangeShapeType="1" noTextEdit="1"/>
              </p:cNvSpPr>
              <p:nvPr/>
            </p:nvSpPr>
            <p:spPr>
              <a:xfrm>
                <a:off x="308258" y="922895"/>
                <a:ext cx="8505236" cy="5663089"/>
              </a:xfrm>
              <a:prstGeom prst="rect">
                <a:avLst/>
              </a:prstGeom>
              <a:blipFill rotWithShape="1">
                <a:blip r:embed="rId3"/>
                <a:stretch>
                  <a:fillRect l="-645" t="-753" r="-2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6163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73013" y="138783"/>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逻辑与推理是人工智能的核心问题</a:t>
            </a:r>
          </a:p>
        </p:txBody>
      </p:sp>
      <p:sp>
        <p:nvSpPr>
          <p:cNvPr id="12" name="矩形 11"/>
          <p:cNvSpPr/>
          <p:nvPr/>
        </p:nvSpPr>
        <p:spPr>
          <a:xfrm>
            <a:off x="197192" y="1182337"/>
            <a:ext cx="4944824" cy="5078313"/>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逻辑是探索、阐述和确立有效推理原则的学科，提出了演绎推理中</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三段论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方法的古希腊学者亚里士多德被誉为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逻辑学之父</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。一般而言，逻辑是用数学方法来研究关于推理和证明等问题的研究。</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200000"/>
              </a:lnSpc>
              <a:buFont typeface="Wingdings" panose="05000000000000000000" pitchFamily="2" charset="2"/>
              <a:buChar char="l"/>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200000"/>
              </a:lnSpc>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cs typeface="Times New Roman" panose="02020603050405020304" pitchFamily="18" charset="0"/>
              </a:rPr>
              <a:t>没有一门科学比逻辑科学更强烈地感到需要从问题实质本身开始，而无需先行的反思。</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黑格尔</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逻辑学</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026" name="Picture 2" descr="https://gss2.bdstatic.com/9fo3dSag_xI4khGkpoWK1HF6hhy/baike/w%3D268%3Bg%3D0/sign=ade1df00cafcc3ceb4c0ce35aa7eb1b5/d62a6059252dd42ac2c55289013b5bb5c8eab8c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5786" y="1423188"/>
            <a:ext cx="1895763" cy="323725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474526" y="4993168"/>
            <a:ext cx="2992581" cy="923330"/>
          </a:xfrm>
          <a:prstGeom prst="rect">
            <a:avLst/>
          </a:prstGeom>
        </p:spPr>
        <p:txBody>
          <a:bodyPr wrap="square">
            <a:spAutoFit/>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亚里士多德（</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Aristotle</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公元前</a:t>
            </a:r>
            <a:r>
              <a:rPr lang="en-US" altLang="zh-CN" dirty="0">
                <a:latin typeface="Times New Roman" panose="02020603050405020304" pitchFamily="18" charset="0"/>
                <a:ea typeface="黑体" panose="02010609060101010101" pitchFamily="49" charset="-122"/>
                <a:cs typeface="Times New Roman" panose="02020603050405020304" pitchFamily="18" charset="0"/>
              </a:rPr>
              <a:t>384-</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前</a:t>
            </a:r>
            <a:r>
              <a:rPr lang="en-US" altLang="zh-CN" dirty="0">
                <a:latin typeface="Times New Roman" panose="02020603050405020304" pitchFamily="18" charset="0"/>
                <a:ea typeface="黑体" panose="02010609060101010101" pitchFamily="49" charset="-122"/>
                <a:cs typeface="Times New Roman" panose="02020603050405020304" pitchFamily="18" charset="0"/>
              </a:rPr>
              <a:t>322</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，古代先哲、古希腊人）</a:t>
            </a:r>
          </a:p>
        </p:txBody>
      </p:sp>
    </p:spTree>
    <p:extLst>
      <p:ext uri="{BB962C8B-B14F-4D97-AF65-F5344CB8AC3E}">
        <p14:creationId xmlns:p14="http://schemas.microsoft.com/office/powerpoint/2010/main" val="3538514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213755" y="1068245"/>
                <a:ext cx="8657112" cy="4247317"/>
              </a:xfrm>
              <a:prstGeom prst="rect">
                <a:avLst/>
              </a:prstGeom>
            </p:spPr>
            <p:txBody>
              <a:bodyPr wrap="square">
                <a:spAutoFit/>
              </a:bodyPr>
              <a:lstStyle/>
              <a:p>
                <a:pPr marL="285750" indent="-285750" algn="just">
                  <a:lnSpc>
                    <a:spcPct val="150000"/>
                  </a:lnSpc>
                  <a:buClr>
                    <a:schemeClr val="accent2"/>
                  </a:buClr>
                  <a:buFont typeface="Wingdings" panose="05000000000000000000" pitchFamily="2" charset="2"/>
                  <a:buChar char="l"/>
                </a:pP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定义</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2.9  </a:t>
                </a: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全称量词</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(universal quantifier, </a:t>
                </a:r>
                <a14:m>
                  <m:oMath xmlns:m="http://schemas.openxmlformats.org/officeDocument/2006/math">
                    <m:r>
                      <a:rPr lang="en-US" altLang="zh-CN" sz="2000" i="1" smtClean="0">
                        <a:solidFill>
                          <a:srgbClr val="C00000"/>
                        </a:solidFill>
                        <a:latin typeface="Cambria Math"/>
                        <a:ea typeface="Cambria Math"/>
                        <a:cs typeface="Times New Roman" panose="02020603050405020304" pitchFamily="18" charset="0"/>
                      </a:rPr>
                      <m:t>∀</m:t>
                    </m:r>
                  </m:oMath>
                </a14:m>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p>
              <a:p>
                <a:pPr marL="742950" lvl="1" indent="-285750" algn="just">
                  <a:lnSpc>
                    <a:spcPct val="150000"/>
                  </a:lnSpc>
                  <a:buClr>
                    <a:schemeClr val="accent2"/>
                  </a:buClr>
                  <a:buFont typeface="Wingdings" panose="05000000000000000000" pitchFamily="2" charset="2"/>
                  <a:buChar char="l"/>
                </a:pPr>
                <a:r>
                  <a:rPr lang="zh-CN" altLang="en-US" sz="2000" dirty="0">
                    <a:latin typeface="黑体" panose="02010609060101010101" pitchFamily="49" charset="-122"/>
                    <a:ea typeface="黑体" panose="02010609060101010101" pitchFamily="49" charset="-122"/>
                  </a:rPr>
                  <a:t>全称量词用符号</a:t>
                </a:r>
                <a14:m>
                  <m:oMath xmlns:m="http://schemas.openxmlformats.org/officeDocument/2006/math">
                    <m:r>
                      <a:rPr lang="en-US" altLang="zh-CN" sz="2000" i="1">
                        <a:solidFill>
                          <a:srgbClr val="C00000"/>
                        </a:solidFill>
                        <a:latin typeface="Cambria Math"/>
                        <a:ea typeface="Cambria Math"/>
                        <a:cs typeface="Times New Roman" panose="02020603050405020304" pitchFamily="18" charset="0"/>
                      </a:rPr>
                      <m:t>∀</m:t>
                    </m:r>
                  </m:oMath>
                </a14:m>
                <a:r>
                  <a:rPr lang="zh-CN" altLang="en-US" sz="2000" dirty="0">
                    <a:latin typeface="黑体" panose="02010609060101010101" pitchFamily="49" charset="-122"/>
                    <a:ea typeface="黑体" panose="02010609060101010101" pitchFamily="49" charset="-122"/>
                  </a:rPr>
                  <a:t>表示，表示一切的、凡是的、所有的、每一个等。</a:t>
                </a:r>
                <a:r>
                  <a:rPr lang="en-US" altLang="zh-CN" sz="2000" dirty="0">
                    <a:solidFill>
                      <a:srgbClr val="C00000"/>
                    </a:solidFill>
                    <a:ea typeface="Cambria Math"/>
                    <a:cs typeface="Times New Roman" panose="02020603050405020304" pitchFamily="18" charset="0"/>
                  </a:rPr>
                  <a:t> </a:t>
                </a:r>
                <a14:m>
                  <m:oMath xmlns:m="http://schemas.openxmlformats.org/officeDocument/2006/math">
                    <m:r>
                      <a:rPr lang="en-US" altLang="zh-CN" sz="2000" i="1">
                        <a:solidFill>
                          <a:srgbClr val="C00000"/>
                        </a:solidFill>
                        <a:latin typeface="Cambria Math"/>
                        <a:ea typeface="Cambria Math"/>
                        <a:cs typeface="Times New Roman" panose="02020603050405020304" pitchFamily="18" charset="0"/>
                      </a:rPr>
                      <m:t>∀</m:t>
                    </m:r>
                    <m:r>
                      <a:rPr lang="en-US" altLang="zh-CN" sz="2000" b="0" i="1" smtClean="0">
                        <a:solidFill>
                          <a:srgbClr val="C00000"/>
                        </a:solidFill>
                        <a:latin typeface="Cambria Math"/>
                        <a:ea typeface="Cambria Math"/>
                        <a:cs typeface="Times New Roman" panose="02020603050405020304" pitchFamily="18" charset="0"/>
                      </a:rPr>
                      <m:t>𝑥</m:t>
                    </m:r>
                  </m:oMath>
                </a14:m>
                <a:r>
                  <a:rPr lang="zh-CN" altLang="en-US" sz="2000" dirty="0">
                    <a:latin typeface="黑体" panose="02010609060101010101" pitchFamily="49" charset="-122"/>
                    <a:ea typeface="黑体" panose="02010609060101010101" pitchFamily="49" charset="-122"/>
                  </a:rPr>
                  <a:t>表示定义域中的所有个体，</a:t>
                </a:r>
                <a:r>
                  <a:rPr lang="en-US" altLang="zh-CN" sz="2000" dirty="0">
                    <a:solidFill>
                      <a:srgbClr val="C00000"/>
                    </a:solidFill>
                    <a:ea typeface="Cambria Math"/>
                    <a:cs typeface="Times New Roman" panose="02020603050405020304" pitchFamily="18" charset="0"/>
                  </a:rPr>
                  <a:t> </a:t>
                </a:r>
                <a14:m>
                  <m:oMath xmlns:m="http://schemas.openxmlformats.org/officeDocument/2006/math">
                    <m:r>
                      <a:rPr lang="en-US" altLang="zh-CN" sz="2000" i="1">
                        <a:solidFill>
                          <a:srgbClr val="C00000"/>
                        </a:solidFill>
                        <a:latin typeface="Cambria Math"/>
                        <a:ea typeface="Cambria Math"/>
                        <a:cs typeface="Times New Roman" panose="02020603050405020304" pitchFamily="18" charset="0"/>
                      </a:rPr>
                      <m:t>∀</m:t>
                    </m:r>
                    <m:r>
                      <a:rPr lang="en-US" altLang="zh-CN" sz="2000" i="1">
                        <a:solidFill>
                          <a:srgbClr val="C00000"/>
                        </a:solidFill>
                        <a:latin typeface="Cambria Math"/>
                        <a:ea typeface="Cambria Math"/>
                        <a:cs typeface="Times New Roman" panose="02020603050405020304" pitchFamily="18" charset="0"/>
                      </a:rPr>
                      <m:t>𝑥𝑃</m:t>
                    </m:r>
                    <m:r>
                      <a:rPr lang="en-US" altLang="zh-CN" sz="2000" b="0" i="1" smtClean="0">
                        <a:solidFill>
                          <a:srgbClr val="C00000"/>
                        </a:solidFill>
                        <a:latin typeface="Cambria Math"/>
                        <a:ea typeface="Cambria Math"/>
                        <a:cs typeface="Times New Roman" panose="02020603050405020304" pitchFamily="18" charset="0"/>
                      </a:rPr>
                      <m:t>(</m:t>
                    </m:r>
                    <m:r>
                      <a:rPr lang="en-US" altLang="zh-CN" sz="2000" b="0" i="1" smtClean="0">
                        <a:solidFill>
                          <a:srgbClr val="C00000"/>
                        </a:solidFill>
                        <a:latin typeface="Cambria Math"/>
                        <a:ea typeface="Cambria Math"/>
                        <a:cs typeface="Times New Roman" panose="02020603050405020304" pitchFamily="18" charset="0"/>
                      </a:rPr>
                      <m:t>𝑥</m:t>
                    </m:r>
                    <m:r>
                      <a:rPr lang="en-US" altLang="zh-CN" sz="2000" b="0" i="1" smtClean="0">
                        <a:solidFill>
                          <a:srgbClr val="C00000"/>
                        </a:solidFill>
                        <a:latin typeface="Cambria Math"/>
                        <a:ea typeface="Cambria Math"/>
                        <a:cs typeface="Times New Roman" panose="02020603050405020304" pitchFamily="18" charset="0"/>
                      </a:rPr>
                      <m:t>)</m:t>
                    </m:r>
                  </m:oMath>
                </a14:m>
                <a:r>
                  <a:rPr lang="zh-CN" altLang="en-US" sz="2000" dirty="0">
                    <a:latin typeface="黑体" panose="02010609060101010101" pitchFamily="49" charset="-122"/>
                    <a:ea typeface="黑体" panose="02010609060101010101" pitchFamily="49" charset="-122"/>
                  </a:rPr>
                  <a:t>表示定义域中的所有个体具有性质</a:t>
                </a:r>
                <a14:m>
                  <m:oMath xmlns:m="http://schemas.openxmlformats.org/officeDocument/2006/math">
                    <m:r>
                      <a:rPr lang="en-US" altLang="zh-CN" sz="2000" i="1">
                        <a:solidFill>
                          <a:srgbClr val="C00000"/>
                        </a:solidFill>
                        <a:latin typeface="Cambria Math"/>
                        <a:ea typeface="Cambria Math"/>
                        <a:cs typeface="Times New Roman" panose="02020603050405020304" pitchFamily="18" charset="0"/>
                      </a:rPr>
                      <m:t>𝑃</m:t>
                    </m:r>
                  </m:oMath>
                </a14:m>
                <a:endParaRPr lang="en-US" altLang="zh-CN" sz="2000" dirty="0">
                  <a:latin typeface="黑体" panose="02010609060101010101" pitchFamily="49" charset="-122"/>
                  <a:ea typeface="黑体" panose="02010609060101010101" pitchFamily="49" charset="-122"/>
                </a:endParaRPr>
              </a:p>
              <a:p>
                <a:pPr marL="285750" indent="-285750" algn="just">
                  <a:lnSpc>
                    <a:spcPct val="150000"/>
                  </a:lnSpc>
                  <a:buClr>
                    <a:schemeClr val="accent2"/>
                  </a:buClr>
                  <a:buFont typeface="Wingdings" panose="05000000000000000000" pitchFamily="2" charset="2"/>
                  <a:buChar char="l"/>
                </a:pP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定义</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2.10 </a:t>
                </a: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存在量词</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(existential quantifier, </a:t>
                </a:r>
                <a14:m>
                  <m:oMath xmlns:m="http://schemas.openxmlformats.org/officeDocument/2006/math">
                    <m:r>
                      <a:rPr lang="en-US" altLang="zh-CN" sz="2000" i="1" smtClean="0">
                        <a:solidFill>
                          <a:srgbClr val="C00000"/>
                        </a:solidFill>
                        <a:latin typeface="Cambria Math"/>
                        <a:ea typeface="Cambria Math"/>
                        <a:cs typeface="Times New Roman" panose="02020603050405020304" pitchFamily="18" charset="0"/>
                      </a:rPr>
                      <m:t>∃</m:t>
                    </m:r>
                  </m:oMath>
                </a14:m>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p>
              <a:p>
                <a:pPr marL="742950" lvl="1" indent="-285750" algn="just">
                  <a:lnSpc>
                    <a:spcPct val="150000"/>
                  </a:lnSpc>
                  <a:buClr>
                    <a:schemeClr val="accent2"/>
                  </a:buClr>
                  <a:buFont typeface="Wingdings" panose="05000000000000000000" pitchFamily="2" charset="2"/>
                  <a:buChar char="l"/>
                </a:pPr>
                <a:r>
                  <a:rPr lang="zh-CN" altLang="en-US" sz="2000" dirty="0">
                    <a:latin typeface="黑体" panose="02010609060101010101" pitchFamily="49" charset="-122"/>
                    <a:ea typeface="黑体" panose="02010609060101010101" pitchFamily="49" charset="-122"/>
                  </a:rPr>
                  <a:t>存在量词用符号</a:t>
                </a:r>
                <a14:m>
                  <m:oMath xmlns:m="http://schemas.openxmlformats.org/officeDocument/2006/math">
                    <m:r>
                      <a:rPr lang="en-US" altLang="zh-CN" sz="2000" i="1">
                        <a:solidFill>
                          <a:srgbClr val="C00000"/>
                        </a:solidFill>
                        <a:latin typeface="Cambria Math"/>
                        <a:ea typeface="Cambria Math"/>
                        <a:cs typeface="Times New Roman" panose="02020603050405020304" pitchFamily="18" charset="0"/>
                      </a:rPr>
                      <m:t>∃</m:t>
                    </m:r>
                  </m:oMath>
                </a14:m>
                <a:r>
                  <a:rPr lang="zh-CN" altLang="en-US" sz="2000" dirty="0">
                    <a:latin typeface="黑体" panose="02010609060101010101" pitchFamily="49" charset="-122"/>
                    <a:ea typeface="黑体" panose="02010609060101010101" pitchFamily="49" charset="-122"/>
                  </a:rPr>
                  <a:t>表示，表示存在、有一个、某些等。</a:t>
                </a:r>
                <a:r>
                  <a:rPr lang="en-US" altLang="zh-CN" sz="2000" dirty="0">
                    <a:solidFill>
                      <a:srgbClr val="C00000"/>
                    </a:solidFill>
                    <a:ea typeface="Cambria Math"/>
                    <a:cs typeface="Times New Roman" panose="02020603050405020304" pitchFamily="18" charset="0"/>
                  </a:rPr>
                  <a:t> </a:t>
                </a:r>
                <a14:m>
                  <m:oMath xmlns:m="http://schemas.openxmlformats.org/officeDocument/2006/math">
                    <m:r>
                      <a:rPr lang="en-US" altLang="zh-CN" sz="2000" i="1" smtClean="0">
                        <a:solidFill>
                          <a:srgbClr val="C00000"/>
                        </a:solidFill>
                        <a:latin typeface="Cambria Math"/>
                        <a:ea typeface="Cambria Math"/>
                        <a:cs typeface="Times New Roman" panose="02020603050405020304" pitchFamily="18" charset="0"/>
                      </a:rPr>
                      <m:t>∃</m:t>
                    </m:r>
                    <m:r>
                      <a:rPr lang="en-US" altLang="zh-CN" sz="2000" i="1">
                        <a:solidFill>
                          <a:srgbClr val="C00000"/>
                        </a:solidFill>
                        <a:latin typeface="Cambria Math"/>
                        <a:ea typeface="Cambria Math"/>
                        <a:cs typeface="Times New Roman" panose="02020603050405020304" pitchFamily="18" charset="0"/>
                      </a:rPr>
                      <m:t>𝑥</m:t>
                    </m:r>
                  </m:oMath>
                </a14:m>
                <a:r>
                  <a:rPr lang="zh-CN" altLang="en-US" sz="2000" dirty="0">
                    <a:latin typeface="黑体" panose="02010609060101010101" pitchFamily="49" charset="-122"/>
                    <a:ea typeface="黑体" panose="02010609060101010101" pitchFamily="49" charset="-122"/>
                  </a:rPr>
                  <a:t>表示定义域中存在一个或若干个个体，</a:t>
                </a:r>
                <a14:m>
                  <m:oMath xmlns:m="http://schemas.openxmlformats.org/officeDocument/2006/math">
                    <m:r>
                      <a:rPr lang="en-US" altLang="zh-CN" sz="2000" i="1">
                        <a:solidFill>
                          <a:srgbClr val="C00000"/>
                        </a:solidFill>
                        <a:latin typeface="Cambria Math"/>
                        <a:ea typeface="Cambria Math"/>
                        <a:cs typeface="Times New Roman" panose="02020603050405020304" pitchFamily="18" charset="0"/>
                      </a:rPr>
                      <m:t>∃</m:t>
                    </m:r>
                    <m:r>
                      <a:rPr lang="en-US" altLang="zh-CN" sz="2000" i="1">
                        <a:solidFill>
                          <a:srgbClr val="C00000"/>
                        </a:solidFill>
                        <a:latin typeface="Cambria Math"/>
                        <a:ea typeface="Cambria Math"/>
                        <a:cs typeface="Times New Roman" panose="02020603050405020304" pitchFamily="18" charset="0"/>
                      </a:rPr>
                      <m:t>𝑥𝑃</m:t>
                    </m:r>
                    <m:r>
                      <a:rPr lang="en-US" altLang="zh-CN" sz="2000" i="1">
                        <a:solidFill>
                          <a:srgbClr val="C00000"/>
                        </a:solidFill>
                        <a:latin typeface="Cambria Math"/>
                        <a:ea typeface="Cambria Math"/>
                        <a:cs typeface="Times New Roman" panose="02020603050405020304" pitchFamily="18" charset="0"/>
                      </a:rPr>
                      <m:t>(</m:t>
                    </m:r>
                    <m:r>
                      <a:rPr lang="en-US" altLang="zh-CN" sz="2000" i="1">
                        <a:solidFill>
                          <a:srgbClr val="C00000"/>
                        </a:solidFill>
                        <a:latin typeface="Cambria Math"/>
                        <a:ea typeface="Cambria Math"/>
                        <a:cs typeface="Times New Roman" panose="02020603050405020304" pitchFamily="18" charset="0"/>
                      </a:rPr>
                      <m:t>𝑥</m:t>
                    </m:r>
                    <m:r>
                      <a:rPr lang="en-US" altLang="zh-CN" sz="2000" i="1">
                        <a:solidFill>
                          <a:srgbClr val="C00000"/>
                        </a:solidFill>
                        <a:latin typeface="Cambria Math"/>
                        <a:ea typeface="Cambria Math"/>
                        <a:cs typeface="Times New Roman" panose="02020603050405020304" pitchFamily="18" charset="0"/>
                      </a:rPr>
                      <m:t>)</m:t>
                    </m:r>
                  </m:oMath>
                </a14:m>
                <a:r>
                  <a:rPr lang="zh-CN" altLang="en-US" sz="2000" dirty="0">
                    <a:latin typeface="黑体" panose="02010609060101010101" pitchFamily="49" charset="-122"/>
                    <a:ea typeface="黑体" panose="02010609060101010101" pitchFamily="49" charset="-122"/>
                  </a:rPr>
                  <a:t>表示定义域中存在一个个体或若干个体具有性质</a:t>
                </a:r>
                <a14:m>
                  <m:oMath xmlns:m="http://schemas.openxmlformats.org/officeDocument/2006/math">
                    <m:r>
                      <a:rPr lang="en-US" altLang="zh-CN" sz="2000" i="1">
                        <a:solidFill>
                          <a:srgbClr val="C00000"/>
                        </a:solidFill>
                        <a:latin typeface="Cambria Math"/>
                        <a:ea typeface="Cambria Math"/>
                        <a:cs typeface="Times New Roman" panose="02020603050405020304" pitchFamily="18" charset="0"/>
                      </a:rPr>
                      <m:t>𝑃</m:t>
                    </m:r>
                  </m:oMath>
                </a14:m>
                <a:endParaRPr lang="en-US" altLang="zh-CN" sz="2000" dirty="0">
                  <a:latin typeface="黑体" panose="02010609060101010101" pitchFamily="49" charset="-122"/>
                  <a:ea typeface="黑体" panose="02010609060101010101" pitchFamily="49" charset="-122"/>
                </a:endParaRPr>
              </a:p>
              <a:p>
                <a:pPr marL="285750" indent="-285750" algn="just">
                  <a:lnSpc>
                    <a:spcPct val="150000"/>
                  </a:lnSpc>
                  <a:buClr>
                    <a:schemeClr val="accent2"/>
                  </a:buClr>
                  <a:buFont typeface="Wingdings" panose="05000000000000000000" pitchFamily="2" charset="2"/>
                  <a:buChar char="l"/>
                </a:pPr>
                <a:r>
                  <a:rPr lang="zh-CN" altLang="en-US" sz="2000" dirty="0">
                    <a:latin typeface="黑体" panose="02010609060101010101" pitchFamily="49" charset="-122"/>
                    <a:ea typeface="黑体" panose="02010609060101010101" pitchFamily="49" charset="-122"/>
                  </a:rPr>
                  <a:t>全称量词和存在量词统称为量词。</a:t>
                </a:r>
                <a:endParaRPr lang="en-US" altLang="zh-CN" sz="2000" dirty="0">
                  <a:latin typeface="黑体" panose="02010609060101010101" pitchFamily="49" charset="-122"/>
                  <a:ea typeface="黑体" panose="02010609060101010101" pitchFamily="49"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213755" y="1068245"/>
                <a:ext cx="8657112" cy="4247317"/>
              </a:xfrm>
              <a:prstGeom prst="rect">
                <a:avLst/>
              </a:prstGeom>
              <a:blipFill rotWithShape="1">
                <a:blip r:embed="rId2"/>
                <a:stretch>
                  <a:fillRect l="-563" r="-775"/>
                </a:stretch>
              </a:blipFill>
            </p:spPr>
            <p:txBody>
              <a:bodyPr/>
              <a:lstStyle/>
              <a:p>
                <a:r>
                  <a:rPr lang="zh-CN" altLang="en-US">
                    <a:noFill/>
                  </a:rPr>
                  <a:t> </a:t>
                </a:r>
              </a:p>
            </p:txBody>
          </p:sp>
        </mc:Fallback>
      </mc:AlternateContent>
      <p:sp>
        <p:nvSpPr>
          <p:cNvPr id="7" name="矩形 6"/>
          <p:cNvSpPr/>
          <p:nvPr/>
        </p:nvSpPr>
        <p:spPr>
          <a:xfrm>
            <a:off x="213755" y="306126"/>
            <a:ext cx="8045533" cy="523220"/>
          </a:xfrm>
          <a:prstGeom prst="rect">
            <a:avLst/>
          </a:prstGeom>
        </p:spPr>
        <p:txBody>
          <a:bodyPr wrap="square">
            <a:spAutoFit/>
          </a:bodyPr>
          <a:lstStyle/>
          <a:p>
            <a:r>
              <a:rPr lang="zh-CN" altLang="en-US" sz="2800" dirty="0">
                <a:solidFill>
                  <a:srgbClr val="C00000"/>
                </a:solidFill>
                <a:latin typeface="Times New Roman" panose="02020603050405020304" pitchFamily="18" charset="0"/>
                <a:ea typeface="+mj-ea"/>
                <a:cs typeface="Times New Roman" panose="02020603050405020304" pitchFamily="18" charset="0"/>
              </a:rPr>
              <a:t>谓词逻辑：</a:t>
            </a:r>
            <a:r>
              <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量词</a:t>
            </a:r>
          </a:p>
        </p:txBody>
      </p:sp>
    </p:spTree>
    <p:extLst>
      <p:ext uri="{BB962C8B-B14F-4D97-AF65-F5344CB8AC3E}">
        <p14:creationId xmlns:p14="http://schemas.microsoft.com/office/powerpoint/2010/main" val="3212093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8089" y="186114"/>
            <a:ext cx="8045533" cy="523220"/>
          </a:xfrm>
          <a:prstGeom prst="rect">
            <a:avLst/>
          </a:prstGeom>
        </p:spPr>
        <p:txBody>
          <a:bodyPr wrap="square">
            <a:spAutoFit/>
          </a:bodyPr>
          <a:lstStyle/>
          <a:p>
            <a:r>
              <a:rPr lang="zh-CN" altLang="en-US" sz="2800" dirty="0">
                <a:solidFill>
                  <a:srgbClr val="C00000"/>
                </a:solidFill>
                <a:latin typeface="Times New Roman" panose="02020603050405020304" pitchFamily="18" charset="0"/>
                <a:ea typeface="+mj-ea"/>
                <a:cs typeface="Times New Roman" panose="02020603050405020304" pitchFamily="18" charset="0"/>
              </a:rPr>
              <a:t>谓词逻辑：</a:t>
            </a:r>
            <a:r>
              <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量词</a:t>
            </a:r>
          </a:p>
        </p:txBody>
      </p:sp>
      <mc:AlternateContent xmlns:mc="http://schemas.openxmlformats.org/markup-compatibility/2006" xmlns:a14="http://schemas.microsoft.com/office/drawing/2010/main">
        <mc:Choice Requires="a14">
          <p:sp>
            <p:nvSpPr>
              <p:cNvPr id="5" name="矩形 4"/>
              <p:cNvSpPr/>
              <p:nvPr/>
            </p:nvSpPr>
            <p:spPr>
              <a:xfrm>
                <a:off x="11875" y="1066671"/>
                <a:ext cx="8977746" cy="4247317"/>
              </a:xfrm>
              <a:prstGeom prst="rect">
                <a:avLst/>
              </a:prstGeom>
            </p:spPr>
            <p:txBody>
              <a:bodyPr wrap="square">
                <a:spAutoFit/>
              </a:bodyPr>
              <a:lstStyle/>
              <a:p>
                <a:pPr marL="285750" indent="-285750" algn="just">
                  <a:lnSpc>
                    <a:spcPct val="150000"/>
                  </a:lnSpc>
                  <a:buClr>
                    <a:schemeClr val="accent2"/>
                  </a:buClr>
                  <a:buFont typeface="Wingdings" panose="05000000000000000000" pitchFamily="2" charset="2"/>
                  <a:buChar char="l"/>
                </a:pP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全称量词</a:t>
                </a:r>
                <a:endPar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gn="just">
                  <a:lnSpc>
                    <a:spcPct val="150000"/>
                  </a:lnSpc>
                  <a:buClr>
                    <a:schemeClr val="accent2"/>
                  </a:buClr>
                  <a:buFont typeface="Wingdings" panose="05000000000000000000" pitchFamily="2" charset="2"/>
                  <a:buChar char="l"/>
                </a:pPr>
                <a:r>
                  <a:rPr lang="zh-CN" altLang="en-US" sz="20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谓词</a:t>
                </a:r>
                <a14:m>
                  <m:oMath xmlns:m="http://schemas.openxmlformats.org/officeDocument/2006/math">
                    <m:r>
                      <a:rPr lang="en-US" altLang="zh-CN" sz="2000" i="1">
                        <a:solidFill>
                          <a:srgbClr val="C00000"/>
                        </a:solidFill>
                        <a:latin typeface="Cambria Math"/>
                        <a:ea typeface="Cambria Math"/>
                        <a:cs typeface="Times New Roman" panose="02020603050405020304" pitchFamily="18" charset="0"/>
                      </a:rPr>
                      <m:t>𝑃</m:t>
                    </m:r>
                    <m:r>
                      <a:rPr lang="en-US" altLang="zh-CN" sz="2000" i="1">
                        <a:solidFill>
                          <a:srgbClr val="C00000"/>
                        </a:solidFill>
                        <a:latin typeface="Cambria Math"/>
                        <a:ea typeface="Cambria Math"/>
                        <a:cs typeface="Times New Roman" panose="02020603050405020304" pitchFamily="18" charset="0"/>
                      </a:rPr>
                      <m:t>(</m:t>
                    </m:r>
                    <m:r>
                      <a:rPr lang="en-US" altLang="zh-CN" sz="2000" i="1">
                        <a:solidFill>
                          <a:srgbClr val="C00000"/>
                        </a:solidFill>
                        <a:latin typeface="Cambria Math"/>
                        <a:ea typeface="Cambria Math"/>
                        <a:cs typeface="Times New Roman" panose="02020603050405020304" pitchFamily="18" charset="0"/>
                      </a:rPr>
                      <m:t>𝑥</m:t>
                    </m:r>
                    <m:r>
                      <a:rPr lang="en-US" altLang="zh-CN" sz="2000" i="1">
                        <a:solidFill>
                          <a:srgbClr val="C00000"/>
                        </a:solidFill>
                        <a:latin typeface="Cambria Math"/>
                        <a:ea typeface="Cambria Math"/>
                        <a:cs typeface="Times New Roman" panose="02020603050405020304" pitchFamily="18" charset="0"/>
                      </a:rPr>
                      <m:t>)</m:t>
                    </m:r>
                  </m:oMath>
                </a14:m>
                <a:r>
                  <a:rPr lang="zh-CN" altLang="en-US" sz="2000" dirty="0">
                    <a:latin typeface="黑体" panose="02010609060101010101" pitchFamily="49" charset="-122"/>
                    <a:ea typeface="黑体" panose="02010609060101010101" pitchFamily="49" charset="-122"/>
                  </a:rPr>
                  <a:t>：</a:t>
                </a:r>
                <a14:m>
                  <m:oMath xmlns:m="http://schemas.openxmlformats.org/officeDocument/2006/math">
                    <m:r>
                      <a:rPr lang="en-US" altLang="zh-CN" sz="2000" i="1">
                        <a:solidFill>
                          <a:srgbClr val="C00000"/>
                        </a:solidFill>
                        <a:latin typeface="Cambria Math"/>
                        <a:ea typeface="Cambria Math"/>
                        <a:cs typeface="Times New Roman" panose="02020603050405020304" pitchFamily="18" charset="0"/>
                      </a:rPr>
                      <m:t>𝑥</m:t>
                    </m:r>
                  </m:oMath>
                </a14:m>
                <a:r>
                  <a:rPr lang="zh-CN" altLang="en-US" sz="2000" dirty="0">
                    <a:latin typeface="黑体" panose="02010609060101010101" pitchFamily="49" charset="-122"/>
                    <a:ea typeface="黑体" panose="02010609060101010101" pitchFamily="49" charset="-122"/>
                  </a:rPr>
                  <a:t>能够制造工具</a:t>
                </a:r>
                <a14:m>
                  <m:oMath xmlns:m="http://schemas.openxmlformats.org/officeDocument/2006/math">
                    <m:r>
                      <a:rPr lang="zh-CN" altLang="en-US" sz="2000" b="0" i="0" smtClean="0">
                        <a:solidFill>
                          <a:srgbClr val="C00000"/>
                        </a:solidFill>
                        <a:latin typeface="Cambria Math"/>
                        <a:ea typeface="Cambria Math"/>
                        <a:cs typeface="Times New Roman" panose="02020603050405020304" pitchFamily="18" charset="0"/>
                      </a:rPr>
                      <m:t>。</m:t>
                    </m:r>
                    <m:r>
                      <a:rPr lang="en-US" altLang="zh-CN" sz="2000" i="1">
                        <a:solidFill>
                          <a:srgbClr val="C00000"/>
                        </a:solidFill>
                        <a:latin typeface="Cambria Math"/>
                        <a:ea typeface="Cambria Math"/>
                        <a:cs typeface="Times New Roman" panose="02020603050405020304" pitchFamily="18" charset="0"/>
                      </a:rPr>
                      <m:t>∀</m:t>
                    </m:r>
                    <m:r>
                      <a:rPr lang="en-US" altLang="zh-CN" sz="2000" i="1">
                        <a:solidFill>
                          <a:srgbClr val="C00000"/>
                        </a:solidFill>
                        <a:latin typeface="Cambria Math"/>
                        <a:ea typeface="Cambria Math"/>
                        <a:cs typeface="Times New Roman" panose="02020603050405020304" pitchFamily="18" charset="0"/>
                      </a:rPr>
                      <m:t>𝑥𝑃</m:t>
                    </m:r>
                    <m:r>
                      <a:rPr lang="en-US" altLang="zh-CN" sz="2000" b="0" i="1" smtClean="0">
                        <a:solidFill>
                          <a:srgbClr val="C00000"/>
                        </a:solidFill>
                        <a:latin typeface="Cambria Math"/>
                        <a:ea typeface="Cambria Math"/>
                        <a:cs typeface="Times New Roman" panose="02020603050405020304" pitchFamily="18" charset="0"/>
                      </a:rPr>
                      <m:t>(</m:t>
                    </m:r>
                    <m:r>
                      <a:rPr lang="en-US" altLang="zh-CN" sz="2000" b="0" i="1" smtClean="0">
                        <a:solidFill>
                          <a:srgbClr val="C00000"/>
                        </a:solidFill>
                        <a:latin typeface="Cambria Math"/>
                        <a:ea typeface="Cambria Math"/>
                        <a:cs typeface="Times New Roman" panose="02020603050405020304" pitchFamily="18" charset="0"/>
                      </a:rPr>
                      <m:t>𝑥</m:t>
                    </m:r>
                    <m:r>
                      <a:rPr lang="en-US" altLang="zh-CN" sz="2000" b="0" i="1" smtClean="0">
                        <a:solidFill>
                          <a:srgbClr val="C00000"/>
                        </a:solidFill>
                        <a:latin typeface="Cambria Math"/>
                        <a:ea typeface="Cambria Math"/>
                        <a:cs typeface="Times New Roman" panose="02020603050405020304" pitchFamily="18" charset="0"/>
                      </a:rPr>
                      <m:t>)</m:t>
                    </m:r>
                  </m:oMath>
                </a14:m>
                <a:r>
                  <a:rPr lang="zh-CN" altLang="en-US" sz="2000" dirty="0">
                    <a:latin typeface="黑体" panose="02010609060101010101" pitchFamily="49" charset="-122"/>
                    <a:ea typeface="黑体" panose="02010609060101010101" pitchFamily="49" charset="-122"/>
                  </a:rPr>
                  <a:t>表示定义域中的所有个体能够制造工具。</a:t>
                </a:r>
                <a:r>
                  <a:rPr lang="en-US" altLang="zh-CN" sz="2000" dirty="0">
                    <a:solidFill>
                      <a:srgbClr val="C00000"/>
                    </a:solidFill>
                    <a:ea typeface="Cambria Math"/>
                    <a:cs typeface="Times New Roman" panose="02020603050405020304" pitchFamily="18" charset="0"/>
                  </a:rPr>
                  <a:t> </a:t>
                </a:r>
                <a14:m>
                  <m:oMath xmlns:m="http://schemas.openxmlformats.org/officeDocument/2006/math">
                    <m:r>
                      <a:rPr lang="en-US" altLang="zh-CN" sz="2000" i="1">
                        <a:solidFill>
                          <a:srgbClr val="C00000"/>
                        </a:solidFill>
                        <a:latin typeface="Cambria Math"/>
                        <a:ea typeface="Cambria Math"/>
                        <a:cs typeface="Times New Roman" panose="02020603050405020304" pitchFamily="18" charset="0"/>
                      </a:rPr>
                      <m:t>𝑃</m:t>
                    </m:r>
                    <m:r>
                      <a:rPr lang="en-US" altLang="zh-CN" sz="2000" i="1">
                        <a:solidFill>
                          <a:srgbClr val="C00000"/>
                        </a:solidFill>
                        <a:latin typeface="Cambria Math"/>
                        <a:ea typeface="Cambria Math"/>
                        <a:cs typeface="Times New Roman" panose="02020603050405020304" pitchFamily="18" charset="0"/>
                      </a:rPr>
                      <m:t>(小王)</m:t>
                    </m:r>
                  </m:oMath>
                </a14:m>
                <a:r>
                  <a:rPr lang="zh-CN" altLang="en-US" sz="2000" dirty="0">
                    <a:latin typeface="黑体" panose="02010609060101010101" pitchFamily="49" charset="-122"/>
                    <a:ea typeface="黑体" panose="02010609060101010101" pitchFamily="49" charset="-122"/>
                  </a:rPr>
                  <a:t>表示小王能够制造工具。</a:t>
                </a:r>
                <a:endParaRPr lang="en-US" altLang="zh-CN" sz="2000" dirty="0">
                  <a:latin typeface="黑体" panose="02010609060101010101" pitchFamily="49" charset="-122"/>
                  <a:ea typeface="黑体" panose="02010609060101010101" pitchFamily="49" charset="-122"/>
                </a:endParaRPr>
              </a:p>
              <a:p>
                <a:pPr marL="742950" lvl="1" indent="-285750" algn="just">
                  <a:lnSpc>
                    <a:spcPct val="150000"/>
                  </a:lnSpc>
                  <a:buClr>
                    <a:schemeClr val="accent2"/>
                  </a:buClr>
                  <a:buFont typeface="Wingdings" panose="05000000000000000000" pitchFamily="2" charset="2"/>
                  <a:buChar char="l"/>
                </a:pPr>
                <a:endParaRPr lang="en-US" altLang="zh-CN" sz="2000" dirty="0">
                  <a:latin typeface="黑体" panose="02010609060101010101" pitchFamily="49" charset="-122"/>
                  <a:ea typeface="黑体" panose="02010609060101010101" pitchFamily="49" charset="-122"/>
                </a:endParaRPr>
              </a:p>
              <a:p>
                <a:pPr marL="285750" indent="-285750" algn="just">
                  <a:lnSpc>
                    <a:spcPct val="150000"/>
                  </a:lnSpc>
                  <a:buClr>
                    <a:schemeClr val="accent2"/>
                  </a:buClr>
                  <a:buFont typeface="Wingdings" panose="05000000000000000000" pitchFamily="2" charset="2"/>
                  <a:buChar char="l"/>
                </a:pP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存在量词</a:t>
                </a:r>
                <a:endPar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gn="just">
                  <a:lnSpc>
                    <a:spcPct val="150000"/>
                  </a:lnSpc>
                  <a:buClr>
                    <a:schemeClr val="accent2"/>
                  </a:buClr>
                  <a:buFont typeface="Wingdings" panose="05000000000000000000" pitchFamily="2" charset="2"/>
                  <a:buChar char="l"/>
                </a:pPr>
                <a:r>
                  <a:rPr lang="zh-CN" altLang="en-US" sz="20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谓词</a:t>
                </a:r>
                <a14:m>
                  <m:oMath xmlns:m="http://schemas.openxmlformats.org/officeDocument/2006/math">
                    <m:r>
                      <a:rPr lang="en-US" altLang="zh-CN" sz="2000" i="1">
                        <a:solidFill>
                          <a:srgbClr val="C00000"/>
                        </a:solidFill>
                        <a:latin typeface="Cambria Math"/>
                        <a:ea typeface="Cambria Math"/>
                        <a:cs typeface="Times New Roman" panose="02020603050405020304" pitchFamily="18" charset="0"/>
                      </a:rPr>
                      <m:t>𝑃</m:t>
                    </m:r>
                    <m:r>
                      <a:rPr lang="en-US" altLang="zh-CN" sz="2000" i="1">
                        <a:solidFill>
                          <a:srgbClr val="C00000"/>
                        </a:solidFill>
                        <a:latin typeface="Cambria Math"/>
                        <a:ea typeface="Cambria Math"/>
                        <a:cs typeface="Times New Roman" panose="02020603050405020304" pitchFamily="18" charset="0"/>
                      </a:rPr>
                      <m:t>(</m:t>
                    </m:r>
                    <m:r>
                      <a:rPr lang="en-US" altLang="zh-CN" sz="2000" i="1">
                        <a:solidFill>
                          <a:srgbClr val="C00000"/>
                        </a:solidFill>
                        <a:latin typeface="Cambria Math"/>
                        <a:ea typeface="Cambria Math"/>
                        <a:cs typeface="Times New Roman" panose="02020603050405020304" pitchFamily="18" charset="0"/>
                      </a:rPr>
                      <m:t>𝑥</m:t>
                    </m:r>
                    <m:r>
                      <a:rPr lang="en-US" altLang="zh-CN" sz="2000" i="1">
                        <a:solidFill>
                          <a:srgbClr val="C00000"/>
                        </a:solidFill>
                        <a:latin typeface="Cambria Math"/>
                        <a:ea typeface="Cambria Math"/>
                        <a:cs typeface="Times New Roman" panose="02020603050405020304" pitchFamily="18" charset="0"/>
                      </a:rPr>
                      <m:t>)</m:t>
                    </m:r>
                  </m:oMath>
                </a14:m>
                <a:r>
                  <a:rPr lang="zh-CN" altLang="en-US" sz="2000" dirty="0">
                    <a:latin typeface="黑体" panose="02010609060101010101" pitchFamily="49" charset="-122"/>
                    <a:ea typeface="黑体" panose="02010609060101010101" pitchFamily="49" charset="-122"/>
                  </a:rPr>
                  <a:t>：</a:t>
                </a:r>
                <a14:m>
                  <m:oMath xmlns:m="http://schemas.openxmlformats.org/officeDocument/2006/math">
                    <m:r>
                      <a:rPr lang="en-US" altLang="zh-CN" sz="2000" i="1">
                        <a:solidFill>
                          <a:srgbClr val="C00000"/>
                        </a:solidFill>
                        <a:latin typeface="Cambria Math"/>
                        <a:ea typeface="Cambria Math"/>
                        <a:cs typeface="Times New Roman" panose="02020603050405020304" pitchFamily="18" charset="0"/>
                      </a:rPr>
                      <m:t>𝑥</m:t>
                    </m:r>
                  </m:oMath>
                </a14:m>
                <a:r>
                  <a:rPr lang="zh-CN" altLang="en-US" sz="2000" dirty="0">
                    <a:latin typeface="黑体" panose="02010609060101010101" pitchFamily="49" charset="-122"/>
                    <a:ea typeface="黑体" panose="02010609060101010101" pitchFamily="49" charset="-122"/>
                  </a:rPr>
                  <a:t>能够制造工具。</a:t>
                </a:r>
                <a:r>
                  <a:rPr lang="en-US" altLang="zh-CN" sz="2000" dirty="0">
                    <a:solidFill>
                      <a:srgbClr val="C00000"/>
                    </a:solidFill>
                    <a:ea typeface="Cambria Math"/>
                    <a:cs typeface="Times New Roman" panose="02020603050405020304" pitchFamily="18" charset="0"/>
                  </a:rPr>
                  <a:t> </a:t>
                </a:r>
                <a14:m>
                  <m:oMath xmlns:m="http://schemas.openxmlformats.org/officeDocument/2006/math">
                    <m:r>
                      <a:rPr lang="en-US" altLang="zh-CN" sz="2000" i="1">
                        <a:solidFill>
                          <a:srgbClr val="C00000"/>
                        </a:solidFill>
                        <a:latin typeface="Cambria Math"/>
                        <a:ea typeface="Cambria Math"/>
                        <a:cs typeface="Times New Roman" panose="02020603050405020304" pitchFamily="18" charset="0"/>
                      </a:rPr>
                      <m:t>∃</m:t>
                    </m:r>
                    <m:r>
                      <a:rPr lang="en-US" altLang="zh-CN" sz="2000" i="1">
                        <a:solidFill>
                          <a:srgbClr val="C00000"/>
                        </a:solidFill>
                        <a:latin typeface="Cambria Math"/>
                        <a:ea typeface="Cambria Math"/>
                        <a:cs typeface="Times New Roman" panose="02020603050405020304" pitchFamily="18" charset="0"/>
                      </a:rPr>
                      <m:t>𝑥𝑃</m:t>
                    </m:r>
                    <m:r>
                      <a:rPr lang="en-US" altLang="zh-CN" sz="2000" i="1">
                        <a:solidFill>
                          <a:srgbClr val="C00000"/>
                        </a:solidFill>
                        <a:latin typeface="Cambria Math"/>
                        <a:ea typeface="Cambria Math"/>
                        <a:cs typeface="Times New Roman" panose="02020603050405020304" pitchFamily="18" charset="0"/>
                      </a:rPr>
                      <m:t>(</m:t>
                    </m:r>
                    <m:r>
                      <a:rPr lang="en-US" altLang="zh-CN" sz="2000" i="1">
                        <a:solidFill>
                          <a:srgbClr val="C00000"/>
                        </a:solidFill>
                        <a:latin typeface="Cambria Math"/>
                        <a:ea typeface="Cambria Math"/>
                        <a:cs typeface="Times New Roman" panose="02020603050405020304" pitchFamily="18" charset="0"/>
                      </a:rPr>
                      <m:t>𝑥</m:t>
                    </m:r>
                    <m:r>
                      <a:rPr lang="en-US" altLang="zh-CN" sz="2000" i="1">
                        <a:solidFill>
                          <a:srgbClr val="C00000"/>
                        </a:solidFill>
                        <a:latin typeface="Cambria Math"/>
                        <a:ea typeface="Cambria Math"/>
                        <a:cs typeface="Times New Roman" panose="02020603050405020304" pitchFamily="18" charset="0"/>
                      </a:rPr>
                      <m:t>)</m:t>
                    </m:r>
                  </m:oMath>
                </a14:m>
                <a:r>
                  <a:rPr lang="zh-CN" altLang="en-US" sz="2000" dirty="0">
                    <a:latin typeface="黑体" panose="02010609060101010101" pitchFamily="49" charset="-122"/>
                    <a:ea typeface="黑体" panose="02010609060101010101" pitchFamily="49" charset="-122"/>
                  </a:rPr>
                  <a:t>表示定义域中的存在某个</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某些个体能够制造工具。</a:t>
                </a:r>
                <a:r>
                  <a:rPr lang="en-US" altLang="zh-CN" sz="2000" dirty="0">
                    <a:solidFill>
                      <a:srgbClr val="C00000"/>
                    </a:solidFill>
                    <a:ea typeface="Cambria Math"/>
                    <a:cs typeface="Times New Roman" panose="02020603050405020304" pitchFamily="18" charset="0"/>
                  </a:rPr>
                  <a:t> </a:t>
                </a:r>
                <a14:m>
                  <m:oMath xmlns:m="http://schemas.openxmlformats.org/officeDocument/2006/math">
                    <m:r>
                      <a:rPr lang="en-US" altLang="zh-CN" sz="2000" i="1">
                        <a:solidFill>
                          <a:srgbClr val="C00000"/>
                        </a:solidFill>
                        <a:latin typeface="Cambria Math"/>
                        <a:ea typeface="Cambria Math"/>
                        <a:cs typeface="Times New Roman" panose="02020603050405020304" pitchFamily="18" charset="0"/>
                      </a:rPr>
                      <m:t>𝑃</m:t>
                    </m:r>
                    <m:r>
                      <a:rPr lang="en-US" altLang="zh-CN" sz="2000" i="1">
                        <a:solidFill>
                          <a:srgbClr val="C00000"/>
                        </a:solidFill>
                        <a:latin typeface="Cambria Math"/>
                        <a:ea typeface="Cambria Math"/>
                        <a:cs typeface="Times New Roman" panose="02020603050405020304" pitchFamily="18" charset="0"/>
                      </a:rPr>
                      <m:t>(小王)</m:t>
                    </m:r>
                  </m:oMath>
                </a14:m>
                <a:r>
                  <a:rPr lang="zh-CN" altLang="en-US" sz="2000" dirty="0">
                    <a:latin typeface="黑体" panose="02010609060101010101" pitchFamily="49" charset="-122"/>
                    <a:ea typeface="黑体" panose="02010609060101010101" pitchFamily="49" charset="-122"/>
                  </a:rPr>
                  <a:t>表示小王能够制造工具（该命题或者为真、或者为假）。</a:t>
                </a:r>
                <a:endParaRPr lang="en-US" altLang="zh-CN" sz="2000" dirty="0">
                  <a:latin typeface="黑体" panose="02010609060101010101" pitchFamily="49" charset="-122"/>
                  <a:ea typeface="黑体" panose="02010609060101010101" pitchFamily="49" charset="-122"/>
                </a:endParaRPr>
              </a:p>
              <a:p>
                <a:pPr lvl="1" algn="just">
                  <a:lnSpc>
                    <a:spcPct val="150000"/>
                  </a:lnSpc>
                  <a:buClr>
                    <a:schemeClr val="accent2"/>
                  </a:buClr>
                </a:pPr>
                <a:endParaRPr lang="en-US" altLang="zh-CN" sz="2000" dirty="0">
                  <a:latin typeface="黑体" panose="02010609060101010101" pitchFamily="49" charset="-122"/>
                  <a:ea typeface="黑体" panose="02010609060101010101" pitchFamily="49"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11875" y="800003"/>
                <a:ext cx="8977746" cy="4247317"/>
              </a:xfrm>
              <a:prstGeom prst="rect">
                <a:avLst/>
              </a:prstGeom>
              <a:blipFill rotWithShape="1">
                <a:blip r:embed="rId2"/>
                <a:stretch>
                  <a:fillRect l="-611" r="-6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29722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8258" y="241198"/>
            <a:ext cx="8045533" cy="523220"/>
          </a:xfrm>
          <a:prstGeom prst="rect">
            <a:avLst/>
          </a:prstGeom>
        </p:spPr>
        <p:txBody>
          <a:bodyPr wrap="square">
            <a:spAutoFit/>
          </a:bodyPr>
          <a:lstStyle/>
          <a:p>
            <a:r>
              <a:rPr lang="zh-CN" altLang="en-US" sz="2800" dirty="0">
                <a:solidFill>
                  <a:srgbClr val="C00000"/>
                </a:solidFill>
                <a:latin typeface="Times New Roman" panose="02020603050405020304" pitchFamily="18" charset="0"/>
                <a:ea typeface="+mj-ea"/>
                <a:cs typeface="Times New Roman" panose="02020603050405020304" pitchFamily="18" charset="0"/>
              </a:rPr>
              <a:t>谓词逻辑</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1659575" y="1415014"/>
                <a:ext cx="6092042" cy="3108543"/>
              </a:xfrm>
              <a:prstGeom prst="rect">
                <a:avLst/>
              </a:prstGeom>
            </p:spPr>
            <p:txBody>
              <a:bodyPr wrap="square">
                <a:spAutoFit/>
              </a:bodyPr>
              <a:lstStyle/>
              <a:p>
                <a:pPr marL="285750" indent="-285750" algn="just">
                  <a:lnSpc>
                    <a:spcPct val="150000"/>
                  </a:lnSpc>
                  <a:buClr>
                    <a:schemeClr val="accent2"/>
                  </a:buClr>
                  <a:buFont typeface="Wingdings" panose="05000000000000000000" pitchFamily="2" charset="2"/>
                  <a:buChar char="l"/>
                </a:pPr>
                <a:r>
                  <a:rPr lang="zh-CN" altLang="en-US" sz="24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全称量词与存在量词之间的组合</a:t>
                </a:r>
                <a:endParaRPr lang="en-US" altLang="zh-CN" sz="2400"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pPr marL="742950" lvl="1" indent="-285750" algn="just">
                  <a:lnSpc>
                    <a:spcPct val="200000"/>
                  </a:lnSpc>
                  <a:buClr>
                    <a:schemeClr val="accent2"/>
                  </a:buClr>
                  <a:buFont typeface="Wingdings" panose="05000000000000000000" pitchFamily="2" charset="2"/>
                  <a:buChar char="l"/>
                </a:pPr>
                <a14:m>
                  <m:oMath xmlns:m="http://schemas.openxmlformats.org/officeDocument/2006/math">
                    <m:r>
                      <a:rPr lang="en-US" altLang="zh-CN" sz="2000" i="1">
                        <a:latin typeface="Cambria Math"/>
                        <a:ea typeface="Cambria Math"/>
                        <a:cs typeface="Times New Roman" panose="02020603050405020304" pitchFamily="18" charset="0"/>
                      </a:rPr>
                      <m:t>∀</m:t>
                    </m:r>
                    <m:r>
                      <a:rPr lang="en-US" altLang="zh-CN" sz="2000" i="1">
                        <a:latin typeface="Cambria Math"/>
                        <a:ea typeface="Cambria Math"/>
                        <a:cs typeface="Times New Roman" panose="02020603050405020304" pitchFamily="18" charset="0"/>
                      </a:rPr>
                      <m:t>𝑥𝑃</m:t>
                    </m:r>
                    <m:d>
                      <m:dPr>
                        <m:ctrlPr>
                          <a:rPr lang="en-US" altLang="zh-CN" sz="2000" i="1">
                            <a:latin typeface="Cambria Math" panose="02040503050406030204" pitchFamily="18" charset="0"/>
                            <a:ea typeface="Cambria Math"/>
                            <a:cs typeface="Times New Roman" panose="02020603050405020304" pitchFamily="18" charset="0"/>
                          </a:rPr>
                        </m:ctrlPr>
                      </m:dPr>
                      <m:e>
                        <m:r>
                          <a:rPr lang="en-US" altLang="zh-CN" sz="2000" i="1">
                            <a:latin typeface="Cambria Math"/>
                            <a:ea typeface="Cambria Math"/>
                            <a:cs typeface="Times New Roman" panose="02020603050405020304" pitchFamily="18" charset="0"/>
                          </a:rPr>
                          <m:t>𝑥</m:t>
                        </m:r>
                      </m:e>
                    </m:d>
                    <m:r>
                      <a:rPr lang="en-US" altLang="zh-CN" sz="2000" i="1">
                        <a:latin typeface="Cambria Math"/>
                        <a:ea typeface="Cambria Math"/>
                        <a:cs typeface="Times New Roman" panose="02020603050405020304" pitchFamily="18" charset="0"/>
                      </a:rPr>
                      <m:t>≡¬∃</m:t>
                    </m:r>
                    <m:r>
                      <a:rPr lang="en-US" altLang="zh-CN" sz="2000" i="1">
                        <a:latin typeface="Cambria Math"/>
                        <a:ea typeface="Cambria Math"/>
                        <a:cs typeface="Times New Roman" panose="02020603050405020304" pitchFamily="18" charset="0"/>
                      </a:rPr>
                      <m:t>𝑥</m:t>
                    </m:r>
                    <m:r>
                      <a:rPr lang="en-US" altLang="zh-CN" sz="2000" i="1">
                        <a:latin typeface="Cambria Math"/>
                        <a:ea typeface="Cambria Math"/>
                        <a:cs typeface="Times New Roman" panose="02020603050405020304" pitchFamily="18" charset="0"/>
                      </a:rPr>
                      <m:t>¬</m:t>
                    </m:r>
                    <m:r>
                      <a:rPr lang="en-US" altLang="zh-CN" sz="2000" i="1">
                        <a:latin typeface="Cambria Math"/>
                        <a:ea typeface="Cambria Math"/>
                        <a:cs typeface="Times New Roman" panose="02020603050405020304" pitchFamily="18" charset="0"/>
                      </a:rPr>
                      <m:t>𝑃</m:t>
                    </m:r>
                    <m:d>
                      <m:dPr>
                        <m:ctrlPr>
                          <a:rPr lang="en-US" altLang="zh-CN" sz="2000" i="1">
                            <a:latin typeface="Cambria Math" panose="02040503050406030204" pitchFamily="18" charset="0"/>
                            <a:ea typeface="Cambria Math"/>
                            <a:cs typeface="Times New Roman" panose="02020603050405020304" pitchFamily="18" charset="0"/>
                          </a:rPr>
                        </m:ctrlPr>
                      </m:dPr>
                      <m:e>
                        <m:r>
                          <a:rPr lang="en-US" altLang="zh-CN" sz="2000" i="1">
                            <a:latin typeface="Cambria Math"/>
                            <a:ea typeface="Cambria Math"/>
                            <a:cs typeface="Times New Roman" panose="02020603050405020304" pitchFamily="18" charset="0"/>
                          </a:rPr>
                          <m:t>𝑥</m:t>
                        </m:r>
                      </m:e>
                    </m:d>
                    <m:r>
                      <a:rPr lang="en-US" altLang="zh-CN" sz="2000" i="1">
                        <a:latin typeface="Cambria Math"/>
                        <a:ea typeface="Cambria Math"/>
                        <a:cs typeface="Times New Roman" panose="02020603050405020304" pitchFamily="18" charset="0"/>
                      </a:rPr>
                      <m:t> </m:t>
                    </m:r>
                  </m:oMath>
                </a14:m>
                <a:endParaRPr lang="en-US" altLang="zh-CN" sz="2000" i="1" dirty="0">
                  <a:latin typeface="Cambria Math"/>
                  <a:ea typeface="Cambria Math"/>
                  <a:cs typeface="Times New Roman" panose="02020603050405020304" pitchFamily="18" charset="0"/>
                </a:endParaRPr>
              </a:p>
              <a:p>
                <a:pPr marL="742950" lvl="1" indent="-285750" algn="just">
                  <a:lnSpc>
                    <a:spcPct val="200000"/>
                  </a:lnSpc>
                  <a:buClr>
                    <a:schemeClr val="accent2"/>
                  </a:buClr>
                  <a:buFont typeface="Wingdings" panose="05000000000000000000" pitchFamily="2" charset="2"/>
                  <a:buChar char="l"/>
                </a:pPr>
                <a14:m>
                  <m:oMath xmlns:m="http://schemas.openxmlformats.org/officeDocument/2006/math">
                    <m:r>
                      <a:rPr lang="en-US" altLang="zh-CN" sz="2000" i="1" smtClean="0">
                        <a:solidFill>
                          <a:schemeClr val="tx1"/>
                        </a:solidFill>
                        <a:latin typeface="Cambria Math"/>
                        <a:ea typeface="Cambria Math"/>
                        <a:cs typeface="Times New Roman" panose="02020603050405020304" pitchFamily="18" charset="0"/>
                      </a:rPr>
                      <m:t>∀</m:t>
                    </m:r>
                    <m:r>
                      <a:rPr lang="en-US" altLang="zh-CN" sz="2000" i="1" smtClean="0">
                        <a:solidFill>
                          <a:schemeClr val="tx1"/>
                        </a:solidFill>
                        <a:latin typeface="Cambria Math"/>
                        <a:ea typeface="Cambria Math"/>
                        <a:cs typeface="Times New Roman" panose="02020603050405020304" pitchFamily="18" charset="0"/>
                      </a:rPr>
                      <m:t>𝑥</m:t>
                    </m:r>
                    <m:r>
                      <a:rPr lang="en-US" altLang="zh-CN" sz="2000" i="1">
                        <a:latin typeface="Cambria Math"/>
                        <a:ea typeface="Cambria Math"/>
                        <a:cs typeface="Times New Roman" panose="02020603050405020304" pitchFamily="18" charset="0"/>
                      </a:rPr>
                      <m:t>¬</m:t>
                    </m:r>
                    <m:r>
                      <a:rPr lang="en-US" altLang="zh-CN" sz="2000" i="1" smtClean="0">
                        <a:solidFill>
                          <a:schemeClr val="tx1"/>
                        </a:solidFill>
                        <a:latin typeface="Cambria Math"/>
                        <a:ea typeface="Cambria Math"/>
                        <a:cs typeface="Times New Roman" panose="02020603050405020304" pitchFamily="18" charset="0"/>
                      </a:rPr>
                      <m:t>𝑃</m:t>
                    </m:r>
                    <m:r>
                      <a:rPr lang="en-US" altLang="zh-CN" sz="2000" i="1" smtClean="0">
                        <a:solidFill>
                          <a:schemeClr val="tx1"/>
                        </a:solidFill>
                        <a:latin typeface="Cambria Math"/>
                        <a:ea typeface="Cambria Math"/>
                        <a:cs typeface="Times New Roman" panose="02020603050405020304" pitchFamily="18" charset="0"/>
                      </a:rPr>
                      <m:t>(</m:t>
                    </m:r>
                    <m:r>
                      <a:rPr lang="en-US" altLang="zh-CN" sz="2000" i="1" smtClean="0">
                        <a:solidFill>
                          <a:schemeClr val="tx1"/>
                        </a:solidFill>
                        <a:latin typeface="Cambria Math"/>
                        <a:ea typeface="Cambria Math"/>
                        <a:cs typeface="Times New Roman" panose="02020603050405020304" pitchFamily="18" charset="0"/>
                      </a:rPr>
                      <m:t>𝑥</m:t>
                    </m:r>
                    <m:r>
                      <a:rPr lang="en-US" altLang="zh-CN" sz="2000" i="1" smtClean="0">
                        <a:solidFill>
                          <a:schemeClr val="tx1"/>
                        </a:solidFill>
                        <a:latin typeface="Cambria Math"/>
                        <a:ea typeface="Cambria Math"/>
                        <a:cs typeface="Times New Roman" panose="02020603050405020304" pitchFamily="18" charset="0"/>
                      </a:rPr>
                      <m:t>)≡¬∃</m:t>
                    </m:r>
                    <m:r>
                      <a:rPr lang="en-US" altLang="zh-CN" sz="2000" i="1">
                        <a:solidFill>
                          <a:schemeClr val="tx1"/>
                        </a:solidFill>
                        <a:latin typeface="Cambria Math"/>
                        <a:ea typeface="Cambria Math"/>
                        <a:cs typeface="Times New Roman" panose="02020603050405020304" pitchFamily="18" charset="0"/>
                      </a:rPr>
                      <m:t>𝑥𝑃</m:t>
                    </m:r>
                    <m:r>
                      <a:rPr lang="en-US" altLang="zh-CN" sz="2000" i="1">
                        <a:solidFill>
                          <a:schemeClr val="tx1"/>
                        </a:solidFill>
                        <a:latin typeface="Cambria Math"/>
                        <a:ea typeface="Cambria Math"/>
                        <a:cs typeface="Times New Roman" panose="02020603050405020304" pitchFamily="18" charset="0"/>
                      </a:rPr>
                      <m:t>(</m:t>
                    </m:r>
                    <m:r>
                      <a:rPr lang="en-US" altLang="zh-CN" sz="2000" i="1">
                        <a:solidFill>
                          <a:schemeClr val="tx1"/>
                        </a:solidFill>
                        <a:latin typeface="Cambria Math"/>
                        <a:ea typeface="Cambria Math"/>
                        <a:cs typeface="Times New Roman" panose="02020603050405020304" pitchFamily="18" charset="0"/>
                      </a:rPr>
                      <m:t>𝑥</m:t>
                    </m:r>
                    <m:r>
                      <a:rPr lang="en-US" altLang="zh-CN" sz="2000" i="1">
                        <a:solidFill>
                          <a:schemeClr val="tx1"/>
                        </a:solidFill>
                        <a:latin typeface="Cambria Math"/>
                        <a:ea typeface="Cambria Math"/>
                        <a:cs typeface="Times New Roman" panose="02020603050405020304" pitchFamily="18" charset="0"/>
                      </a:rPr>
                      <m:t>)</m:t>
                    </m:r>
                  </m:oMath>
                </a14:m>
                <a:r>
                  <a:rPr lang="en-US" altLang="zh-CN" sz="20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 </a:t>
                </a:r>
              </a:p>
              <a:p>
                <a:pPr marL="742950" lvl="1" indent="-285750" algn="just">
                  <a:lnSpc>
                    <a:spcPct val="200000"/>
                  </a:lnSpc>
                  <a:buClr>
                    <a:schemeClr val="accent2"/>
                  </a:buClr>
                  <a:buFont typeface="Wingdings" panose="05000000000000000000" pitchFamily="2" charset="2"/>
                  <a:buChar char="l"/>
                </a:pPr>
                <a14:m>
                  <m:oMath xmlns:m="http://schemas.openxmlformats.org/officeDocument/2006/math">
                    <m:r>
                      <a:rPr lang="en-US" altLang="zh-CN" sz="2000" i="1">
                        <a:latin typeface="Cambria Math"/>
                        <a:ea typeface="Cambria Math"/>
                        <a:cs typeface="Times New Roman" panose="02020603050405020304" pitchFamily="18" charset="0"/>
                      </a:rPr>
                      <m:t>¬∀</m:t>
                    </m:r>
                    <m:r>
                      <a:rPr lang="en-US" altLang="zh-CN" sz="2000" i="1">
                        <a:latin typeface="Cambria Math"/>
                        <a:ea typeface="Cambria Math"/>
                        <a:cs typeface="Times New Roman" panose="02020603050405020304" pitchFamily="18" charset="0"/>
                      </a:rPr>
                      <m:t>𝑥𝑃</m:t>
                    </m:r>
                    <m:r>
                      <a:rPr lang="en-US" altLang="zh-CN" sz="2000" i="1">
                        <a:latin typeface="Cambria Math"/>
                        <a:ea typeface="Cambria Math"/>
                        <a:cs typeface="Times New Roman" panose="02020603050405020304" pitchFamily="18" charset="0"/>
                      </a:rPr>
                      <m:t>(</m:t>
                    </m:r>
                    <m:r>
                      <a:rPr lang="en-US" altLang="zh-CN" sz="2000" i="1">
                        <a:latin typeface="Cambria Math"/>
                        <a:ea typeface="Cambria Math"/>
                        <a:cs typeface="Times New Roman" panose="02020603050405020304" pitchFamily="18" charset="0"/>
                      </a:rPr>
                      <m:t>𝑥</m:t>
                    </m:r>
                    <m:r>
                      <a:rPr lang="en-US" altLang="zh-CN" sz="2000" i="1">
                        <a:latin typeface="Cambria Math"/>
                        <a:ea typeface="Cambria Math"/>
                        <a:cs typeface="Times New Roman" panose="02020603050405020304" pitchFamily="18" charset="0"/>
                      </a:rPr>
                      <m:t>)≡∃</m:t>
                    </m:r>
                    <m:r>
                      <a:rPr lang="en-US" altLang="zh-CN" sz="2000" i="1">
                        <a:latin typeface="Cambria Math"/>
                        <a:ea typeface="Cambria Math"/>
                        <a:cs typeface="Times New Roman" panose="02020603050405020304" pitchFamily="18" charset="0"/>
                      </a:rPr>
                      <m:t>𝑥</m:t>
                    </m:r>
                    <m:r>
                      <a:rPr lang="en-US" altLang="zh-CN" sz="2000" i="1">
                        <a:latin typeface="Cambria Math"/>
                        <a:ea typeface="Cambria Math"/>
                        <a:cs typeface="Times New Roman" panose="02020603050405020304" pitchFamily="18" charset="0"/>
                      </a:rPr>
                      <m:t>¬</m:t>
                    </m:r>
                    <m:r>
                      <a:rPr lang="en-US" altLang="zh-CN" sz="2000" i="1">
                        <a:latin typeface="Cambria Math"/>
                        <a:ea typeface="Cambria Math"/>
                        <a:cs typeface="Times New Roman" panose="02020603050405020304" pitchFamily="18" charset="0"/>
                      </a:rPr>
                      <m:t>𝑃</m:t>
                    </m:r>
                    <m:r>
                      <a:rPr lang="en-US" altLang="zh-CN" sz="2000" i="1">
                        <a:latin typeface="Cambria Math"/>
                        <a:ea typeface="Cambria Math"/>
                        <a:cs typeface="Times New Roman" panose="02020603050405020304" pitchFamily="18" charset="0"/>
                      </a:rPr>
                      <m:t>(</m:t>
                    </m:r>
                    <m:r>
                      <a:rPr lang="en-US" altLang="zh-CN" sz="2000" i="1">
                        <a:latin typeface="Cambria Math"/>
                        <a:ea typeface="Cambria Math"/>
                        <a:cs typeface="Times New Roman" panose="02020603050405020304" pitchFamily="18" charset="0"/>
                      </a:rPr>
                      <m:t>𝑥</m:t>
                    </m:r>
                    <m:r>
                      <a:rPr lang="en-US" altLang="zh-CN" sz="2000" i="1">
                        <a:latin typeface="Cambria Math"/>
                        <a:ea typeface="Cambria Math"/>
                        <a:cs typeface="Times New Roman" panose="02020603050405020304" pitchFamily="18" charset="0"/>
                      </a:rPr>
                      <m:t>)</m:t>
                    </m:r>
                  </m:oMath>
                </a14:m>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742950" lvl="1" indent="-285750" algn="just">
                  <a:lnSpc>
                    <a:spcPct val="200000"/>
                  </a:lnSpc>
                  <a:buClr>
                    <a:schemeClr val="accent2"/>
                  </a:buClr>
                  <a:buFont typeface="Wingdings" panose="05000000000000000000" pitchFamily="2" charset="2"/>
                  <a:buChar char="l"/>
                </a:pP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14:m>
                  <m:oMath xmlns:m="http://schemas.openxmlformats.org/officeDocument/2006/math">
                    <m:r>
                      <a:rPr lang="en-US" altLang="zh-CN" sz="2000" i="1">
                        <a:latin typeface="Cambria Math"/>
                        <a:ea typeface="Cambria Math"/>
                        <a:cs typeface="Times New Roman" panose="02020603050405020304" pitchFamily="18" charset="0"/>
                      </a:rPr>
                      <m:t>∃</m:t>
                    </m:r>
                    <m:r>
                      <a:rPr lang="en-US" altLang="zh-CN" sz="2000" i="1">
                        <a:latin typeface="Cambria Math"/>
                        <a:ea typeface="Cambria Math"/>
                        <a:cs typeface="Times New Roman" panose="02020603050405020304" pitchFamily="18" charset="0"/>
                      </a:rPr>
                      <m:t>𝑥𝑃</m:t>
                    </m:r>
                    <m:r>
                      <a:rPr lang="en-US" altLang="zh-CN" sz="2000" i="1">
                        <a:latin typeface="Cambria Math"/>
                        <a:ea typeface="Cambria Math"/>
                        <a:cs typeface="Times New Roman" panose="02020603050405020304" pitchFamily="18" charset="0"/>
                      </a:rPr>
                      <m:t>(</m:t>
                    </m:r>
                    <m:r>
                      <a:rPr lang="en-US" altLang="zh-CN" sz="2000" i="1">
                        <a:latin typeface="Cambria Math"/>
                        <a:ea typeface="Cambria Math"/>
                        <a:cs typeface="Times New Roman" panose="02020603050405020304" pitchFamily="18" charset="0"/>
                      </a:rPr>
                      <m:t>𝑥</m:t>
                    </m:r>
                    <m:r>
                      <a:rPr lang="en-US" altLang="zh-CN" sz="2000" i="1">
                        <a:latin typeface="Cambria Math"/>
                        <a:ea typeface="Cambria Math"/>
                        <a:cs typeface="Times New Roman" panose="02020603050405020304" pitchFamily="18" charset="0"/>
                      </a:rPr>
                      <m:t>)≡</m:t>
                    </m:r>
                  </m:oMath>
                </a14:m>
                <a:r>
                  <a:rPr lang="en-US" altLang="zh-CN" sz="2000" dirty="0">
                    <a:ea typeface="Cambria Math"/>
                    <a:cs typeface="Times New Roman" panose="02020603050405020304" pitchFamily="18" charset="0"/>
                  </a:rPr>
                  <a:t> </a:t>
                </a:r>
                <a14:m>
                  <m:oMath xmlns:m="http://schemas.openxmlformats.org/officeDocument/2006/math">
                    <m:r>
                      <a:rPr lang="en-US" altLang="zh-CN" sz="2000" i="1">
                        <a:latin typeface="Cambria Math"/>
                        <a:ea typeface="Cambria Math"/>
                        <a:cs typeface="Times New Roman" panose="02020603050405020304" pitchFamily="18" charset="0"/>
                      </a:rPr>
                      <m:t>¬∀</m:t>
                    </m:r>
                    <m:r>
                      <a:rPr lang="en-US" altLang="zh-CN" sz="2000" i="1">
                        <a:latin typeface="Cambria Math"/>
                        <a:ea typeface="Cambria Math"/>
                        <a:cs typeface="Times New Roman" panose="02020603050405020304" pitchFamily="18" charset="0"/>
                      </a:rPr>
                      <m:t>𝑥</m:t>
                    </m:r>
                    <m:r>
                      <a:rPr lang="en-US" altLang="zh-CN" sz="2000" i="1">
                        <a:latin typeface="Cambria Math"/>
                        <a:ea typeface="Cambria Math"/>
                        <a:cs typeface="Times New Roman" panose="02020603050405020304" pitchFamily="18" charset="0"/>
                      </a:rPr>
                      <m:t>¬</m:t>
                    </m:r>
                    <m:r>
                      <a:rPr lang="en-US" altLang="zh-CN" sz="2000" i="1">
                        <a:latin typeface="Cambria Math"/>
                        <a:ea typeface="Cambria Math"/>
                        <a:cs typeface="Times New Roman" panose="02020603050405020304" pitchFamily="18" charset="0"/>
                      </a:rPr>
                      <m:t>𝑃</m:t>
                    </m:r>
                    <m:r>
                      <a:rPr lang="en-US" altLang="zh-CN" sz="2000" i="1">
                        <a:latin typeface="Cambria Math"/>
                        <a:ea typeface="Cambria Math"/>
                        <a:cs typeface="Times New Roman" panose="02020603050405020304" pitchFamily="18" charset="0"/>
                      </a:rPr>
                      <m:t>(</m:t>
                    </m:r>
                    <m:r>
                      <a:rPr lang="en-US" altLang="zh-CN" sz="2000" i="1">
                        <a:latin typeface="Cambria Math"/>
                        <a:ea typeface="Cambria Math"/>
                        <a:cs typeface="Times New Roman" panose="02020603050405020304" pitchFamily="18" charset="0"/>
                      </a:rPr>
                      <m:t>𝑥</m:t>
                    </m:r>
                    <m:r>
                      <a:rPr lang="en-US" altLang="zh-CN" sz="2000" i="1">
                        <a:latin typeface="Cambria Math"/>
                        <a:ea typeface="Cambria Math"/>
                        <a:cs typeface="Times New Roman" panose="02020603050405020304" pitchFamily="18" charset="0"/>
                      </a:rPr>
                      <m:t>)</m:t>
                    </m:r>
                  </m:oMath>
                </a14:m>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1659575" y="1415014"/>
                <a:ext cx="6092042" cy="3108543"/>
              </a:xfrm>
              <a:prstGeom prst="rect">
                <a:avLst/>
              </a:prstGeom>
              <a:blipFill rotWithShape="1">
                <a:blip r:embed="rId3"/>
                <a:stretch>
                  <a:fillRect l="-13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7088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213755" y="1068245"/>
                <a:ext cx="8657112" cy="5863144"/>
              </a:xfrm>
              <a:prstGeom prst="rect">
                <a:avLst/>
              </a:prstGeom>
            </p:spPr>
            <p:txBody>
              <a:bodyPr wrap="square">
                <a:spAutoFit/>
              </a:bodyPr>
              <a:lstStyle/>
              <a:p>
                <a:pPr marL="285750" indent="-285750" algn="just">
                  <a:lnSpc>
                    <a:spcPct val="150000"/>
                  </a:lnSpc>
                  <a:buClr>
                    <a:schemeClr val="accent2"/>
                  </a:buClr>
                  <a:buFont typeface="Wingdings" panose="05000000000000000000" pitchFamily="2" charset="2"/>
                  <a:buChar char="l"/>
                </a:pP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定义</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2.11  </a:t>
                </a: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约束变元</a:t>
                </a:r>
                <a:endPar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gn="just">
                  <a:lnSpc>
                    <a:spcPct val="150000"/>
                  </a:lnSpc>
                  <a:buClr>
                    <a:schemeClr val="accent2"/>
                  </a:buClr>
                  <a:buFont typeface="Wingdings" panose="05000000000000000000" pitchFamily="2" charset="2"/>
                  <a:buChar char="l"/>
                </a:pPr>
                <a:r>
                  <a:rPr lang="zh-CN" altLang="en-US" sz="2000" dirty="0">
                    <a:latin typeface="黑体" panose="02010609060101010101" pitchFamily="49" charset="-122"/>
                    <a:ea typeface="黑体" panose="02010609060101010101" pitchFamily="49" charset="-122"/>
                  </a:rPr>
                  <a:t>在全称量词或存在量词的约束条件下的变量符号称为约束变元</a:t>
                </a:r>
                <a:endParaRPr lang="en-US" altLang="zh-CN" sz="2000" dirty="0">
                  <a:latin typeface="黑体" panose="02010609060101010101" pitchFamily="49" charset="-122"/>
                  <a:ea typeface="黑体" panose="02010609060101010101" pitchFamily="49" charset="-122"/>
                </a:endParaRPr>
              </a:p>
              <a:p>
                <a:pPr lvl="1" algn="just">
                  <a:lnSpc>
                    <a:spcPct val="150000"/>
                  </a:lnSpc>
                  <a:buClr>
                    <a:schemeClr val="accent2"/>
                  </a:buClr>
                </a:pPr>
                <a:endParaRPr lang="en-US" altLang="zh-CN" sz="2000" dirty="0">
                  <a:latin typeface="黑体" panose="02010609060101010101" pitchFamily="49" charset="-122"/>
                  <a:ea typeface="黑体" panose="02010609060101010101" pitchFamily="49" charset="-122"/>
                </a:endParaRPr>
              </a:p>
              <a:p>
                <a:pPr marL="285750" indent="-285750" algn="just">
                  <a:lnSpc>
                    <a:spcPct val="150000"/>
                  </a:lnSpc>
                  <a:buClr>
                    <a:schemeClr val="accent2"/>
                  </a:buClr>
                  <a:buFont typeface="Wingdings" panose="05000000000000000000" pitchFamily="2" charset="2"/>
                  <a:buChar char="l"/>
                </a:pP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定义</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2.12 </a:t>
                </a: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自由变元</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p>
              <a:p>
                <a:pPr marL="742950" lvl="1" indent="-285750" algn="just">
                  <a:lnSpc>
                    <a:spcPct val="150000"/>
                  </a:lnSpc>
                  <a:buClr>
                    <a:schemeClr val="accent2"/>
                  </a:buClr>
                  <a:buFont typeface="Wingdings" panose="05000000000000000000" pitchFamily="2" charset="2"/>
                  <a:buChar char="l"/>
                </a:pPr>
                <a:r>
                  <a:rPr lang="zh-CN" altLang="en-US" sz="2000" dirty="0">
                    <a:latin typeface="黑体" panose="02010609060101010101" pitchFamily="49" charset="-122"/>
                    <a:ea typeface="黑体" panose="02010609060101010101" pitchFamily="49" charset="-122"/>
                  </a:rPr>
                  <a:t>不受全称量词或存在量词约束的变量符号称为自由变元</a:t>
                </a:r>
                <a:endParaRPr lang="en-US" altLang="zh-CN" sz="2000" dirty="0">
                  <a:latin typeface="黑体" panose="02010609060101010101" pitchFamily="49" charset="-122"/>
                  <a:ea typeface="黑体" panose="02010609060101010101" pitchFamily="49" charset="-122"/>
                </a:endParaRPr>
              </a:p>
              <a:p>
                <a:pPr lvl="1" algn="just">
                  <a:lnSpc>
                    <a:spcPct val="150000"/>
                  </a:lnSpc>
                  <a:buClr>
                    <a:schemeClr val="accent2"/>
                  </a:buClr>
                </a:pPr>
                <a:endParaRPr lang="en-US" altLang="zh-CN" sz="2000" dirty="0">
                  <a:latin typeface="黑体" panose="02010609060101010101" pitchFamily="49" charset="-122"/>
                  <a:ea typeface="黑体" panose="02010609060101010101" pitchFamily="49" charset="-122"/>
                </a:endParaRPr>
              </a:p>
              <a:p>
                <a:pPr>
                  <a:lnSpc>
                    <a:spcPct val="150000"/>
                  </a:lnSpc>
                </a:pPr>
                <a:r>
                  <a:rPr lang="zh-CN" altLang="zh-CN" dirty="0"/>
                  <a:t>设</a:t>
                </a:r>
                <a14:m>
                  <m:oMath xmlns:m="http://schemas.openxmlformats.org/officeDocument/2006/math">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e>
                    </m:d>
                  </m:oMath>
                </a14:m>
                <a:r>
                  <a:rPr lang="zh-CN" altLang="zh-CN" dirty="0"/>
                  <a:t>是包含变元</a:t>
                </a:r>
                <a14:m>
                  <m:oMath xmlns:m="http://schemas.openxmlformats.org/officeDocument/2006/math">
                    <m:r>
                      <a:rPr lang="en-US" altLang="zh-CN" i="1">
                        <a:latin typeface="Cambria Math"/>
                      </a:rPr>
                      <m:t>𝑥</m:t>
                    </m:r>
                  </m:oMath>
                </a14:m>
                <a:r>
                  <a:rPr lang="zh-CN" altLang="zh-CN" dirty="0"/>
                  <a:t>的公式，</a:t>
                </a:r>
                <a14:m>
                  <m:oMath xmlns:m="http://schemas.openxmlformats.org/officeDocument/2006/math">
                    <m:r>
                      <a:rPr lang="en-US" altLang="zh-CN" i="1">
                        <a:latin typeface="Cambria Math"/>
                      </a:rPr>
                      <m:t>𝐵</m:t>
                    </m:r>
                  </m:oMath>
                </a14:m>
                <a:r>
                  <a:rPr lang="zh-CN" altLang="zh-CN" dirty="0"/>
                  <a:t>是不包含变元</a:t>
                </a:r>
                <a14:m>
                  <m:oMath xmlns:m="http://schemas.openxmlformats.org/officeDocument/2006/math">
                    <m:r>
                      <a:rPr lang="en-US" altLang="zh-CN" i="1">
                        <a:latin typeface="Cambria Math"/>
                      </a:rPr>
                      <m:t>𝑥</m:t>
                    </m:r>
                  </m:oMath>
                </a14:m>
                <a:r>
                  <a:rPr lang="zh-CN" altLang="zh-CN" dirty="0"/>
                  <a:t>的谓词公式，则如下逻辑等价关系成立：</a:t>
                </a:r>
              </a:p>
              <a:p>
                <a:pPr lvl="0">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e>
                      </m:d>
                      <m:r>
                        <a:rPr lang="en-US" altLang="zh-CN" i="1">
                          <a:latin typeface="Cambria Math"/>
                        </a:rPr>
                        <m:t>∨</m:t>
                      </m:r>
                      <m:r>
                        <a:rPr lang="en-US" altLang="zh-CN" i="1">
                          <a:latin typeface="Cambria Math"/>
                        </a:rPr>
                        <m:t>𝐵</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e>
                      </m:d>
                      <m:r>
                        <a:rPr lang="en-US" altLang="zh-CN" i="1">
                          <a:latin typeface="Cambria Math"/>
                        </a:rPr>
                        <m:t>∨</m:t>
                      </m:r>
                      <m:r>
                        <a:rPr lang="en-US" altLang="zh-CN" i="1">
                          <a:latin typeface="Cambria Math"/>
                        </a:rPr>
                        <m:t>𝐵</m:t>
                      </m:r>
                    </m:oMath>
                  </m:oMathPara>
                </a14:m>
                <a:endParaRPr lang="zh-CN" altLang="zh-CN" dirty="0"/>
              </a:p>
              <a:p>
                <a:pPr lvl="0">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e>
                      </m:d>
                      <m:r>
                        <a:rPr lang="en-US" altLang="zh-CN" i="1">
                          <a:latin typeface="Cambria Math"/>
                        </a:rPr>
                        <m:t>∧</m:t>
                      </m:r>
                      <m:r>
                        <a:rPr lang="en-US" altLang="zh-CN" i="1">
                          <a:latin typeface="Cambria Math"/>
                        </a:rPr>
                        <m:t>𝐵</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e>
                      </m:d>
                      <m:r>
                        <a:rPr lang="en-US" altLang="zh-CN" i="1">
                          <a:latin typeface="Cambria Math"/>
                        </a:rPr>
                        <m:t>∧</m:t>
                      </m:r>
                      <m:r>
                        <a:rPr lang="en-US" altLang="zh-CN" i="1">
                          <a:latin typeface="Cambria Math"/>
                        </a:rPr>
                        <m:t>𝐵</m:t>
                      </m:r>
                    </m:oMath>
                  </m:oMathPara>
                </a14:m>
                <a:endParaRPr lang="zh-CN" altLang="zh-CN" dirty="0"/>
              </a:p>
              <a:p>
                <a:pPr lvl="0">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e>
                      </m:d>
                      <m:r>
                        <a:rPr lang="en-US" altLang="zh-CN" i="1">
                          <a:latin typeface="Cambria Math"/>
                        </a:rPr>
                        <m:t>∨</m:t>
                      </m:r>
                      <m:r>
                        <a:rPr lang="en-US" altLang="zh-CN" i="1">
                          <a:latin typeface="Cambria Math"/>
                        </a:rPr>
                        <m:t>𝐵</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e>
                      </m:d>
                      <m:r>
                        <a:rPr lang="en-US" altLang="zh-CN" i="1">
                          <a:latin typeface="Cambria Math"/>
                        </a:rPr>
                        <m:t>∨</m:t>
                      </m:r>
                      <m:r>
                        <a:rPr lang="en-US" altLang="zh-CN" i="1">
                          <a:latin typeface="Cambria Math"/>
                        </a:rPr>
                        <m:t>𝐵</m:t>
                      </m:r>
                    </m:oMath>
                  </m:oMathPara>
                </a14:m>
                <a:endParaRPr lang="zh-CN" altLang="zh-CN" dirty="0"/>
              </a:p>
              <a:p>
                <a:pPr lvl="0">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e>
                      </m:d>
                      <m:r>
                        <a:rPr lang="en-US" altLang="zh-CN" i="1">
                          <a:latin typeface="Cambria Math"/>
                        </a:rPr>
                        <m:t>∧</m:t>
                      </m:r>
                      <m:r>
                        <a:rPr lang="en-US" altLang="zh-CN" i="1">
                          <a:latin typeface="Cambria Math"/>
                        </a:rPr>
                        <m:t>𝐵</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e>
                      </m:d>
                      <m:r>
                        <a:rPr lang="en-US" altLang="zh-CN" i="1">
                          <a:latin typeface="Cambria Math"/>
                        </a:rPr>
                        <m:t>∧</m:t>
                      </m:r>
                      <m:r>
                        <a:rPr lang="en-US" altLang="zh-CN" i="1">
                          <a:latin typeface="Cambria Math"/>
                        </a:rPr>
                        <m:t>𝐵</m:t>
                      </m:r>
                    </m:oMath>
                  </m:oMathPara>
                </a14:m>
                <a:endParaRPr lang="zh-CN" altLang="zh-CN" dirty="0"/>
              </a:p>
              <a:p>
                <a:pPr lvl="1" algn="just">
                  <a:lnSpc>
                    <a:spcPct val="150000"/>
                  </a:lnSpc>
                  <a:buClr>
                    <a:schemeClr val="accent2"/>
                  </a:buClr>
                </a:pPr>
                <a:endParaRPr lang="en-US" altLang="zh-CN" sz="2000" dirty="0">
                  <a:latin typeface="黑体" panose="02010609060101010101" pitchFamily="49" charset="-122"/>
                  <a:ea typeface="黑体" panose="02010609060101010101" pitchFamily="49" charset="-122"/>
                </a:endParaRPr>
              </a:p>
              <a:p>
                <a:pPr marL="285750" indent="-285750" algn="just">
                  <a:lnSpc>
                    <a:spcPct val="150000"/>
                  </a:lnSpc>
                  <a:buClr>
                    <a:schemeClr val="accent2"/>
                  </a:buClr>
                  <a:buFont typeface="Wingdings" panose="05000000000000000000" pitchFamily="2" charset="2"/>
                  <a:buChar char="l"/>
                </a:pPr>
                <a:endParaRPr lang="en-US" altLang="zh-CN" sz="2000" dirty="0">
                  <a:latin typeface="黑体" panose="02010609060101010101" pitchFamily="49" charset="-122"/>
                  <a:ea typeface="黑体" panose="02010609060101010101" pitchFamily="49"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213755" y="1068245"/>
                <a:ext cx="8657112" cy="5863144"/>
              </a:xfrm>
              <a:prstGeom prst="rect">
                <a:avLst/>
              </a:prstGeom>
              <a:blipFill rotWithShape="1">
                <a:blip r:embed="rId2"/>
                <a:stretch>
                  <a:fillRect l="-563" r="-3239"/>
                </a:stretch>
              </a:blipFill>
            </p:spPr>
            <p:txBody>
              <a:bodyPr/>
              <a:lstStyle/>
              <a:p>
                <a:r>
                  <a:rPr lang="zh-CN" altLang="en-US">
                    <a:noFill/>
                  </a:rPr>
                  <a:t> </a:t>
                </a:r>
              </a:p>
            </p:txBody>
          </p:sp>
        </mc:Fallback>
      </mc:AlternateContent>
      <p:sp>
        <p:nvSpPr>
          <p:cNvPr id="7" name="矩形 6"/>
          <p:cNvSpPr/>
          <p:nvPr/>
        </p:nvSpPr>
        <p:spPr>
          <a:xfrm>
            <a:off x="213755" y="306126"/>
            <a:ext cx="8045533" cy="523220"/>
          </a:xfrm>
          <a:prstGeom prst="rect">
            <a:avLst/>
          </a:prstGeom>
        </p:spPr>
        <p:txBody>
          <a:bodyPr wrap="square">
            <a:spAutoFit/>
          </a:bodyPr>
          <a:lstStyle/>
          <a:p>
            <a:r>
              <a:rPr lang="zh-CN" altLang="en-US" sz="2800" dirty="0">
                <a:solidFill>
                  <a:srgbClr val="C00000"/>
                </a:solidFill>
                <a:latin typeface="Times New Roman" panose="02020603050405020304" pitchFamily="18" charset="0"/>
                <a:ea typeface="+mj-ea"/>
                <a:cs typeface="Times New Roman" panose="02020603050405020304" pitchFamily="18" charset="0"/>
              </a:rPr>
              <a:t>谓词逻辑</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991079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13755" y="306126"/>
            <a:ext cx="8045533" cy="523220"/>
          </a:xfrm>
          <a:prstGeom prst="rect">
            <a:avLst/>
          </a:prstGeom>
        </p:spPr>
        <p:txBody>
          <a:bodyPr wrap="square">
            <a:spAutoFit/>
          </a:bodyPr>
          <a:lstStyle/>
          <a:p>
            <a:r>
              <a:rPr lang="zh-CN" altLang="en-US" sz="2800" dirty="0">
                <a:solidFill>
                  <a:srgbClr val="C00000"/>
                </a:solidFill>
                <a:latin typeface="Times New Roman" panose="02020603050405020304" pitchFamily="18" charset="0"/>
                <a:ea typeface="+mj-ea"/>
                <a:cs typeface="Times New Roman" panose="02020603050405020304" pitchFamily="18" charset="0"/>
              </a:rPr>
              <a:t>谓词逻辑</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963973" y="1404505"/>
                <a:ext cx="7474945" cy="3390672"/>
              </a:xfrm>
              <a:prstGeom prst="rect">
                <a:avLst/>
              </a:prstGeom>
            </p:spPr>
            <p:txBody>
              <a:bodyPr wrap="square">
                <a:spAutoFit/>
              </a:bodyPr>
              <a:lstStyle/>
              <a:p>
                <a:pPr>
                  <a:lnSpc>
                    <a:spcPct val="200000"/>
                  </a:lnSpc>
                </a:pP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定理 </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2.3 </a:t>
                </a:r>
                <a:r>
                  <a:rPr lang="zh-CN" altLang="zh-CN" dirty="0"/>
                  <a:t>在约束变元相同的情况下，量词的运算满足分配律。</a:t>
                </a:r>
              </a:p>
              <a:p>
                <a:pPr>
                  <a:lnSpc>
                    <a:spcPct val="200000"/>
                  </a:lnSpc>
                </a:pPr>
                <a:r>
                  <a:rPr lang="zh-CN" altLang="zh-CN" dirty="0"/>
                  <a:t>设</a:t>
                </a:r>
                <a14:m>
                  <m:oMath xmlns:m="http://schemas.openxmlformats.org/officeDocument/2006/math">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e>
                    </m:d>
                  </m:oMath>
                </a14:m>
                <a:r>
                  <a:rPr lang="zh-CN" altLang="zh-CN" dirty="0"/>
                  <a:t>和</a:t>
                </a:r>
                <a14:m>
                  <m:oMath xmlns:m="http://schemas.openxmlformats.org/officeDocument/2006/math">
                    <m:r>
                      <a:rPr lang="en-US" altLang="zh-CN" i="1">
                        <a:latin typeface="Cambria Math"/>
                      </a:rPr>
                      <m:t>𝐵</m:t>
                    </m:r>
                    <m:d>
                      <m:dPr>
                        <m:ctrlPr>
                          <a:rPr lang="zh-CN" altLang="zh-CN" i="1">
                            <a:latin typeface="Cambria Math" panose="02040503050406030204" pitchFamily="18" charset="0"/>
                          </a:rPr>
                        </m:ctrlPr>
                      </m:dPr>
                      <m:e>
                        <m:r>
                          <a:rPr lang="en-US" altLang="zh-CN" i="1">
                            <a:latin typeface="Cambria Math"/>
                          </a:rPr>
                          <m:t>𝑥</m:t>
                        </m:r>
                      </m:e>
                    </m:d>
                  </m:oMath>
                </a14:m>
                <a:r>
                  <a:rPr lang="zh-CN" altLang="zh-CN" dirty="0"/>
                  <a:t>是包含变元</a:t>
                </a:r>
                <a14:m>
                  <m:oMath xmlns:m="http://schemas.openxmlformats.org/officeDocument/2006/math">
                    <m:r>
                      <a:rPr lang="en-US" altLang="zh-CN" i="1">
                        <a:latin typeface="Cambria Math"/>
                      </a:rPr>
                      <m:t>𝑥</m:t>
                    </m:r>
                  </m:oMath>
                </a14:m>
                <a:r>
                  <a:rPr lang="zh-CN" altLang="zh-CN" dirty="0"/>
                  <a:t>的谓词公式，则如下逻辑等价关系成立：</a:t>
                </a:r>
              </a:p>
              <a:p>
                <a:pPr lvl="0" algn="ctr">
                  <a:lnSpc>
                    <a:spcPct val="200000"/>
                  </a:lnSpc>
                </a:pPr>
                <a14:m>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e>
                    </m:d>
                    <m:r>
                      <a:rPr lang="en-US" altLang="zh-CN" i="1">
                        <a:latin typeface="Cambria Math"/>
                      </a:rPr>
                      <m:t>∨</m:t>
                    </m:r>
                    <m:r>
                      <a:rPr lang="en-US" altLang="zh-CN" i="1">
                        <a:latin typeface="Cambria Math"/>
                      </a:rPr>
                      <m:t>𝐵</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e>
                    </m:d>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𝐵</m:t>
                    </m:r>
                    <m:r>
                      <a:rPr lang="en-US" altLang="zh-CN" i="1">
                        <a:latin typeface="Cambria Math"/>
                      </a:rPr>
                      <m:t>(</m:t>
                    </m:r>
                    <m:r>
                      <a:rPr lang="en-US" altLang="zh-CN" i="1">
                        <a:latin typeface="Cambria Math"/>
                      </a:rPr>
                      <m:t>𝑥</m:t>
                    </m:r>
                    <m:r>
                      <a:rPr lang="en-US" altLang="zh-CN" i="1">
                        <a:latin typeface="Cambria Math"/>
                      </a:rPr>
                      <m:t>)</m:t>
                    </m:r>
                  </m:oMath>
                </a14:m>
                <a:r>
                  <a:rPr lang="en-US" altLang="zh-CN" dirty="0"/>
                  <a:t>  </a:t>
                </a:r>
                <a:r>
                  <a:rPr lang="zh-CN" altLang="en-US" b="1" dirty="0">
                    <a:solidFill>
                      <a:srgbClr val="C00000"/>
                    </a:solidFill>
                  </a:rPr>
                  <a:t>（不成立）</a:t>
                </a:r>
                <a:endParaRPr lang="zh-CN" altLang="zh-CN" b="1" dirty="0">
                  <a:solidFill>
                    <a:srgbClr val="C00000"/>
                  </a:solidFill>
                </a:endParaRPr>
              </a:p>
              <a:p>
                <a:pPr lvl="0">
                  <a:lnSpc>
                    <a:spcPct val="200000"/>
                  </a:lnSpc>
                </a:pPr>
                <a14:m>
                  <m:oMathPara xmlns:m="http://schemas.openxmlformats.org/officeDocument/2006/math">
                    <m:oMathParaPr>
                      <m:jc m:val="centerGroup"/>
                    </m:oMathParaPr>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e>
                      </m:d>
                      <m:r>
                        <a:rPr lang="en-US" altLang="zh-CN" i="1">
                          <a:latin typeface="Cambria Math"/>
                        </a:rPr>
                        <m:t>∧</m:t>
                      </m:r>
                      <m:r>
                        <a:rPr lang="en-US" altLang="zh-CN" i="1">
                          <a:latin typeface="Cambria Math"/>
                        </a:rPr>
                        <m:t>𝐵</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e>
                      </m:d>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𝐵</m:t>
                      </m:r>
                      <m:r>
                        <a:rPr lang="en-US" altLang="zh-CN" i="1">
                          <a:latin typeface="Cambria Math"/>
                        </a:rPr>
                        <m:t>(</m:t>
                      </m:r>
                      <m:r>
                        <a:rPr lang="en-US" altLang="zh-CN" i="1">
                          <a:latin typeface="Cambria Math"/>
                        </a:rPr>
                        <m:t>𝑥</m:t>
                      </m:r>
                      <m:r>
                        <a:rPr lang="en-US" altLang="zh-CN" i="1">
                          <a:latin typeface="Cambria Math"/>
                        </a:rPr>
                        <m:t>)</m:t>
                      </m:r>
                    </m:oMath>
                  </m:oMathPara>
                </a14:m>
                <a:endParaRPr lang="zh-CN" altLang="zh-CN" dirty="0"/>
              </a:p>
              <a:p>
                <a:pPr lvl="0">
                  <a:lnSpc>
                    <a:spcPct val="200000"/>
                  </a:lnSpc>
                </a:pPr>
                <a14:m>
                  <m:oMathPara xmlns:m="http://schemas.openxmlformats.org/officeDocument/2006/math">
                    <m:oMathParaPr>
                      <m:jc m:val="centerGroup"/>
                    </m:oMathParaPr>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e>
                      </m:d>
                      <m:r>
                        <a:rPr lang="en-US" altLang="zh-CN" i="1">
                          <a:latin typeface="Cambria Math"/>
                        </a:rPr>
                        <m:t>∨</m:t>
                      </m:r>
                      <m:r>
                        <a:rPr lang="en-US" altLang="zh-CN" i="1">
                          <a:latin typeface="Cambria Math"/>
                        </a:rPr>
                        <m:t>𝐵</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e>
                      </m:d>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𝐵</m:t>
                      </m:r>
                      <m:r>
                        <a:rPr lang="en-US" altLang="zh-CN">
                          <a:latin typeface="Cambria Math"/>
                        </a:rPr>
                        <m:t>(</m:t>
                      </m:r>
                      <m:r>
                        <a:rPr lang="en-US" altLang="zh-CN" i="1">
                          <a:latin typeface="Cambria Math"/>
                        </a:rPr>
                        <m:t>𝑥</m:t>
                      </m:r>
                      <m:r>
                        <a:rPr lang="en-US" altLang="zh-CN">
                          <a:latin typeface="Cambria Math"/>
                        </a:rPr>
                        <m:t>)</m:t>
                      </m:r>
                    </m:oMath>
                  </m:oMathPara>
                </a14:m>
                <a:endParaRPr lang="zh-CN" altLang="zh-CN" dirty="0"/>
              </a:p>
              <a:p>
                <a:pPr algn="ctr">
                  <a:lnSpc>
                    <a:spcPct val="200000"/>
                  </a:lnSpc>
                </a:pPr>
                <a14:m>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e>
                    </m:d>
                    <m:r>
                      <a:rPr lang="en-US" altLang="zh-CN" i="1">
                        <a:latin typeface="Cambria Math"/>
                      </a:rPr>
                      <m:t>∧</m:t>
                    </m:r>
                    <m:r>
                      <a:rPr lang="en-US" altLang="zh-CN" i="1">
                        <a:latin typeface="Cambria Math"/>
                      </a:rPr>
                      <m:t>𝐵</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e>
                    </m:d>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𝐵</m:t>
                    </m:r>
                    <m:r>
                      <a:rPr lang="en-US" altLang="zh-CN" i="1">
                        <a:latin typeface="Cambria Math"/>
                      </a:rPr>
                      <m:t>(</m:t>
                    </m:r>
                    <m:r>
                      <a:rPr lang="en-US" altLang="zh-CN" i="1">
                        <a:latin typeface="Cambria Math"/>
                      </a:rPr>
                      <m:t>𝑥</m:t>
                    </m:r>
                    <m:r>
                      <a:rPr lang="en-US" altLang="zh-CN" i="1">
                        <a:latin typeface="Cambria Math"/>
                      </a:rPr>
                      <m:t>)</m:t>
                    </m:r>
                  </m:oMath>
                </a14:m>
                <a:r>
                  <a:rPr lang="en-US" altLang="zh-CN" dirty="0"/>
                  <a:t> </a:t>
                </a:r>
                <a:r>
                  <a:rPr lang="zh-CN" altLang="en-US" b="1" dirty="0">
                    <a:solidFill>
                      <a:srgbClr val="C00000"/>
                    </a:solidFill>
                  </a:rPr>
                  <a:t>（不成立）</a:t>
                </a:r>
                <a:endParaRPr lang="zh-CN" altLang="zh-CN" b="1" dirty="0">
                  <a:solidFill>
                    <a:srgbClr val="C0000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963973" y="1404505"/>
                <a:ext cx="7474945" cy="3390672"/>
              </a:xfrm>
              <a:prstGeom prst="rect">
                <a:avLst/>
              </a:prstGeom>
              <a:blipFill>
                <a:blip r:embed="rId2"/>
                <a:stretch>
                  <a:fillRect l="-816" b="-14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62347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13755" y="306126"/>
            <a:ext cx="8045533" cy="523220"/>
          </a:xfrm>
          <a:prstGeom prst="rect">
            <a:avLst/>
          </a:prstGeom>
        </p:spPr>
        <p:txBody>
          <a:bodyPr wrap="square">
            <a:spAutoFit/>
          </a:bodyPr>
          <a:lstStyle/>
          <a:p>
            <a:r>
              <a:rPr lang="zh-CN" altLang="en-US" sz="2800" dirty="0">
                <a:solidFill>
                  <a:srgbClr val="C00000"/>
                </a:solidFill>
                <a:latin typeface="Times New Roman" panose="02020603050405020304" pitchFamily="18" charset="0"/>
                <a:ea typeface="+mj-ea"/>
                <a:cs typeface="Times New Roman" panose="02020603050405020304" pitchFamily="18" charset="0"/>
              </a:rPr>
              <a:t>谓词逻辑</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473724" y="1163689"/>
                <a:ext cx="8350787" cy="5386090"/>
              </a:xfrm>
              <a:prstGeom prst="rect">
                <a:avLst/>
              </a:prstGeom>
            </p:spPr>
            <p:txBody>
              <a:bodyPr wrap="square">
                <a:spAutoFit/>
              </a:bodyPr>
              <a:lstStyle/>
              <a:p>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2.9</a:t>
                </a:r>
                <a:r>
                  <a:rPr lang="en-US" altLang="zh-CN" dirty="0"/>
                  <a:t> </a:t>
                </a:r>
                <a:r>
                  <a:rPr lang="zh-CN" altLang="zh-CN" dirty="0"/>
                  <a:t>使用全称量词或存在量词描述下列事实。</a:t>
                </a:r>
              </a:p>
              <a:p>
                <a:pPr lvl="0">
                  <a:lnSpc>
                    <a:spcPct val="150000"/>
                  </a:lnSpc>
                </a:pPr>
                <a:r>
                  <a:rPr lang="zh-CN" altLang="en-US" dirty="0"/>
                  <a:t>（</a:t>
                </a:r>
                <a:r>
                  <a:rPr lang="en-US" altLang="zh-CN" dirty="0"/>
                  <a:t>1</a:t>
                </a:r>
                <a:r>
                  <a:rPr lang="zh-CN" altLang="en-US" dirty="0"/>
                  <a:t>）</a:t>
                </a:r>
                <a:r>
                  <a:rPr lang="zh-CN" altLang="zh-CN" dirty="0"/>
                  <a:t>所有的国王都是人。</a:t>
                </a:r>
              </a:p>
              <a:p>
                <a:pPr lvl="0">
                  <a:lnSpc>
                    <a:spcPct val="150000"/>
                  </a:lnSpc>
                </a:pPr>
                <a:r>
                  <a:rPr lang="zh-CN" altLang="en-US" dirty="0"/>
                  <a:t>（</a:t>
                </a:r>
                <a:r>
                  <a:rPr lang="en-US" altLang="zh-CN" dirty="0"/>
                  <a:t>2</a:t>
                </a:r>
                <a:r>
                  <a:rPr lang="zh-CN" altLang="en-US" dirty="0"/>
                  <a:t>）</a:t>
                </a:r>
                <a:r>
                  <a:rPr lang="zh-CN" altLang="zh-CN" dirty="0"/>
                  <a:t>所有的国王都头戴皇冠。</a:t>
                </a:r>
              </a:p>
              <a:p>
                <a:pPr>
                  <a:lnSpc>
                    <a:spcPct val="150000"/>
                  </a:lnSpc>
                </a:pPr>
                <a:endParaRPr lang="en-US" altLang="zh-CN" dirty="0"/>
              </a:p>
              <a:p>
                <a:pPr>
                  <a:lnSpc>
                    <a:spcPct val="150000"/>
                  </a:lnSpc>
                </a:pPr>
                <a:r>
                  <a:rPr lang="zh-CN" altLang="zh-CN" dirty="0"/>
                  <a:t>解 </a:t>
                </a:r>
                <a:r>
                  <a:rPr lang="en-US" altLang="zh-CN" dirty="0"/>
                  <a:t>(1) “</a:t>
                </a:r>
                <a:r>
                  <a:rPr lang="zh-CN" altLang="zh-CN" dirty="0"/>
                  <a:t>所有的国王都是人</a:t>
                </a:r>
                <a:r>
                  <a:rPr lang="en-US" altLang="zh-CN" dirty="0"/>
                  <a:t>”</a:t>
                </a:r>
                <a:r>
                  <a:rPr lang="zh-CN" altLang="zh-CN" dirty="0"/>
                  <a:t>表示的含义为</a:t>
                </a:r>
                <a:r>
                  <a:rPr lang="en-US" altLang="zh-CN" dirty="0"/>
                  <a:t>“</a:t>
                </a:r>
                <a:r>
                  <a:rPr lang="zh-CN" altLang="zh-CN" dirty="0"/>
                  <a:t>对于所有的</a:t>
                </a:r>
                <a14:m>
                  <m:oMath xmlns:m="http://schemas.openxmlformats.org/officeDocument/2006/math">
                    <m:r>
                      <a:rPr lang="en-US" altLang="zh-CN" i="1">
                        <a:latin typeface="Cambria Math"/>
                      </a:rPr>
                      <m:t>𝑥</m:t>
                    </m:r>
                  </m:oMath>
                </a14:m>
                <a:r>
                  <a:rPr lang="zh-CN" altLang="zh-CN" dirty="0"/>
                  <a:t>，如果</a:t>
                </a:r>
                <a14:m>
                  <m:oMath xmlns:m="http://schemas.openxmlformats.org/officeDocument/2006/math">
                    <m:r>
                      <a:rPr lang="en-US" altLang="zh-CN" i="1">
                        <a:latin typeface="Cambria Math"/>
                      </a:rPr>
                      <m:t>𝑥</m:t>
                    </m:r>
                  </m:oMath>
                </a14:m>
                <a:r>
                  <a:rPr lang="zh-CN" altLang="zh-CN" dirty="0"/>
                  <a:t>是国王，那么</a:t>
                </a:r>
                <a14:m>
                  <m:oMath xmlns:m="http://schemas.openxmlformats.org/officeDocument/2006/math">
                    <m:r>
                      <a:rPr lang="en-US" altLang="zh-CN" i="1">
                        <a:latin typeface="Cambria Math"/>
                      </a:rPr>
                      <m:t>𝑥</m:t>
                    </m:r>
                  </m:oMath>
                </a14:m>
                <a:r>
                  <a:rPr lang="zh-CN" altLang="zh-CN" dirty="0"/>
                  <a:t>是人</a:t>
                </a:r>
                <a:r>
                  <a:rPr lang="en-US" altLang="zh-CN" dirty="0"/>
                  <a:t>”</a:t>
                </a:r>
                <a:r>
                  <a:rPr lang="zh-CN" altLang="zh-CN" dirty="0"/>
                  <a:t>，其符号化表示为</a:t>
                </a:r>
                <a14:m>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𝐾𝑖𝑛𝑔</m:t>
                    </m:r>
                    <m:d>
                      <m:dPr>
                        <m:ctrlPr>
                          <a:rPr lang="zh-CN" altLang="zh-CN" i="1">
                            <a:latin typeface="Cambria Math" panose="02040503050406030204" pitchFamily="18" charset="0"/>
                          </a:rPr>
                        </m:ctrlPr>
                      </m:dPr>
                      <m:e>
                        <m:r>
                          <a:rPr lang="en-US" altLang="zh-CN" i="1">
                            <a:latin typeface="Cambria Math"/>
                          </a:rPr>
                          <m:t>𝑥</m:t>
                        </m:r>
                      </m:e>
                    </m:d>
                    <m:r>
                      <a:rPr lang="en-US" altLang="zh-CN" i="1">
                        <a:latin typeface="Cambria Math"/>
                      </a:rPr>
                      <m:t>→</m:t>
                    </m:r>
                    <m:r>
                      <a:rPr lang="en-US" altLang="zh-CN" i="1">
                        <a:latin typeface="Cambria Math"/>
                      </a:rPr>
                      <m:t>𝑃𝑒𝑟𝑠𝑜𝑛</m:t>
                    </m:r>
                    <m:d>
                      <m:dPr>
                        <m:ctrlPr>
                          <a:rPr lang="zh-CN" altLang="zh-CN" i="1">
                            <a:latin typeface="Cambria Math" panose="02040503050406030204" pitchFamily="18" charset="0"/>
                          </a:rPr>
                        </m:ctrlPr>
                      </m:dPr>
                      <m:e>
                        <m:r>
                          <a:rPr lang="en-US" altLang="zh-CN" i="1">
                            <a:latin typeface="Cambria Math"/>
                          </a:rPr>
                          <m:t>𝑥</m:t>
                        </m:r>
                      </m:e>
                    </m:d>
                    <m:r>
                      <a:rPr lang="en-US" altLang="zh-CN" i="1">
                        <a:latin typeface="Cambria Math"/>
                      </a:rPr>
                      <m:t>)</m:t>
                    </m:r>
                  </m:oMath>
                </a14:m>
                <a:r>
                  <a:rPr lang="zh-CN" altLang="zh-CN" dirty="0"/>
                  <a:t>。其中</a:t>
                </a:r>
                <a14:m>
                  <m:oMath xmlns:m="http://schemas.openxmlformats.org/officeDocument/2006/math">
                    <m:r>
                      <a:rPr lang="en-US" altLang="zh-CN" i="1">
                        <a:latin typeface="Cambria Math"/>
                      </a:rPr>
                      <m:t>𝑥</m:t>
                    </m:r>
                  </m:oMath>
                </a14:m>
                <a:r>
                  <a:rPr lang="zh-CN" altLang="zh-CN" dirty="0"/>
                  <a:t>是变量符号，由于</a:t>
                </a:r>
                <a14:m>
                  <m:oMath xmlns:m="http://schemas.openxmlformats.org/officeDocument/2006/math">
                    <m:r>
                      <a:rPr lang="en-US" altLang="zh-CN" i="1">
                        <a:latin typeface="Cambria Math"/>
                      </a:rPr>
                      <m:t>𝑥</m:t>
                    </m:r>
                  </m:oMath>
                </a14:m>
                <a:r>
                  <a:rPr lang="zh-CN" altLang="zh-CN" dirty="0"/>
                  <a:t>受到全称量词的约束，因此</a:t>
                </a:r>
                <a14:m>
                  <m:oMath xmlns:m="http://schemas.openxmlformats.org/officeDocument/2006/math">
                    <m:r>
                      <a:rPr lang="en-US" altLang="zh-CN" i="1">
                        <a:latin typeface="Cambria Math"/>
                      </a:rPr>
                      <m:t>𝑥</m:t>
                    </m:r>
                  </m:oMath>
                </a14:m>
                <a:r>
                  <a:rPr lang="zh-CN" altLang="zh-CN" dirty="0"/>
                  <a:t>是约束变元；</a:t>
                </a:r>
                <a14:m>
                  <m:oMath xmlns:m="http://schemas.openxmlformats.org/officeDocument/2006/math">
                    <m:r>
                      <a:rPr lang="en-US" altLang="zh-CN" i="1">
                        <a:latin typeface="Cambria Math"/>
                      </a:rPr>
                      <m:t>𝐾𝑖𝑛𝑔</m:t>
                    </m:r>
                    <m:r>
                      <a:rPr lang="en-US" altLang="zh-CN" i="1">
                        <a:latin typeface="Cambria Math"/>
                      </a:rPr>
                      <m:t>(</m:t>
                    </m:r>
                    <m:r>
                      <a:rPr lang="en-US" altLang="zh-CN" i="1">
                        <a:latin typeface="Cambria Math"/>
                      </a:rPr>
                      <m:t>𝑥</m:t>
                    </m:r>
                    <m:r>
                      <a:rPr lang="en-US" altLang="zh-CN" i="1">
                        <a:latin typeface="Cambria Math"/>
                      </a:rPr>
                      <m:t>)</m:t>
                    </m:r>
                  </m:oMath>
                </a14:m>
                <a:r>
                  <a:rPr lang="zh-CN" altLang="zh-CN" dirty="0"/>
                  <a:t>是一个一元谓词，表示</a:t>
                </a:r>
                <a14:m>
                  <m:oMath xmlns:m="http://schemas.openxmlformats.org/officeDocument/2006/math">
                    <m:r>
                      <a:rPr lang="en-US" altLang="zh-CN" i="1">
                        <a:latin typeface="Cambria Math"/>
                      </a:rPr>
                      <m:t>𝑥</m:t>
                    </m:r>
                  </m:oMath>
                </a14:m>
                <a:r>
                  <a:rPr lang="zh-CN" altLang="zh-CN" dirty="0"/>
                  <a:t>是国王，</a:t>
                </a:r>
                <a14:m>
                  <m:oMath xmlns:m="http://schemas.openxmlformats.org/officeDocument/2006/math">
                    <m:r>
                      <a:rPr lang="en-US" altLang="zh-CN" i="1">
                        <a:latin typeface="Cambria Math"/>
                      </a:rPr>
                      <m:t>𝑃𝑒𝑟𝑠𝑜𝑛</m:t>
                    </m:r>
                    <m:r>
                      <a:rPr lang="en-US" altLang="zh-CN" i="1">
                        <a:latin typeface="Cambria Math"/>
                      </a:rPr>
                      <m:t>(</m:t>
                    </m:r>
                    <m:r>
                      <a:rPr lang="en-US" altLang="zh-CN" i="1">
                        <a:latin typeface="Cambria Math"/>
                      </a:rPr>
                      <m:t>𝑥</m:t>
                    </m:r>
                    <m:r>
                      <a:rPr lang="en-US" altLang="zh-CN" i="1">
                        <a:latin typeface="Cambria Math"/>
                      </a:rPr>
                      <m:t>)</m:t>
                    </m:r>
                  </m:oMath>
                </a14:m>
                <a:r>
                  <a:rPr lang="zh-CN" altLang="zh-CN" dirty="0"/>
                  <a:t>是一个一元谓词，表示</a:t>
                </a:r>
                <a14:m>
                  <m:oMath xmlns:m="http://schemas.openxmlformats.org/officeDocument/2006/math">
                    <m:r>
                      <a:rPr lang="en-US" altLang="zh-CN" i="1">
                        <a:latin typeface="Cambria Math"/>
                      </a:rPr>
                      <m:t>𝑥</m:t>
                    </m:r>
                  </m:oMath>
                </a14:m>
                <a:r>
                  <a:rPr lang="zh-CN" altLang="zh-CN" dirty="0"/>
                  <a:t>是人。</a:t>
                </a:r>
              </a:p>
              <a:p>
                <a:pPr>
                  <a:lnSpc>
                    <a:spcPct val="150000"/>
                  </a:lnSpc>
                </a:pPr>
                <a:r>
                  <a:rPr lang="en-US" altLang="zh-CN" dirty="0"/>
                  <a:t>(2) “</a:t>
                </a:r>
                <a:r>
                  <a:rPr lang="zh-CN" altLang="zh-CN" dirty="0"/>
                  <a:t>所有的国王都头戴皇冠</a:t>
                </a:r>
                <a:r>
                  <a:rPr lang="en-US" altLang="zh-CN" dirty="0"/>
                  <a:t>”</a:t>
                </a:r>
                <a:r>
                  <a:rPr lang="zh-CN" altLang="zh-CN" dirty="0"/>
                  <a:t>表示的含义为</a:t>
                </a:r>
                <a:r>
                  <a:rPr lang="en-US" altLang="zh-CN" dirty="0"/>
                  <a:t>“</a:t>
                </a:r>
                <a:r>
                  <a:rPr lang="zh-CN" altLang="zh-CN" dirty="0"/>
                  <a:t>对于所有的</a:t>
                </a:r>
                <a14:m>
                  <m:oMath xmlns:m="http://schemas.openxmlformats.org/officeDocument/2006/math">
                    <m:r>
                      <a:rPr lang="en-US" altLang="zh-CN" i="1">
                        <a:latin typeface="Cambria Math"/>
                      </a:rPr>
                      <m:t>𝑥</m:t>
                    </m:r>
                  </m:oMath>
                </a14:m>
                <a:r>
                  <a:rPr lang="zh-CN" altLang="zh-CN" dirty="0"/>
                  <a:t>，如果</a:t>
                </a:r>
                <a14:m>
                  <m:oMath xmlns:m="http://schemas.openxmlformats.org/officeDocument/2006/math">
                    <m:r>
                      <a:rPr lang="en-US" altLang="zh-CN" i="1">
                        <a:latin typeface="Cambria Math"/>
                      </a:rPr>
                      <m:t>𝑥</m:t>
                    </m:r>
                  </m:oMath>
                </a14:m>
                <a:r>
                  <a:rPr lang="zh-CN" altLang="zh-CN" dirty="0"/>
                  <a:t>是国王，那么</a:t>
                </a:r>
                <a14:m>
                  <m:oMath xmlns:m="http://schemas.openxmlformats.org/officeDocument/2006/math">
                    <m:r>
                      <a:rPr lang="en-US" altLang="zh-CN" i="1">
                        <a:latin typeface="Cambria Math"/>
                      </a:rPr>
                      <m:t>𝑥</m:t>
                    </m:r>
                  </m:oMath>
                </a14:m>
                <a:r>
                  <a:rPr lang="zh-CN" altLang="zh-CN" dirty="0"/>
                  <a:t>头戴皇冠</a:t>
                </a:r>
                <a:r>
                  <a:rPr lang="en-US" altLang="zh-CN" dirty="0"/>
                  <a:t>”</a:t>
                </a:r>
                <a:r>
                  <a:rPr lang="zh-CN" altLang="zh-CN" dirty="0"/>
                  <a:t>，符号化表示为</a:t>
                </a:r>
                <a14:m>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𝐾𝑖𝑛𝑔</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𝐻𝑒𝑎𝑑</m:t>
                    </m:r>
                    <m:r>
                      <a:rPr lang="en-US" altLang="zh-CN" i="1">
                        <a:latin typeface="Cambria Math"/>
                      </a:rPr>
                      <m:t>_</m:t>
                    </m:r>
                    <m:r>
                      <a:rPr lang="en-US" altLang="zh-CN" i="1">
                        <a:latin typeface="Cambria Math"/>
                      </a:rPr>
                      <m:t>𝑂𝑛</m:t>
                    </m:r>
                    <m:r>
                      <a:rPr lang="en-US" altLang="zh-CN" i="1">
                        <a:latin typeface="Cambria Math"/>
                      </a:rPr>
                      <m:t>(</m:t>
                    </m:r>
                    <m:r>
                      <m:rPr>
                        <m:sty m:val="p"/>
                      </m:rPr>
                      <a:rPr lang="en-US" altLang="zh-CN">
                        <a:latin typeface="Cambria Math"/>
                      </a:rPr>
                      <m:t>Crown</m:t>
                    </m:r>
                    <m:r>
                      <a:rPr lang="en-US" altLang="zh-CN" i="1">
                        <a:latin typeface="Cambria Math"/>
                      </a:rPr>
                      <m:t>, </m:t>
                    </m:r>
                    <m:r>
                      <a:rPr lang="en-US" altLang="zh-CN" i="1">
                        <a:latin typeface="Cambria Math"/>
                      </a:rPr>
                      <m:t>𝑥</m:t>
                    </m:r>
                    <m:r>
                      <a:rPr lang="en-US" altLang="zh-CN" i="1">
                        <a:latin typeface="Cambria Math"/>
                      </a:rPr>
                      <m:t>))</m:t>
                    </m:r>
                  </m:oMath>
                </a14:m>
                <a:r>
                  <a:rPr lang="zh-CN" altLang="zh-CN" dirty="0"/>
                  <a:t>。其中</a:t>
                </a:r>
                <a14:m>
                  <m:oMath xmlns:m="http://schemas.openxmlformats.org/officeDocument/2006/math">
                    <m:r>
                      <a:rPr lang="en-US" altLang="zh-CN" i="1">
                        <a:latin typeface="Cambria Math"/>
                      </a:rPr>
                      <m:t>𝑥</m:t>
                    </m:r>
                  </m:oMath>
                </a14:m>
                <a:r>
                  <a:rPr lang="zh-CN" altLang="zh-CN" dirty="0"/>
                  <a:t>是变量符号，由于</a:t>
                </a:r>
                <a14:m>
                  <m:oMath xmlns:m="http://schemas.openxmlformats.org/officeDocument/2006/math">
                    <m:r>
                      <a:rPr lang="en-US" altLang="zh-CN" i="1">
                        <a:latin typeface="Cambria Math"/>
                      </a:rPr>
                      <m:t>𝑥</m:t>
                    </m:r>
                  </m:oMath>
                </a14:m>
                <a:r>
                  <a:rPr lang="zh-CN" altLang="zh-CN" dirty="0"/>
                  <a:t>受到全称量词的约束，因此</a:t>
                </a:r>
                <a14:m>
                  <m:oMath xmlns:m="http://schemas.openxmlformats.org/officeDocument/2006/math">
                    <m:r>
                      <a:rPr lang="en-US" altLang="zh-CN" i="1">
                        <a:latin typeface="Cambria Math"/>
                      </a:rPr>
                      <m:t>𝑥</m:t>
                    </m:r>
                  </m:oMath>
                </a14:m>
                <a:r>
                  <a:rPr lang="zh-CN" altLang="zh-CN" dirty="0"/>
                  <a:t>是约束变元；</a:t>
                </a:r>
                <a:r>
                  <a:rPr lang="en-US" altLang="zh-CN" dirty="0"/>
                  <a:t>Crown</a:t>
                </a:r>
                <a:r>
                  <a:rPr lang="zh-CN" altLang="zh-CN" dirty="0"/>
                  <a:t>是一个常量符号，表示皇冠； </a:t>
                </a:r>
                <a14:m>
                  <m:oMath xmlns:m="http://schemas.openxmlformats.org/officeDocument/2006/math">
                    <m:r>
                      <a:rPr lang="en-US" altLang="zh-CN" i="1">
                        <a:latin typeface="Cambria Math"/>
                      </a:rPr>
                      <m:t>𝐾𝑖𝑛𝑔</m:t>
                    </m:r>
                    <m:r>
                      <a:rPr lang="en-US" altLang="zh-CN" i="1">
                        <a:latin typeface="Cambria Math"/>
                      </a:rPr>
                      <m:t>(</m:t>
                    </m:r>
                    <m:r>
                      <a:rPr lang="en-US" altLang="zh-CN" i="1">
                        <a:latin typeface="Cambria Math"/>
                      </a:rPr>
                      <m:t>𝑥</m:t>
                    </m:r>
                    <m:r>
                      <a:rPr lang="en-US" altLang="zh-CN" i="1">
                        <a:latin typeface="Cambria Math"/>
                      </a:rPr>
                      <m:t>)</m:t>
                    </m:r>
                  </m:oMath>
                </a14:m>
                <a:r>
                  <a:rPr lang="zh-CN" altLang="zh-CN" dirty="0"/>
                  <a:t>是一个一元谓词，表示</a:t>
                </a:r>
                <a14:m>
                  <m:oMath xmlns:m="http://schemas.openxmlformats.org/officeDocument/2006/math">
                    <m:r>
                      <a:rPr lang="en-US" altLang="zh-CN" i="1">
                        <a:latin typeface="Cambria Math"/>
                      </a:rPr>
                      <m:t>𝑥</m:t>
                    </m:r>
                  </m:oMath>
                </a14:m>
                <a:r>
                  <a:rPr lang="zh-CN" altLang="zh-CN" dirty="0"/>
                  <a:t>是国王，</a:t>
                </a:r>
                <a14:m>
                  <m:oMath xmlns:m="http://schemas.openxmlformats.org/officeDocument/2006/math">
                    <m:r>
                      <a:rPr lang="en-US" altLang="zh-CN" i="1">
                        <a:latin typeface="Cambria Math"/>
                      </a:rPr>
                      <m:t>𝐻𝑒𝑎𝑑</m:t>
                    </m:r>
                    <m:r>
                      <a:rPr lang="en-US" altLang="zh-CN" i="1">
                        <a:latin typeface="Cambria Math"/>
                      </a:rPr>
                      <m:t>_</m:t>
                    </m:r>
                    <m:r>
                      <a:rPr lang="en-US" altLang="zh-CN" i="1">
                        <a:latin typeface="Cambria Math"/>
                      </a:rPr>
                      <m:t>𝑂𝑛</m:t>
                    </m:r>
                    <m:r>
                      <a:rPr lang="en-US" altLang="zh-CN" i="1">
                        <a:latin typeface="Cambria Math"/>
                      </a:rPr>
                      <m:t>(</m:t>
                    </m:r>
                    <m:r>
                      <m:rPr>
                        <m:sty m:val="p"/>
                      </m:rPr>
                      <a:rPr lang="en-US" altLang="zh-CN">
                        <a:latin typeface="Cambria Math"/>
                      </a:rPr>
                      <m:t>Crown</m:t>
                    </m:r>
                    <m:r>
                      <a:rPr lang="en-US" altLang="zh-CN" i="1">
                        <a:latin typeface="Cambria Math"/>
                      </a:rPr>
                      <m:t>, </m:t>
                    </m:r>
                    <m:r>
                      <a:rPr lang="en-US" altLang="zh-CN" i="1">
                        <a:latin typeface="Cambria Math"/>
                      </a:rPr>
                      <m:t>𝑥</m:t>
                    </m:r>
                    <m:r>
                      <a:rPr lang="en-US" altLang="zh-CN" i="1">
                        <a:latin typeface="Cambria Math"/>
                      </a:rPr>
                      <m:t>)</m:t>
                    </m:r>
                  </m:oMath>
                </a14:m>
                <a:r>
                  <a:rPr lang="zh-CN" altLang="zh-CN" dirty="0"/>
                  <a:t>是一个二元谓词，表示</a:t>
                </a:r>
                <a14:m>
                  <m:oMath xmlns:m="http://schemas.openxmlformats.org/officeDocument/2006/math">
                    <m:r>
                      <a:rPr lang="en-US" altLang="zh-CN" i="1">
                        <a:latin typeface="Cambria Math"/>
                      </a:rPr>
                      <m:t>𝑥</m:t>
                    </m:r>
                  </m:oMath>
                </a14:m>
                <a:r>
                  <a:rPr lang="zh-CN" altLang="zh-CN" dirty="0"/>
                  <a:t>头戴皇冠。</a:t>
                </a:r>
              </a:p>
            </p:txBody>
          </p:sp>
        </mc:Choice>
        <mc:Fallback xmlns="">
          <p:sp>
            <p:nvSpPr>
              <p:cNvPr id="3" name="矩形 2"/>
              <p:cNvSpPr>
                <a:spLocks noRot="1" noChangeAspect="1" noMove="1" noResize="1" noEditPoints="1" noAdjustHandles="1" noChangeArrowheads="1" noChangeShapeType="1" noTextEdit="1"/>
              </p:cNvSpPr>
              <p:nvPr/>
            </p:nvSpPr>
            <p:spPr>
              <a:xfrm>
                <a:off x="473724" y="1163689"/>
                <a:ext cx="8350787" cy="5386090"/>
              </a:xfrm>
              <a:prstGeom prst="rect">
                <a:avLst/>
              </a:prstGeom>
              <a:blipFill rotWithShape="1">
                <a:blip r:embed="rId2"/>
                <a:stretch>
                  <a:fillRect l="-803" t="-793" r="-32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5331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13755" y="306126"/>
            <a:ext cx="8045533" cy="523220"/>
          </a:xfrm>
          <a:prstGeom prst="rect">
            <a:avLst/>
          </a:prstGeom>
        </p:spPr>
        <p:txBody>
          <a:bodyPr wrap="square">
            <a:spAutoFit/>
          </a:bodyPr>
          <a:lstStyle/>
          <a:p>
            <a:r>
              <a:rPr lang="zh-CN" altLang="en-US" sz="2800" dirty="0">
                <a:solidFill>
                  <a:srgbClr val="C00000"/>
                </a:solidFill>
                <a:latin typeface="Times New Roman" panose="02020603050405020304" pitchFamily="18" charset="0"/>
                <a:ea typeface="+mj-ea"/>
                <a:cs typeface="Times New Roman" panose="02020603050405020304" pitchFamily="18" charset="0"/>
              </a:rPr>
              <a:t>谓词逻辑</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74573" y="1305342"/>
                <a:ext cx="8240617" cy="5078313"/>
              </a:xfrm>
              <a:prstGeom prst="rect">
                <a:avLst/>
              </a:prstGeom>
            </p:spPr>
            <p:txBody>
              <a:bodyPr wrap="square">
                <a:spAutoFit/>
              </a:bodyPr>
              <a:lstStyle/>
              <a:p>
                <a:pPr>
                  <a:lnSpc>
                    <a:spcPct val="150000"/>
                  </a:lnSpc>
                </a:pP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定理 </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2.4 </a:t>
                </a:r>
                <a:r>
                  <a:rPr lang="zh-CN" altLang="zh-CN" dirty="0"/>
                  <a:t>当公式中存在多个量词时，若多个量词都是全称量词或者都是存在量词，则量词的位置可以互换；若多个量词中既有全称量词又有存在量词，则量词的位置不可以随意互换。</a:t>
                </a:r>
              </a:p>
              <a:p>
                <a:pPr>
                  <a:lnSpc>
                    <a:spcPct val="150000"/>
                  </a:lnSpc>
                </a:pPr>
                <a:r>
                  <a:rPr lang="zh-CN" altLang="zh-CN" dirty="0"/>
                  <a:t>设</a:t>
                </a:r>
                <a14:m>
                  <m:oMath xmlns:m="http://schemas.openxmlformats.org/officeDocument/2006/math">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r>
                          <a:rPr lang="en-US" altLang="zh-CN" i="1">
                            <a:latin typeface="Cambria Math"/>
                          </a:rPr>
                          <m:t>, </m:t>
                        </m:r>
                        <m:r>
                          <a:rPr lang="en-US" altLang="zh-CN" i="1">
                            <a:latin typeface="Cambria Math"/>
                          </a:rPr>
                          <m:t>𝑦</m:t>
                        </m:r>
                      </m:e>
                    </m:d>
                  </m:oMath>
                </a14:m>
                <a:r>
                  <a:rPr lang="zh-CN" altLang="zh-CN" dirty="0"/>
                  <a:t>是包含变元</a:t>
                </a:r>
                <a14:m>
                  <m:oMath xmlns:m="http://schemas.openxmlformats.org/officeDocument/2006/math">
                    <m:r>
                      <a:rPr lang="en-US" altLang="zh-CN" i="1">
                        <a:latin typeface="Cambria Math"/>
                      </a:rPr>
                      <m:t>𝑥</m:t>
                    </m:r>
                    <m:r>
                      <a:rPr lang="en-US" altLang="zh-CN" i="1">
                        <a:latin typeface="Cambria Math"/>
                      </a:rPr>
                      <m:t>, </m:t>
                    </m:r>
                    <m:r>
                      <a:rPr lang="en-US" altLang="zh-CN" i="1">
                        <a:latin typeface="Cambria Math"/>
                      </a:rPr>
                      <m:t>𝑦</m:t>
                    </m:r>
                  </m:oMath>
                </a14:m>
                <a:r>
                  <a:rPr lang="zh-CN" altLang="zh-CN" dirty="0"/>
                  <a:t>的谓词公式，则如下关系成立：</a:t>
                </a:r>
              </a:p>
              <a:p>
                <a:pPr lvl="0">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r>
                            <a:rPr lang="en-US" altLang="zh-CN" i="1">
                              <a:latin typeface="Cambria Math"/>
                            </a:rPr>
                            <m:t>, </m:t>
                          </m:r>
                          <m:r>
                            <a:rPr lang="en-US" altLang="zh-CN" i="1">
                              <a:latin typeface="Cambria Math"/>
                            </a:rPr>
                            <m:t>𝑦</m:t>
                          </m:r>
                        </m:e>
                      </m:d>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r>
                            <a:rPr lang="en-US" altLang="zh-CN" i="1">
                              <a:latin typeface="Cambria Math"/>
                            </a:rPr>
                            <m:t>, </m:t>
                          </m:r>
                          <m:r>
                            <a:rPr lang="en-US" altLang="zh-CN" i="1">
                              <a:latin typeface="Cambria Math"/>
                            </a:rPr>
                            <m:t>𝑦</m:t>
                          </m:r>
                        </m:e>
                      </m:d>
                    </m:oMath>
                  </m:oMathPara>
                </a14:m>
                <a:endParaRPr lang="zh-CN" altLang="zh-CN" dirty="0"/>
              </a:p>
              <a:p>
                <a:pPr lvl="0" algn="ctr">
                  <a:lnSpc>
                    <a:spcPct val="150000"/>
                  </a:lnSpc>
                </a:pPr>
                <a:r>
                  <a:rPr lang="en-US" altLang="zh-CN" dirty="0"/>
                  <a:t>(</a:t>
                </a:r>
                <a14:m>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r>
                          <a:rPr lang="en-US" altLang="zh-CN" i="1">
                            <a:latin typeface="Cambria Math"/>
                          </a:rPr>
                          <m:t>, </m:t>
                        </m:r>
                        <m:r>
                          <a:rPr lang="en-US" altLang="zh-CN" i="1">
                            <a:latin typeface="Cambria Math"/>
                          </a:rPr>
                          <m:t>𝑦</m:t>
                        </m:r>
                      </m:e>
                    </m:d>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r>
                          <a:rPr lang="en-US" altLang="zh-CN" i="1">
                            <a:latin typeface="Cambria Math"/>
                          </a:rPr>
                          <m:t>, </m:t>
                        </m:r>
                        <m:r>
                          <a:rPr lang="en-US" altLang="zh-CN" i="1">
                            <a:latin typeface="Cambria Math"/>
                          </a:rPr>
                          <m:t>𝑦</m:t>
                        </m:r>
                      </m:e>
                    </m:d>
                  </m:oMath>
                </a14:m>
                <a:endParaRPr lang="zh-CN" altLang="zh-CN" dirty="0"/>
              </a:p>
              <a:p>
                <a:pPr lvl="0">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r>
                            <a:rPr lang="en-US" altLang="zh-CN" i="1">
                              <a:latin typeface="Cambria Math"/>
                            </a:rPr>
                            <m:t>, </m:t>
                          </m:r>
                          <m:r>
                            <a:rPr lang="en-US" altLang="zh-CN" i="1">
                              <a:latin typeface="Cambria Math"/>
                            </a:rPr>
                            <m:t>𝑦</m:t>
                          </m:r>
                        </m:e>
                      </m:d>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r>
                            <a:rPr lang="en-US" altLang="zh-CN" i="1">
                              <a:latin typeface="Cambria Math"/>
                            </a:rPr>
                            <m:t>, </m:t>
                          </m:r>
                          <m:r>
                            <a:rPr lang="en-US" altLang="zh-CN" i="1">
                              <a:latin typeface="Cambria Math"/>
                            </a:rPr>
                            <m:t>𝑦</m:t>
                          </m:r>
                        </m:e>
                      </m:d>
                    </m:oMath>
                  </m:oMathPara>
                </a14:m>
                <a:endParaRPr lang="zh-CN" altLang="zh-CN" dirty="0"/>
              </a:p>
              <a:p>
                <a:pPr lvl="0">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r>
                            <a:rPr lang="en-US" altLang="zh-CN" i="1">
                              <a:latin typeface="Cambria Math"/>
                            </a:rPr>
                            <m:t>, </m:t>
                          </m:r>
                          <m:r>
                            <a:rPr lang="en-US" altLang="zh-CN" i="1">
                              <a:latin typeface="Cambria Math"/>
                            </a:rPr>
                            <m:t>𝑦</m:t>
                          </m:r>
                        </m:e>
                      </m:d>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r>
                            <a:rPr lang="en-US" altLang="zh-CN" i="1">
                              <a:latin typeface="Cambria Math"/>
                            </a:rPr>
                            <m:t>, </m:t>
                          </m:r>
                          <m:r>
                            <a:rPr lang="en-US" altLang="zh-CN" i="1">
                              <a:latin typeface="Cambria Math"/>
                            </a:rPr>
                            <m:t>𝑦</m:t>
                          </m:r>
                        </m:e>
                      </m:d>
                    </m:oMath>
                  </m:oMathPara>
                </a14:m>
                <a:endParaRPr lang="zh-CN" altLang="zh-CN" dirty="0"/>
              </a:p>
              <a:p>
                <a:pPr lvl="0">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r>
                            <a:rPr lang="en-US" altLang="zh-CN" i="1">
                              <a:latin typeface="Cambria Math"/>
                            </a:rPr>
                            <m:t>, </m:t>
                          </m:r>
                          <m:r>
                            <a:rPr lang="en-US" altLang="zh-CN" i="1">
                              <a:latin typeface="Cambria Math"/>
                            </a:rPr>
                            <m:t>𝑦</m:t>
                          </m:r>
                        </m:e>
                      </m:d>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r>
                            <a:rPr lang="en-US" altLang="zh-CN" i="1">
                              <a:latin typeface="Cambria Math"/>
                            </a:rPr>
                            <m:t>, </m:t>
                          </m:r>
                          <m:r>
                            <a:rPr lang="en-US" altLang="zh-CN" i="1">
                              <a:latin typeface="Cambria Math"/>
                            </a:rPr>
                            <m:t>𝑦</m:t>
                          </m:r>
                        </m:e>
                      </m:d>
                    </m:oMath>
                  </m:oMathPara>
                </a14:m>
                <a:endParaRPr lang="zh-CN" altLang="zh-CN" dirty="0"/>
              </a:p>
              <a:p>
                <a:pPr lvl="0">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r>
                            <a:rPr lang="en-US" altLang="zh-CN" i="1">
                              <a:latin typeface="Cambria Math"/>
                            </a:rPr>
                            <m:t>, </m:t>
                          </m:r>
                          <m:r>
                            <a:rPr lang="en-US" altLang="zh-CN" i="1">
                              <a:latin typeface="Cambria Math"/>
                            </a:rPr>
                            <m:t>𝑦</m:t>
                          </m:r>
                        </m:e>
                      </m:d>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r>
                            <a:rPr lang="en-US" altLang="zh-CN" i="1">
                              <a:latin typeface="Cambria Math"/>
                            </a:rPr>
                            <m:t>, </m:t>
                          </m:r>
                          <m:r>
                            <a:rPr lang="en-US" altLang="zh-CN" i="1">
                              <a:latin typeface="Cambria Math"/>
                            </a:rPr>
                            <m:t>𝑦</m:t>
                          </m:r>
                        </m:e>
                      </m:d>
                    </m:oMath>
                  </m:oMathPara>
                </a14:m>
                <a:endParaRPr lang="zh-CN" altLang="zh-CN" dirty="0"/>
              </a:p>
              <a:p>
                <a:pPr lvl="0">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r>
                            <a:rPr lang="en-US" altLang="zh-CN" i="1">
                              <a:latin typeface="Cambria Math"/>
                            </a:rPr>
                            <m:t>, </m:t>
                          </m:r>
                          <m:r>
                            <a:rPr lang="en-US" altLang="zh-CN" i="1">
                              <a:latin typeface="Cambria Math"/>
                            </a:rPr>
                            <m:t>𝑦</m:t>
                          </m:r>
                        </m:e>
                      </m:d>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r>
                            <a:rPr lang="en-US" altLang="zh-CN" i="1">
                              <a:latin typeface="Cambria Math"/>
                            </a:rPr>
                            <m:t>, </m:t>
                          </m:r>
                          <m:r>
                            <a:rPr lang="en-US" altLang="zh-CN" i="1">
                              <a:latin typeface="Cambria Math"/>
                            </a:rPr>
                            <m:t>𝑦</m:t>
                          </m:r>
                        </m:e>
                      </m:d>
                    </m:oMath>
                  </m:oMathPara>
                </a14:m>
                <a:endParaRPr lang="zh-CN" altLang="zh-CN" dirty="0"/>
              </a:p>
              <a:p>
                <a:pPr lvl="0">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r>
                            <a:rPr lang="en-US" altLang="zh-CN" i="1">
                              <a:latin typeface="Cambria Math"/>
                            </a:rPr>
                            <m:t>, </m:t>
                          </m:r>
                          <m:r>
                            <a:rPr lang="en-US" altLang="zh-CN" i="1">
                              <a:latin typeface="Cambria Math"/>
                            </a:rPr>
                            <m:t>𝑦</m:t>
                          </m:r>
                        </m:e>
                      </m:d>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r>
                            <a:rPr lang="en-US" altLang="zh-CN" i="1">
                              <a:latin typeface="Cambria Math"/>
                            </a:rPr>
                            <m:t>, </m:t>
                          </m:r>
                          <m:r>
                            <a:rPr lang="en-US" altLang="zh-CN" i="1">
                              <a:latin typeface="Cambria Math"/>
                            </a:rPr>
                            <m:t>𝑦</m:t>
                          </m:r>
                        </m:e>
                      </m:d>
                    </m:oMath>
                  </m:oMathPara>
                </a14:m>
                <a:endParaRPr lang="zh-CN" altLang="zh-CN" dirty="0"/>
              </a:p>
            </p:txBody>
          </p:sp>
        </mc:Choice>
        <mc:Fallback xmlns="">
          <p:sp>
            <p:nvSpPr>
              <p:cNvPr id="2" name="矩形 1"/>
              <p:cNvSpPr>
                <a:spLocks noRot="1" noChangeAspect="1" noMove="1" noResize="1" noEditPoints="1" noAdjustHandles="1" noChangeArrowheads="1" noChangeShapeType="1" noTextEdit="1"/>
              </p:cNvSpPr>
              <p:nvPr/>
            </p:nvSpPr>
            <p:spPr>
              <a:xfrm>
                <a:off x="374573" y="1305342"/>
                <a:ext cx="8240617" cy="5078313"/>
              </a:xfrm>
              <a:prstGeom prst="rect">
                <a:avLst/>
              </a:prstGeom>
              <a:blipFill rotWithShape="1">
                <a:blip r:embed="rId2"/>
                <a:stretch>
                  <a:fillRect l="-740" r="-31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0521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13755" y="306126"/>
            <a:ext cx="8045533" cy="523220"/>
          </a:xfrm>
          <a:prstGeom prst="rect">
            <a:avLst/>
          </a:prstGeom>
        </p:spPr>
        <p:txBody>
          <a:bodyPr wrap="square">
            <a:spAutoFit/>
          </a:bodyPr>
          <a:lstStyle/>
          <a:p>
            <a:r>
              <a:rPr lang="zh-CN" altLang="en-US" sz="2800" dirty="0">
                <a:solidFill>
                  <a:srgbClr val="C00000"/>
                </a:solidFill>
                <a:latin typeface="Times New Roman" panose="02020603050405020304" pitchFamily="18" charset="0"/>
                <a:ea typeface="+mj-ea"/>
                <a:cs typeface="Times New Roman" panose="02020603050405020304" pitchFamily="18" charset="0"/>
              </a:rPr>
              <a:t>谓词逻辑：</a:t>
            </a:r>
            <a:r>
              <a:rPr lang="zh-CN" altLang="en-US"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项与原子谓词公式</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517792" y="1302199"/>
                <a:ext cx="7921127" cy="4093428"/>
              </a:xfrm>
              <a:prstGeom prst="rect">
                <a:avLst/>
              </a:prstGeom>
            </p:spPr>
            <p:txBody>
              <a:bodyPr wrap="square">
                <a:spAutoFit/>
              </a:bodyPr>
              <a:lstStyle/>
              <a:p>
                <a:pPr lvl="0">
                  <a:lnSpc>
                    <a:spcPct val="200000"/>
                  </a:lnSpc>
                </a:pPr>
                <a:r>
                  <a:rPr lang="en-US" altLang="zh-CN" dirty="0"/>
                  <a:t> </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定义</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2.12  </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项：</a:t>
                </a:r>
                <a:r>
                  <a:rPr lang="zh-CN" altLang="zh-CN" dirty="0"/>
                  <a:t>项是描述对象的逻辑表达式，被递归地定义为：</a:t>
                </a:r>
              </a:p>
              <a:p>
                <a:pPr>
                  <a:lnSpc>
                    <a:spcPct val="200000"/>
                  </a:lnSpc>
                </a:pPr>
                <a:r>
                  <a:rPr lang="en-US" altLang="zh-CN" dirty="0"/>
                  <a:t>(1) </a:t>
                </a:r>
                <a:r>
                  <a:rPr lang="zh-CN" altLang="zh-CN" dirty="0"/>
                  <a:t>常量符号和变量符号是项；</a:t>
                </a:r>
              </a:p>
              <a:p>
                <a:pPr>
                  <a:lnSpc>
                    <a:spcPct val="200000"/>
                  </a:lnSpc>
                </a:pPr>
                <a:r>
                  <a:rPr lang="en-US" altLang="zh-CN" dirty="0"/>
                  <a:t>(2) </a:t>
                </a:r>
                <a:r>
                  <a:rPr lang="zh-CN" altLang="zh-CN" dirty="0"/>
                  <a:t>若</a:t>
                </a:r>
                <a14:m>
                  <m:oMath xmlns:m="http://schemas.openxmlformats.org/officeDocument/2006/math">
                    <m:r>
                      <a:rPr lang="en-US" altLang="zh-CN" i="1">
                        <a:latin typeface="Cambria Math"/>
                      </a:rPr>
                      <m:t>𝑓</m:t>
                    </m:r>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𝑥</m:t>
                        </m:r>
                      </m:e>
                      <m:sub>
                        <m:r>
                          <a:rPr lang="en-US" altLang="zh-CN" i="1">
                            <a:latin typeface="Cambria Math"/>
                          </a:rPr>
                          <m:t>1</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𝑥</m:t>
                        </m:r>
                      </m:e>
                      <m:sub>
                        <m:r>
                          <a:rPr lang="en-US" altLang="zh-CN" i="1">
                            <a:latin typeface="Cambria Math"/>
                          </a:rPr>
                          <m:t>2</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𝑥</m:t>
                        </m:r>
                      </m:e>
                      <m:sub>
                        <m:r>
                          <a:rPr lang="en-US" altLang="zh-CN" i="1">
                            <a:latin typeface="Cambria Math"/>
                          </a:rPr>
                          <m:t>𝑛</m:t>
                        </m:r>
                      </m:sub>
                    </m:sSub>
                    <m:r>
                      <a:rPr lang="en-US" altLang="zh-CN" i="1">
                        <a:latin typeface="Cambria Math"/>
                      </a:rPr>
                      <m:t>)</m:t>
                    </m:r>
                  </m:oMath>
                </a14:m>
                <a:r>
                  <a:rPr lang="zh-CN" altLang="zh-CN" dirty="0"/>
                  <a:t>是</a:t>
                </a:r>
                <a14:m>
                  <m:oMath xmlns:m="http://schemas.openxmlformats.org/officeDocument/2006/math">
                    <m:r>
                      <a:rPr lang="en-US" altLang="zh-CN" i="1">
                        <a:latin typeface="Cambria Math"/>
                      </a:rPr>
                      <m:t>𝑛</m:t>
                    </m:r>
                  </m:oMath>
                </a14:m>
                <a:r>
                  <a:rPr lang="zh-CN" altLang="zh-CN" dirty="0"/>
                  <a:t>元函数符号，</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𝑡</m:t>
                        </m:r>
                      </m:e>
                      <m:sub>
                        <m:r>
                          <a:rPr lang="en-US" altLang="zh-CN" i="1">
                            <a:latin typeface="Cambria Math"/>
                          </a:rPr>
                          <m:t>1</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𝑡</m:t>
                        </m:r>
                      </m:e>
                      <m:sub>
                        <m:r>
                          <a:rPr lang="en-US" altLang="zh-CN" i="1">
                            <a:latin typeface="Cambria Math"/>
                          </a:rPr>
                          <m:t>2</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𝑡</m:t>
                        </m:r>
                      </m:e>
                      <m:sub>
                        <m:r>
                          <a:rPr lang="en-US" altLang="zh-CN" i="1">
                            <a:latin typeface="Cambria Math"/>
                          </a:rPr>
                          <m:t>𝑛</m:t>
                        </m:r>
                      </m:sub>
                    </m:sSub>
                  </m:oMath>
                </a14:m>
                <a:r>
                  <a:rPr lang="zh-CN" altLang="zh-CN" dirty="0"/>
                  <a:t>是项，则</a:t>
                </a:r>
                <a14:m>
                  <m:oMath xmlns:m="http://schemas.openxmlformats.org/officeDocument/2006/math">
                    <m:r>
                      <a:rPr lang="en-US" altLang="zh-CN" i="1">
                        <a:latin typeface="Cambria Math"/>
                      </a:rPr>
                      <m:t>𝑓</m:t>
                    </m:r>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𝑡</m:t>
                        </m:r>
                      </m:e>
                      <m:sub>
                        <m:r>
                          <a:rPr lang="en-US" altLang="zh-CN" i="1">
                            <a:latin typeface="Cambria Math"/>
                          </a:rPr>
                          <m:t>1</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𝑡</m:t>
                        </m:r>
                      </m:e>
                      <m:sub>
                        <m:r>
                          <a:rPr lang="en-US" altLang="zh-CN" i="1">
                            <a:latin typeface="Cambria Math"/>
                          </a:rPr>
                          <m:t>2</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𝑡</m:t>
                        </m:r>
                      </m:e>
                      <m:sub>
                        <m:r>
                          <a:rPr lang="en-US" altLang="zh-CN" i="1">
                            <a:latin typeface="Cambria Math"/>
                          </a:rPr>
                          <m:t>𝑛</m:t>
                        </m:r>
                      </m:sub>
                    </m:sSub>
                    <m:r>
                      <a:rPr lang="en-US" altLang="zh-CN" i="1">
                        <a:latin typeface="Cambria Math"/>
                      </a:rPr>
                      <m:t>)</m:t>
                    </m:r>
                  </m:oMath>
                </a14:m>
                <a:r>
                  <a:rPr lang="zh-CN" altLang="zh-CN" dirty="0"/>
                  <a:t>是项；</a:t>
                </a:r>
              </a:p>
              <a:p>
                <a:pPr>
                  <a:lnSpc>
                    <a:spcPct val="200000"/>
                  </a:lnSpc>
                </a:pPr>
                <a:r>
                  <a:rPr lang="en-US" altLang="zh-CN" dirty="0"/>
                  <a:t>(3) </a:t>
                </a:r>
                <a:r>
                  <a:rPr lang="zh-CN" altLang="zh-CN" dirty="0"/>
                  <a:t>有限次数地使用上述规则产生的符号串是项。</a:t>
                </a:r>
                <a:endParaRPr lang="en-US" altLang="zh-CN" dirty="0"/>
              </a:p>
              <a:p>
                <a:pPr>
                  <a:lnSpc>
                    <a:spcPct val="200000"/>
                  </a:lnSpc>
                </a:pPr>
                <a:endParaRPr lang="en-US" altLang="zh-CN" dirty="0"/>
              </a:p>
              <a:p>
                <a:pPr>
                  <a:lnSpc>
                    <a:spcPct val="200000"/>
                  </a:lnSpc>
                </a:pP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定义</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2.13 </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原子谓词公式</a:t>
                </a:r>
                <a:r>
                  <a:rPr lang="zh-CN" altLang="zh-CN" b="1" dirty="0"/>
                  <a:t>：</a:t>
                </a:r>
                <a:r>
                  <a:rPr lang="zh-CN" altLang="zh-CN" dirty="0"/>
                  <a:t>若</a:t>
                </a:r>
                <a14:m>
                  <m:oMath xmlns:m="http://schemas.openxmlformats.org/officeDocument/2006/math">
                    <m:r>
                      <a:rPr lang="en-US" altLang="zh-CN" i="1">
                        <a:latin typeface="Cambria Math"/>
                      </a:rPr>
                      <m:t>𝑃</m:t>
                    </m:r>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𝑥</m:t>
                        </m:r>
                      </m:e>
                      <m:sub>
                        <m:r>
                          <a:rPr lang="en-US" altLang="zh-CN" i="1">
                            <a:latin typeface="Cambria Math"/>
                          </a:rPr>
                          <m:t>1</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𝑥</m:t>
                        </m:r>
                      </m:e>
                      <m:sub>
                        <m:r>
                          <a:rPr lang="en-US" altLang="zh-CN" i="1">
                            <a:latin typeface="Cambria Math"/>
                          </a:rPr>
                          <m:t>2</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𝑥</m:t>
                        </m:r>
                      </m:e>
                      <m:sub>
                        <m:r>
                          <a:rPr lang="en-US" altLang="zh-CN" i="1">
                            <a:latin typeface="Cambria Math"/>
                          </a:rPr>
                          <m:t>𝑛</m:t>
                        </m:r>
                      </m:sub>
                    </m:sSub>
                    <m:r>
                      <a:rPr lang="en-US" altLang="zh-CN" i="1">
                        <a:latin typeface="Cambria Math"/>
                      </a:rPr>
                      <m:t>)</m:t>
                    </m:r>
                  </m:oMath>
                </a14:m>
                <a:r>
                  <a:rPr lang="zh-CN" altLang="zh-CN" dirty="0"/>
                  <a:t>是</a:t>
                </a:r>
                <a14:m>
                  <m:oMath xmlns:m="http://schemas.openxmlformats.org/officeDocument/2006/math">
                    <m:r>
                      <a:rPr lang="en-US" altLang="zh-CN" i="1">
                        <a:latin typeface="Cambria Math"/>
                      </a:rPr>
                      <m:t>𝑛</m:t>
                    </m:r>
                  </m:oMath>
                </a14:m>
                <a:r>
                  <a:rPr lang="zh-CN" altLang="zh-CN" dirty="0"/>
                  <a:t>元谓词，</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𝑡</m:t>
                        </m:r>
                      </m:e>
                      <m:sub>
                        <m:r>
                          <a:rPr lang="en-US" altLang="zh-CN" i="1">
                            <a:latin typeface="Cambria Math"/>
                          </a:rPr>
                          <m:t>1</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𝑡</m:t>
                        </m:r>
                      </m:e>
                      <m:sub>
                        <m:r>
                          <a:rPr lang="en-US" altLang="zh-CN" i="1">
                            <a:latin typeface="Cambria Math"/>
                          </a:rPr>
                          <m:t>2</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𝑡</m:t>
                        </m:r>
                      </m:e>
                      <m:sub>
                        <m:r>
                          <a:rPr lang="en-US" altLang="zh-CN" i="1">
                            <a:latin typeface="Cambria Math"/>
                          </a:rPr>
                          <m:t>𝑛</m:t>
                        </m:r>
                      </m:sub>
                    </m:sSub>
                  </m:oMath>
                </a14:m>
                <a:r>
                  <a:rPr lang="zh-CN" altLang="zh-CN" dirty="0"/>
                  <a:t>是项，则称</a:t>
                </a:r>
                <a14:m>
                  <m:oMath xmlns:m="http://schemas.openxmlformats.org/officeDocument/2006/math">
                    <m:r>
                      <a:rPr lang="en-US" altLang="zh-CN" i="1">
                        <a:latin typeface="Cambria Math"/>
                      </a:rPr>
                      <m:t>𝑃</m:t>
                    </m:r>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𝑡</m:t>
                        </m:r>
                      </m:e>
                      <m:sub>
                        <m:r>
                          <a:rPr lang="en-US" altLang="zh-CN" i="1">
                            <a:latin typeface="Cambria Math"/>
                          </a:rPr>
                          <m:t>1</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𝑡</m:t>
                        </m:r>
                      </m:e>
                      <m:sub>
                        <m:r>
                          <a:rPr lang="en-US" altLang="zh-CN" i="1">
                            <a:latin typeface="Cambria Math"/>
                          </a:rPr>
                          <m:t>2</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𝑡</m:t>
                        </m:r>
                      </m:e>
                      <m:sub>
                        <m:r>
                          <a:rPr lang="en-US" altLang="zh-CN" i="1">
                            <a:latin typeface="Cambria Math"/>
                          </a:rPr>
                          <m:t>𝑛</m:t>
                        </m:r>
                      </m:sub>
                    </m:sSub>
                    <m:r>
                      <a:rPr lang="en-US" altLang="zh-CN" i="1">
                        <a:latin typeface="Cambria Math"/>
                      </a:rPr>
                      <m:t>)</m:t>
                    </m:r>
                  </m:oMath>
                </a14:m>
                <a:r>
                  <a:rPr lang="zh-CN" altLang="zh-CN" dirty="0"/>
                  <a:t>是原子谓词公式，简称原子公式。</a:t>
                </a:r>
              </a:p>
            </p:txBody>
          </p:sp>
        </mc:Choice>
        <mc:Fallback xmlns="">
          <p:sp>
            <p:nvSpPr>
              <p:cNvPr id="3" name="矩形 2"/>
              <p:cNvSpPr>
                <a:spLocks noRot="1" noChangeAspect="1" noMove="1" noResize="1" noEditPoints="1" noAdjustHandles="1" noChangeArrowheads="1" noChangeShapeType="1" noTextEdit="1"/>
              </p:cNvSpPr>
              <p:nvPr/>
            </p:nvSpPr>
            <p:spPr>
              <a:xfrm>
                <a:off x="517792" y="1302199"/>
                <a:ext cx="7921127" cy="4093428"/>
              </a:xfrm>
              <a:prstGeom prst="rect">
                <a:avLst/>
              </a:prstGeom>
              <a:blipFill rotWithShape="1">
                <a:blip r:embed="rId2"/>
                <a:stretch>
                  <a:fillRect l="-847" r="-34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98156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31139" y="252215"/>
            <a:ext cx="8045533" cy="523220"/>
          </a:xfrm>
          <a:prstGeom prst="rect">
            <a:avLst/>
          </a:prstGeom>
        </p:spPr>
        <p:txBody>
          <a:bodyPr wrap="square">
            <a:spAutoFit/>
          </a:bodyPr>
          <a:lstStyle/>
          <a:p>
            <a:r>
              <a:rPr lang="zh-CN" altLang="en-US" sz="2800" dirty="0">
                <a:solidFill>
                  <a:srgbClr val="C00000"/>
                </a:solidFill>
                <a:latin typeface="Times New Roman" panose="02020603050405020304" pitchFamily="18" charset="0"/>
                <a:ea typeface="+mj-ea"/>
                <a:cs typeface="Times New Roman" panose="02020603050405020304" pitchFamily="18" charset="0"/>
              </a:rPr>
              <a:t>谓词逻辑：</a:t>
            </a:r>
            <a:r>
              <a:rPr lang="zh-CN" altLang="en-US"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合式公式</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231139" y="1194075"/>
                <a:ext cx="8778080" cy="4401205"/>
              </a:xfrm>
              <a:prstGeom prst="rect">
                <a:avLst/>
              </a:prstGeom>
            </p:spPr>
            <p:txBody>
              <a:bodyPr wrap="square">
                <a:spAutoFit/>
              </a:bodyPr>
              <a:lstStyle/>
              <a:p>
                <a:pPr>
                  <a:lnSpc>
                    <a:spcPct val="200000"/>
                  </a:lnSpc>
                </a:pP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定义</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2.14 </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合式公式：</a:t>
                </a:r>
                <a:r>
                  <a:rPr lang="zh-CN" altLang="zh-CN" dirty="0"/>
                  <a:t>合式公式是由逻辑联结词和原子公式构成的用于陈述事实的复杂语句，又称谓词公式，由以下规则定义：</a:t>
                </a:r>
              </a:p>
              <a:p>
                <a:pPr>
                  <a:lnSpc>
                    <a:spcPct val="200000"/>
                  </a:lnSpc>
                </a:pPr>
                <a:r>
                  <a:rPr lang="en-US" altLang="zh-CN" dirty="0"/>
                  <a:t>(1) </a:t>
                </a:r>
                <a:r>
                  <a:rPr lang="zh-CN" altLang="zh-CN" dirty="0"/>
                  <a:t>命题常项、命题变项、原子谓词公式是合式公式；</a:t>
                </a:r>
              </a:p>
              <a:p>
                <a:pPr>
                  <a:lnSpc>
                    <a:spcPct val="200000"/>
                  </a:lnSpc>
                </a:pPr>
                <a:r>
                  <a:rPr lang="en-US" altLang="zh-CN" dirty="0"/>
                  <a:t>(2) </a:t>
                </a:r>
                <a:r>
                  <a:rPr lang="zh-CN" altLang="zh-CN" dirty="0"/>
                  <a:t>如果</a:t>
                </a:r>
                <a14:m>
                  <m:oMath xmlns:m="http://schemas.openxmlformats.org/officeDocument/2006/math">
                    <m:r>
                      <a:rPr lang="en-US" altLang="zh-CN" i="1">
                        <a:latin typeface="Cambria Math"/>
                      </a:rPr>
                      <m:t>𝐴</m:t>
                    </m:r>
                  </m:oMath>
                </a14:m>
                <a:r>
                  <a:rPr lang="zh-CN" altLang="zh-CN" dirty="0"/>
                  <a:t>是合式公式，则</a:t>
                </a:r>
                <a14:m>
                  <m:oMath xmlns:m="http://schemas.openxmlformats.org/officeDocument/2006/math">
                    <m:r>
                      <a:rPr lang="en-US" altLang="zh-CN" i="1">
                        <a:latin typeface="Cambria Math"/>
                      </a:rPr>
                      <m:t>¬</m:t>
                    </m:r>
                    <m:r>
                      <a:rPr lang="en-US" altLang="zh-CN" i="1">
                        <a:latin typeface="Cambria Math"/>
                      </a:rPr>
                      <m:t>𝐴</m:t>
                    </m:r>
                  </m:oMath>
                </a14:m>
                <a:r>
                  <a:rPr lang="zh-CN" altLang="zh-CN" dirty="0"/>
                  <a:t>也是合式公式；</a:t>
                </a:r>
              </a:p>
              <a:p>
                <a:pPr>
                  <a:lnSpc>
                    <a:spcPct val="200000"/>
                  </a:lnSpc>
                </a:pPr>
                <a:r>
                  <a:rPr lang="en-US" altLang="zh-CN" dirty="0"/>
                  <a:t>(3) </a:t>
                </a:r>
                <a:r>
                  <a:rPr lang="zh-CN" altLang="zh-CN" dirty="0"/>
                  <a:t>如果</a:t>
                </a:r>
                <a14:m>
                  <m:oMath xmlns:m="http://schemas.openxmlformats.org/officeDocument/2006/math">
                    <m:r>
                      <a:rPr lang="en-US" altLang="zh-CN" i="1">
                        <a:latin typeface="Cambria Math"/>
                      </a:rPr>
                      <m:t>𝐴</m:t>
                    </m:r>
                  </m:oMath>
                </a14:m>
                <a:r>
                  <a:rPr lang="zh-CN" altLang="zh-CN" dirty="0"/>
                  <a:t>和</a:t>
                </a:r>
                <a14:m>
                  <m:oMath xmlns:m="http://schemas.openxmlformats.org/officeDocument/2006/math">
                    <m:r>
                      <a:rPr lang="en-US" altLang="zh-CN" i="1">
                        <a:latin typeface="Cambria Math"/>
                      </a:rPr>
                      <m:t>𝐵</m:t>
                    </m:r>
                  </m:oMath>
                </a14:m>
                <a:r>
                  <a:rPr lang="zh-CN" altLang="zh-CN" dirty="0"/>
                  <a:t>是合式公式，则</a:t>
                </a:r>
                <a14:m>
                  <m:oMath xmlns:m="http://schemas.openxmlformats.org/officeDocument/2006/math">
                    <m:r>
                      <a:rPr lang="en-US" altLang="zh-CN" i="1">
                        <a:latin typeface="Cambria Math"/>
                      </a:rPr>
                      <m:t>𝐴</m:t>
                    </m:r>
                    <m:r>
                      <a:rPr lang="en-US" altLang="zh-CN" i="1">
                        <a:latin typeface="Cambria Math"/>
                      </a:rPr>
                      <m:t>∧</m:t>
                    </m:r>
                    <m:r>
                      <a:rPr lang="en-US" altLang="zh-CN" i="1">
                        <a:latin typeface="Cambria Math"/>
                      </a:rPr>
                      <m:t>𝐵</m:t>
                    </m:r>
                  </m:oMath>
                </a14:m>
                <a:r>
                  <a:rPr lang="zh-CN" altLang="zh-CN" dirty="0"/>
                  <a:t>、</a:t>
                </a:r>
                <a14:m>
                  <m:oMath xmlns:m="http://schemas.openxmlformats.org/officeDocument/2006/math">
                    <m:r>
                      <a:rPr lang="en-US" altLang="zh-CN" i="1">
                        <a:latin typeface="Cambria Math"/>
                      </a:rPr>
                      <m:t>𝐴</m:t>
                    </m:r>
                    <m:r>
                      <a:rPr lang="en-US" altLang="zh-CN" i="1">
                        <a:latin typeface="Cambria Math"/>
                      </a:rPr>
                      <m:t>∨</m:t>
                    </m:r>
                    <m:r>
                      <a:rPr lang="en-US" altLang="zh-CN" i="1">
                        <a:latin typeface="Cambria Math"/>
                      </a:rPr>
                      <m:t>𝐵</m:t>
                    </m:r>
                  </m:oMath>
                </a14:m>
                <a:r>
                  <a:rPr lang="zh-CN" altLang="zh-CN" dirty="0"/>
                  <a:t>、</a:t>
                </a:r>
                <a14:m>
                  <m:oMath xmlns:m="http://schemas.openxmlformats.org/officeDocument/2006/math">
                    <m:r>
                      <a:rPr lang="en-US" altLang="zh-CN" i="1">
                        <a:latin typeface="Cambria Math"/>
                      </a:rPr>
                      <m:t>𝐴</m:t>
                    </m:r>
                    <m:r>
                      <a:rPr lang="en-US" altLang="zh-CN" i="1">
                        <a:latin typeface="Cambria Math"/>
                      </a:rPr>
                      <m:t>→</m:t>
                    </m:r>
                    <m:r>
                      <a:rPr lang="en-US" altLang="zh-CN" i="1">
                        <a:latin typeface="Cambria Math"/>
                      </a:rPr>
                      <m:t>𝐵</m:t>
                    </m:r>
                    <m:r>
                      <a:rPr lang="en-US" altLang="zh-CN" i="1">
                        <a:latin typeface="Cambria Math"/>
                      </a:rPr>
                      <m:t> </m:t>
                    </m:r>
                  </m:oMath>
                </a14:m>
                <a:r>
                  <a:rPr lang="zh-CN" altLang="zh-CN" dirty="0"/>
                  <a:t>、</a:t>
                </a:r>
                <a14:m>
                  <m:oMath xmlns:m="http://schemas.openxmlformats.org/officeDocument/2006/math">
                    <m:r>
                      <a:rPr lang="en-US" altLang="zh-CN" i="1">
                        <a:latin typeface="Cambria Math"/>
                      </a:rPr>
                      <m:t>𝐵</m:t>
                    </m:r>
                    <m:r>
                      <a:rPr lang="en-US" altLang="zh-CN" i="1">
                        <a:latin typeface="Cambria Math"/>
                      </a:rPr>
                      <m:t>→</m:t>
                    </m:r>
                    <m:r>
                      <a:rPr lang="en-US" altLang="zh-CN" i="1">
                        <a:latin typeface="Cambria Math"/>
                      </a:rPr>
                      <m:t>𝐴</m:t>
                    </m:r>
                  </m:oMath>
                </a14:m>
                <a:r>
                  <a:rPr lang="zh-CN" altLang="zh-CN" dirty="0"/>
                  <a:t>、</a:t>
                </a:r>
                <a14:m>
                  <m:oMath xmlns:m="http://schemas.openxmlformats.org/officeDocument/2006/math">
                    <m:r>
                      <a:rPr lang="en-US" altLang="zh-CN" i="1">
                        <a:latin typeface="Cambria Math"/>
                      </a:rPr>
                      <m:t>𝐴</m:t>
                    </m:r>
                    <m:r>
                      <a:rPr lang="en-US" altLang="zh-CN" i="1">
                        <a:latin typeface="Cambria Math"/>
                      </a:rPr>
                      <m:t>⟷</m:t>
                    </m:r>
                    <m:r>
                      <a:rPr lang="en-US" altLang="zh-CN" i="1">
                        <a:latin typeface="Cambria Math"/>
                      </a:rPr>
                      <m:t>𝐵</m:t>
                    </m:r>
                    <m:r>
                      <a:rPr lang="en-US" altLang="zh-CN" i="1">
                        <a:latin typeface="Cambria Math"/>
                      </a:rPr>
                      <m:t> </m:t>
                    </m:r>
                  </m:oMath>
                </a14:m>
                <a:r>
                  <a:rPr lang="zh-CN" altLang="zh-CN" dirty="0"/>
                  <a:t>都是合式公式；</a:t>
                </a:r>
              </a:p>
              <a:p>
                <a:pPr>
                  <a:lnSpc>
                    <a:spcPct val="200000"/>
                  </a:lnSpc>
                </a:pPr>
                <a:r>
                  <a:rPr lang="en-US" altLang="zh-CN" dirty="0"/>
                  <a:t>(4) </a:t>
                </a:r>
                <a:r>
                  <a:rPr lang="zh-CN" altLang="zh-CN" dirty="0"/>
                  <a:t>如果</a:t>
                </a:r>
                <a14:m>
                  <m:oMath xmlns:m="http://schemas.openxmlformats.org/officeDocument/2006/math">
                    <m:r>
                      <a:rPr lang="en-US" altLang="zh-CN" i="1">
                        <a:latin typeface="Cambria Math"/>
                      </a:rPr>
                      <m:t>𝐴</m:t>
                    </m:r>
                  </m:oMath>
                </a14:m>
                <a:r>
                  <a:rPr lang="zh-CN" altLang="zh-CN" dirty="0"/>
                  <a:t>是合式公式，</a:t>
                </a:r>
                <a14:m>
                  <m:oMath xmlns:m="http://schemas.openxmlformats.org/officeDocument/2006/math">
                    <m:r>
                      <a:rPr lang="en-US" altLang="zh-CN" i="1">
                        <a:latin typeface="Cambria Math"/>
                      </a:rPr>
                      <m:t>𝑥</m:t>
                    </m:r>
                  </m:oMath>
                </a14:m>
                <a:r>
                  <a:rPr lang="zh-CN" altLang="zh-CN" dirty="0"/>
                  <a:t>是个体变项，则</a:t>
                </a:r>
                <a14:m>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r>
                      <a:rPr lang="en-US" altLang="zh-CN" i="1">
                        <a:latin typeface="Cambria Math"/>
                      </a:rPr>
                      <m:t>(</m:t>
                    </m:r>
                    <m:r>
                      <a:rPr lang="en-US" altLang="zh-CN" i="1">
                        <a:latin typeface="Cambria Math"/>
                      </a:rPr>
                      <m:t>𝑥</m:t>
                    </m:r>
                    <m:r>
                      <a:rPr lang="en-US" altLang="zh-CN" i="1">
                        <a:latin typeface="Cambria Math"/>
                      </a:rPr>
                      <m:t>) </m:t>
                    </m:r>
                  </m:oMath>
                </a14:m>
                <a:r>
                  <a:rPr lang="zh-CN" altLang="zh-CN" dirty="0"/>
                  <a:t>和</a:t>
                </a:r>
                <a14:m>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𝐴</m:t>
                    </m:r>
                    <m:d>
                      <m:dPr>
                        <m:ctrlPr>
                          <a:rPr lang="zh-CN" altLang="zh-CN" i="1">
                            <a:latin typeface="Cambria Math" panose="02040503050406030204" pitchFamily="18" charset="0"/>
                          </a:rPr>
                        </m:ctrlPr>
                      </m:dPr>
                      <m:e>
                        <m:r>
                          <a:rPr lang="en-US" altLang="zh-CN" i="1">
                            <a:latin typeface="Cambria Math"/>
                          </a:rPr>
                          <m:t>𝑥</m:t>
                        </m:r>
                      </m:e>
                    </m:d>
                  </m:oMath>
                </a14:m>
                <a:r>
                  <a:rPr lang="zh-CN" altLang="zh-CN" dirty="0"/>
                  <a:t>也是合式公式；</a:t>
                </a:r>
              </a:p>
              <a:p>
                <a:pPr>
                  <a:lnSpc>
                    <a:spcPct val="200000"/>
                  </a:lnSpc>
                </a:pPr>
                <a:r>
                  <a:rPr lang="en-US" altLang="zh-CN" dirty="0"/>
                  <a:t>(5) </a:t>
                </a:r>
                <a:r>
                  <a:rPr lang="zh-CN" altLang="zh-CN" dirty="0"/>
                  <a:t>有限次数地使用上述规则构成的表达式是合式公式。</a:t>
                </a:r>
              </a:p>
              <a:p>
                <a:pPr marL="800100" lvl="1" indent="-342900">
                  <a:buFont typeface="Wingdings" panose="05000000000000000000" pitchFamily="2" charset="2"/>
                  <a:buChar char="l"/>
                </a:pP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31139" y="1194075"/>
                <a:ext cx="8778080" cy="4401205"/>
              </a:xfrm>
              <a:prstGeom prst="rect">
                <a:avLst/>
              </a:prstGeom>
              <a:blipFill rotWithShape="1">
                <a:blip r:embed="rId3"/>
                <a:stretch>
                  <a:fillRect l="-7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88365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31139" y="252215"/>
            <a:ext cx="8045533" cy="523220"/>
          </a:xfrm>
          <a:prstGeom prst="rect">
            <a:avLst/>
          </a:prstGeom>
        </p:spPr>
        <p:txBody>
          <a:bodyPr wrap="square">
            <a:spAutoFit/>
          </a:bodyPr>
          <a:lstStyle/>
          <a:p>
            <a:r>
              <a:rPr lang="zh-CN" altLang="en-US" sz="2800" dirty="0">
                <a:solidFill>
                  <a:srgbClr val="C00000"/>
                </a:solidFill>
                <a:latin typeface="Times New Roman" panose="02020603050405020304" pitchFamily="18" charset="0"/>
                <a:ea typeface="+mj-ea"/>
                <a:cs typeface="Times New Roman" panose="02020603050405020304" pitchFamily="18" charset="0"/>
              </a:rPr>
              <a:t>谓词逻辑：</a:t>
            </a:r>
            <a:r>
              <a:rPr lang="zh-CN" altLang="en-US"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合式公式</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231139" y="899273"/>
                <a:ext cx="8912862" cy="5493812"/>
              </a:xfrm>
              <a:prstGeom prst="rect">
                <a:avLst/>
              </a:prstGeom>
            </p:spPr>
            <p:txBody>
              <a:bodyPr wrap="square">
                <a:spAutoFit/>
              </a:bodyPr>
              <a:lstStyle/>
              <a:p>
                <a:pPr>
                  <a:lnSpc>
                    <a:spcPct val="150000"/>
                  </a:lnSpc>
                </a:pP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2.10 </a:t>
                </a:r>
                <a:r>
                  <a:rPr lang="zh-CN" altLang="zh-CN" dirty="0"/>
                  <a:t>使用合式公式描述下列事实。</a:t>
                </a:r>
              </a:p>
              <a:p>
                <a:pPr lvl="0">
                  <a:lnSpc>
                    <a:spcPct val="150000"/>
                  </a:lnSpc>
                </a:pPr>
                <a:r>
                  <a:rPr lang="zh-CN" altLang="en-US" dirty="0"/>
                  <a:t>（</a:t>
                </a:r>
                <a:r>
                  <a:rPr lang="en-US" altLang="zh-CN" dirty="0"/>
                  <a:t>1</a:t>
                </a:r>
                <a:r>
                  <a:rPr lang="zh-CN" altLang="en-US" dirty="0"/>
                  <a:t>）</a:t>
                </a:r>
                <a:r>
                  <a:rPr lang="en-US" altLang="zh-CN" dirty="0"/>
                  <a:t>Tom</a:t>
                </a:r>
                <a:r>
                  <a:rPr lang="zh-CN" altLang="zh-CN" dirty="0"/>
                  <a:t>不仅喜欢踢足球，还喜欢打篮球；</a:t>
                </a:r>
                <a:r>
                  <a:rPr lang="zh-CN" altLang="en-US" dirty="0"/>
                  <a:t>（</a:t>
                </a:r>
                <a:r>
                  <a:rPr lang="en-US" altLang="zh-CN" dirty="0"/>
                  <a:t>2</a:t>
                </a:r>
                <a:r>
                  <a:rPr lang="zh-CN" altLang="en-US" dirty="0"/>
                  <a:t>）</a:t>
                </a:r>
                <a:r>
                  <a:rPr lang="en-US" altLang="zh-CN" dirty="0"/>
                  <a:t>Tom</a:t>
                </a:r>
                <a:r>
                  <a:rPr lang="zh-CN" altLang="zh-CN" dirty="0"/>
                  <a:t>的所有同学都喜欢他；</a:t>
                </a:r>
                <a:r>
                  <a:rPr lang="zh-CN" altLang="en-US" dirty="0"/>
                  <a:t>（</a:t>
                </a:r>
                <a:r>
                  <a:rPr lang="en-US" altLang="zh-CN" dirty="0"/>
                  <a:t>3</a:t>
                </a:r>
                <a:r>
                  <a:rPr lang="zh-CN" altLang="en-US" dirty="0"/>
                  <a:t>）</a:t>
                </a:r>
                <a:r>
                  <a:rPr lang="zh-CN" altLang="zh-CN" dirty="0"/>
                  <a:t>不是所有的男生都喜欢打篮球；</a:t>
                </a:r>
                <a:r>
                  <a:rPr lang="zh-CN" altLang="en-US" dirty="0"/>
                  <a:t>（</a:t>
                </a:r>
                <a:r>
                  <a:rPr lang="en-US" altLang="zh-CN" dirty="0"/>
                  <a:t>4</a:t>
                </a:r>
                <a:r>
                  <a:rPr lang="zh-CN" altLang="en-US" dirty="0"/>
                  <a:t>）</a:t>
                </a:r>
                <a:r>
                  <a:rPr lang="zh-CN" altLang="zh-CN" dirty="0"/>
                  <a:t>一个人是华侨，当且仅当他在国外定居并且具有中国国籍；</a:t>
                </a:r>
                <a:r>
                  <a:rPr lang="zh-CN" altLang="en-US" dirty="0"/>
                  <a:t>（</a:t>
                </a:r>
                <a:r>
                  <a:rPr lang="en-US" altLang="zh-CN" dirty="0"/>
                  <a:t>5</a:t>
                </a:r>
                <a:r>
                  <a:rPr lang="zh-CN" altLang="en-US" dirty="0"/>
                  <a:t>）</a:t>
                </a:r>
                <a:r>
                  <a:rPr lang="zh-CN" altLang="zh-CN" dirty="0"/>
                  <a:t>男生都爱看世界杯。</a:t>
                </a:r>
              </a:p>
              <a:p>
                <a:pPr>
                  <a:lnSpc>
                    <a:spcPct val="150000"/>
                  </a:lnSpc>
                </a:pPr>
                <a:r>
                  <a:rPr lang="zh-CN" altLang="zh-CN" sz="1600" dirty="0"/>
                  <a:t>解 </a:t>
                </a:r>
                <a:r>
                  <a:rPr lang="en-US" altLang="zh-CN" sz="1600" dirty="0"/>
                  <a:t>(1) </a:t>
                </a:r>
                <a14:m>
                  <m:oMath xmlns:m="http://schemas.openxmlformats.org/officeDocument/2006/math">
                    <m:r>
                      <a:rPr lang="en-US" altLang="zh-CN" sz="1600" i="1">
                        <a:latin typeface="Cambria Math"/>
                      </a:rPr>
                      <m:t>𝐿𝑖𝑘𝑒</m:t>
                    </m:r>
                    <m:r>
                      <a:rPr lang="en-US" altLang="zh-CN" sz="1600" i="1">
                        <a:latin typeface="Cambria Math"/>
                      </a:rPr>
                      <m:t>(</m:t>
                    </m:r>
                    <m:r>
                      <m:rPr>
                        <m:sty m:val="p"/>
                      </m:rPr>
                      <a:rPr lang="en-US" altLang="zh-CN" sz="1600">
                        <a:latin typeface="Cambria Math"/>
                      </a:rPr>
                      <m:t>Tom</m:t>
                    </m:r>
                    <m:r>
                      <a:rPr lang="en-US" altLang="zh-CN" sz="1600" i="1">
                        <a:latin typeface="Cambria Math"/>
                      </a:rPr>
                      <m:t>, </m:t>
                    </m:r>
                    <m:r>
                      <m:rPr>
                        <m:sty m:val="p"/>
                      </m:rPr>
                      <a:rPr lang="en-US" altLang="zh-CN" sz="1600">
                        <a:latin typeface="Cambria Math"/>
                      </a:rPr>
                      <m:t>Football</m:t>
                    </m:r>
                    <m:r>
                      <a:rPr lang="en-US" altLang="zh-CN" sz="1600" i="1">
                        <a:latin typeface="Cambria Math"/>
                      </a:rPr>
                      <m:t>)∧</m:t>
                    </m:r>
                    <m:r>
                      <a:rPr lang="en-US" altLang="zh-CN" sz="1600" i="1">
                        <a:latin typeface="Cambria Math"/>
                      </a:rPr>
                      <m:t>𝐿𝑖𝑘𝑒</m:t>
                    </m:r>
                    <m:r>
                      <a:rPr lang="en-US" altLang="zh-CN" sz="1600" i="1">
                        <a:latin typeface="Cambria Math"/>
                      </a:rPr>
                      <m:t>(</m:t>
                    </m:r>
                    <m:r>
                      <m:rPr>
                        <m:sty m:val="p"/>
                      </m:rPr>
                      <a:rPr lang="en-US" altLang="zh-CN" sz="1600">
                        <a:latin typeface="Cambria Math"/>
                      </a:rPr>
                      <m:t>Tom</m:t>
                    </m:r>
                    <m:r>
                      <a:rPr lang="en-US" altLang="zh-CN" sz="1600" i="1">
                        <a:latin typeface="Cambria Math"/>
                      </a:rPr>
                      <m:t>, </m:t>
                    </m:r>
                    <m:r>
                      <m:rPr>
                        <m:sty m:val="p"/>
                      </m:rPr>
                      <a:rPr lang="en-US" altLang="zh-CN" sz="1600">
                        <a:latin typeface="Cambria Math"/>
                      </a:rPr>
                      <m:t>Basketball</m:t>
                    </m:r>
                    <m:r>
                      <a:rPr lang="en-US" altLang="zh-CN" sz="1600" i="1">
                        <a:latin typeface="Cambria Math"/>
                      </a:rPr>
                      <m:t>)</m:t>
                    </m:r>
                  </m:oMath>
                </a14:m>
                <a:r>
                  <a:rPr lang="zh-CN" altLang="zh-CN" sz="1600" dirty="0"/>
                  <a:t>。其中，</a:t>
                </a:r>
                <a14:m>
                  <m:oMath xmlns:m="http://schemas.openxmlformats.org/officeDocument/2006/math">
                    <m:r>
                      <a:rPr lang="en-US" altLang="zh-CN" sz="1600" i="1">
                        <a:latin typeface="Cambria Math"/>
                      </a:rPr>
                      <m:t>𝐿𝑖𝑘𝑒</m:t>
                    </m:r>
                    <m:r>
                      <a:rPr lang="en-US" altLang="zh-CN" sz="1600" i="1">
                        <a:latin typeface="Cambria Math"/>
                      </a:rPr>
                      <m:t>(</m:t>
                    </m:r>
                    <m:r>
                      <m:rPr>
                        <m:sty m:val="p"/>
                      </m:rPr>
                      <a:rPr lang="en-US" altLang="zh-CN" sz="1600">
                        <a:latin typeface="Cambria Math"/>
                      </a:rPr>
                      <m:t>Tom</m:t>
                    </m:r>
                    <m:r>
                      <a:rPr lang="en-US" altLang="zh-CN" sz="1600" i="1">
                        <a:latin typeface="Cambria Math"/>
                      </a:rPr>
                      <m:t>, </m:t>
                    </m:r>
                    <m:r>
                      <a:rPr lang="en-US" altLang="zh-CN" sz="1600" i="1">
                        <a:latin typeface="Cambria Math"/>
                      </a:rPr>
                      <m:t>𝑥</m:t>
                    </m:r>
                    <m:r>
                      <a:rPr lang="en-US" altLang="zh-CN" sz="1600">
                        <a:latin typeface="Cambria Math"/>
                      </a:rPr>
                      <m:t>)</m:t>
                    </m:r>
                  </m:oMath>
                </a14:m>
                <a:r>
                  <a:rPr lang="zh-CN" altLang="zh-CN" sz="1600" dirty="0"/>
                  <a:t>表示</a:t>
                </a:r>
                <a:r>
                  <a:rPr lang="en-US" altLang="zh-CN" sz="1600" dirty="0"/>
                  <a:t>Tom</a:t>
                </a:r>
                <a:r>
                  <a:rPr lang="zh-CN" altLang="zh-CN" sz="1600" dirty="0"/>
                  <a:t>喜欢</a:t>
                </a:r>
                <a14:m>
                  <m:oMath xmlns:m="http://schemas.openxmlformats.org/officeDocument/2006/math">
                    <m:r>
                      <a:rPr lang="en-US" altLang="zh-CN" sz="1600" i="1">
                        <a:latin typeface="Cambria Math"/>
                      </a:rPr>
                      <m:t>𝑥</m:t>
                    </m:r>
                  </m:oMath>
                </a14:m>
                <a:r>
                  <a:rPr lang="zh-CN" altLang="zh-CN" sz="1600" dirty="0"/>
                  <a:t>，</a:t>
                </a:r>
                <a:r>
                  <a:rPr lang="en-US" altLang="zh-CN" sz="1600" dirty="0"/>
                  <a:t>Football</a:t>
                </a:r>
                <a:r>
                  <a:rPr lang="zh-CN" altLang="zh-CN" sz="1600" dirty="0"/>
                  <a:t>和</a:t>
                </a:r>
                <a:r>
                  <a:rPr lang="en-US" altLang="zh-CN" sz="1600" dirty="0"/>
                  <a:t>Basketball</a:t>
                </a:r>
                <a:r>
                  <a:rPr lang="zh-CN" altLang="zh-CN" sz="1600" dirty="0"/>
                  <a:t>分别表示踢足球和打篮球。</a:t>
                </a:r>
              </a:p>
              <a:p>
                <a:pPr>
                  <a:lnSpc>
                    <a:spcPct val="150000"/>
                  </a:lnSpc>
                </a:pPr>
                <a:r>
                  <a:rPr lang="en-US" altLang="zh-CN" sz="1600" dirty="0"/>
                  <a:t>(2) </a:t>
                </a:r>
                <a14:m>
                  <m:oMath xmlns:m="http://schemas.openxmlformats.org/officeDocument/2006/math">
                    <m:r>
                      <a:rPr lang="en-US" altLang="zh-CN" sz="1600" i="1">
                        <a:latin typeface="Cambria Math"/>
                      </a:rPr>
                      <m:t>(∀</m:t>
                    </m:r>
                    <m:r>
                      <a:rPr lang="en-US" altLang="zh-CN" sz="1600" i="1">
                        <a:latin typeface="Cambria Math"/>
                      </a:rPr>
                      <m:t>𝑥</m:t>
                    </m:r>
                    <m:r>
                      <a:rPr lang="en-US" altLang="zh-CN" sz="1600" i="1">
                        <a:latin typeface="Cambria Math"/>
                      </a:rPr>
                      <m:t>)</m:t>
                    </m:r>
                    <m:r>
                      <a:rPr lang="en-US" altLang="zh-CN" sz="1600">
                        <a:latin typeface="Cambria Math"/>
                      </a:rPr>
                      <m:t>(</m:t>
                    </m:r>
                    <m:r>
                      <a:rPr lang="en-US" altLang="zh-CN" sz="1600" i="1">
                        <a:latin typeface="Cambria Math"/>
                      </a:rPr>
                      <m:t>𝐶𝑙𝑎𝑠𝑠𝑚𝑎𝑡𝑒</m:t>
                    </m:r>
                    <m:r>
                      <a:rPr lang="en-US" altLang="zh-CN" sz="1600" i="1">
                        <a:latin typeface="Cambria Math"/>
                      </a:rPr>
                      <m:t>(</m:t>
                    </m:r>
                    <m:r>
                      <m:rPr>
                        <m:sty m:val="p"/>
                      </m:rPr>
                      <a:rPr lang="en-US" altLang="zh-CN" sz="1600">
                        <a:latin typeface="Cambria Math"/>
                      </a:rPr>
                      <m:t>Tom</m:t>
                    </m:r>
                    <m:r>
                      <a:rPr lang="en-US" altLang="zh-CN" sz="1600" i="1">
                        <a:latin typeface="Cambria Math"/>
                      </a:rPr>
                      <m:t>, </m:t>
                    </m:r>
                    <m:r>
                      <a:rPr lang="en-US" altLang="zh-CN" sz="1600" i="1">
                        <a:latin typeface="Cambria Math"/>
                      </a:rPr>
                      <m:t>𝑥</m:t>
                    </m:r>
                    <m:r>
                      <a:rPr lang="en-US" altLang="zh-CN" sz="1600" i="1">
                        <a:latin typeface="Cambria Math"/>
                      </a:rPr>
                      <m:t>)→</m:t>
                    </m:r>
                    <m:r>
                      <a:rPr lang="en-US" altLang="zh-CN" sz="1600" i="1">
                        <a:latin typeface="Cambria Math"/>
                      </a:rPr>
                      <m:t>𝐿𝑖𝑘𝑒</m:t>
                    </m:r>
                    <m:r>
                      <a:rPr lang="en-US" altLang="zh-CN" sz="1600" i="1">
                        <a:latin typeface="Cambria Math"/>
                      </a:rPr>
                      <m:t>(</m:t>
                    </m:r>
                    <m:r>
                      <a:rPr lang="en-US" altLang="zh-CN" sz="1600" i="1">
                        <a:latin typeface="Cambria Math"/>
                      </a:rPr>
                      <m:t>𝑥</m:t>
                    </m:r>
                    <m:r>
                      <a:rPr lang="en-US" altLang="zh-CN" sz="1600" i="1">
                        <a:latin typeface="Cambria Math"/>
                      </a:rPr>
                      <m:t>, </m:t>
                    </m:r>
                    <m:r>
                      <m:rPr>
                        <m:sty m:val="p"/>
                      </m:rPr>
                      <a:rPr lang="en-US" altLang="zh-CN" sz="1600">
                        <a:latin typeface="Cambria Math"/>
                      </a:rPr>
                      <m:t>Tom</m:t>
                    </m:r>
                    <m:r>
                      <a:rPr lang="en-US" altLang="zh-CN" sz="1600" i="1">
                        <a:latin typeface="Cambria Math"/>
                      </a:rPr>
                      <m:t>)</m:t>
                    </m:r>
                    <m:r>
                      <a:rPr lang="en-US" altLang="zh-CN" sz="1600">
                        <a:latin typeface="Cambria Math"/>
                      </a:rPr>
                      <m:t>)</m:t>
                    </m:r>
                  </m:oMath>
                </a14:m>
                <a:r>
                  <a:rPr lang="zh-CN" altLang="zh-CN" sz="1600" dirty="0"/>
                  <a:t>。其中，</a:t>
                </a:r>
                <a14:m>
                  <m:oMath xmlns:m="http://schemas.openxmlformats.org/officeDocument/2006/math">
                    <m:r>
                      <a:rPr lang="en-US" altLang="zh-CN" sz="1600" i="1">
                        <a:latin typeface="Cambria Math"/>
                      </a:rPr>
                      <m:t>𝐶𝑙𝑎𝑠𝑠𝑚𝑎𝑡𝑒</m:t>
                    </m:r>
                    <m:r>
                      <a:rPr lang="en-US" altLang="zh-CN" sz="1600" i="1">
                        <a:latin typeface="Cambria Math"/>
                      </a:rPr>
                      <m:t>(</m:t>
                    </m:r>
                    <m:r>
                      <m:rPr>
                        <m:sty m:val="p"/>
                      </m:rPr>
                      <a:rPr lang="en-US" altLang="zh-CN" sz="1600">
                        <a:latin typeface="Cambria Math"/>
                      </a:rPr>
                      <m:t>Tom</m:t>
                    </m:r>
                    <m:r>
                      <a:rPr lang="en-US" altLang="zh-CN" sz="1600" i="1">
                        <a:latin typeface="Cambria Math"/>
                      </a:rPr>
                      <m:t>, </m:t>
                    </m:r>
                    <m:r>
                      <a:rPr lang="en-US" altLang="zh-CN" sz="1600" i="1">
                        <a:latin typeface="Cambria Math"/>
                      </a:rPr>
                      <m:t>𝑥</m:t>
                    </m:r>
                    <m:r>
                      <a:rPr lang="en-US" altLang="zh-CN" sz="1600" i="1">
                        <a:latin typeface="Cambria Math"/>
                      </a:rPr>
                      <m:t>)</m:t>
                    </m:r>
                  </m:oMath>
                </a14:m>
                <a:r>
                  <a:rPr lang="zh-CN" altLang="zh-CN" sz="1600" dirty="0"/>
                  <a:t>表示</a:t>
                </a:r>
                <a14:m>
                  <m:oMath xmlns:m="http://schemas.openxmlformats.org/officeDocument/2006/math">
                    <m:r>
                      <a:rPr lang="en-US" altLang="zh-CN" sz="1600" i="1">
                        <a:latin typeface="Cambria Math"/>
                      </a:rPr>
                      <m:t>𝑥</m:t>
                    </m:r>
                  </m:oMath>
                </a14:m>
                <a:r>
                  <a:rPr lang="zh-CN" altLang="zh-CN" sz="1600" dirty="0"/>
                  <a:t>是</a:t>
                </a:r>
                <a:r>
                  <a:rPr lang="en-US" altLang="zh-CN" sz="1600" dirty="0"/>
                  <a:t>Tom</a:t>
                </a:r>
                <a:r>
                  <a:rPr lang="zh-CN" altLang="zh-CN" sz="1600" dirty="0"/>
                  <a:t>的同学，</a:t>
                </a:r>
                <a14:m>
                  <m:oMath xmlns:m="http://schemas.openxmlformats.org/officeDocument/2006/math">
                    <m:r>
                      <a:rPr lang="en-US" altLang="zh-CN" sz="1600" i="1">
                        <a:latin typeface="Cambria Math"/>
                      </a:rPr>
                      <m:t>𝐿𝑖𝑘𝑒</m:t>
                    </m:r>
                    <m:r>
                      <a:rPr lang="en-US" altLang="zh-CN" sz="1600" i="1">
                        <a:latin typeface="Cambria Math"/>
                      </a:rPr>
                      <m:t>(</m:t>
                    </m:r>
                    <m:r>
                      <a:rPr lang="en-US" altLang="zh-CN" sz="1600" i="1">
                        <a:latin typeface="Cambria Math"/>
                      </a:rPr>
                      <m:t>𝑥</m:t>
                    </m:r>
                    <m:r>
                      <a:rPr lang="en-US" altLang="zh-CN" sz="1600" i="1">
                        <a:latin typeface="Cambria Math"/>
                      </a:rPr>
                      <m:t>,</m:t>
                    </m:r>
                    <m:r>
                      <a:rPr lang="en-US" altLang="zh-CN" sz="1600">
                        <a:latin typeface="Cambria Math"/>
                      </a:rPr>
                      <m:t> </m:t>
                    </m:r>
                    <m:r>
                      <m:rPr>
                        <m:sty m:val="p"/>
                      </m:rPr>
                      <a:rPr lang="en-US" altLang="zh-CN" sz="1600">
                        <a:latin typeface="Cambria Math"/>
                      </a:rPr>
                      <m:t>Tom</m:t>
                    </m:r>
                    <m:r>
                      <a:rPr lang="en-US" altLang="zh-CN" sz="1600" i="1">
                        <a:latin typeface="Cambria Math"/>
                      </a:rPr>
                      <m:t>)</m:t>
                    </m:r>
                  </m:oMath>
                </a14:m>
                <a:r>
                  <a:rPr lang="zh-CN" altLang="zh-CN" sz="1600" dirty="0"/>
                  <a:t>表示</a:t>
                </a:r>
                <a14:m>
                  <m:oMath xmlns:m="http://schemas.openxmlformats.org/officeDocument/2006/math">
                    <m:r>
                      <a:rPr lang="en-US" altLang="zh-CN" sz="1600" i="1">
                        <a:latin typeface="Cambria Math"/>
                      </a:rPr>
                      <m:t>𝑥</m:t>
                    </m:r>
                  </m:oMath>
                </a14:m>
                <a:r>
                  <a:rPr lang="zh-CN" altLang="zh-CN" sz="1600" dirty="0"/>
                  <a:t>喜欢</a:t>
                </a:r>
                <a:r>
                  <a:rPr lang="en-US" altLang="zh-CN" sz="1600" dirty="0"/>
                  <a:t>Tom</a:t>
                </a:r>
                <a:r>
                  <a:rPr lang="zh-CN" altLang="zh-CN" sz="1600" dirty="0"/>
                  <a:t>。</a:t>
                </a:r>
              </a:p>
              <a:p>
                <a:pPr>
                  <a:lnSpc>
                    <a:spcPct val="150000"/>
                  </a:lnSpc>
                </a:pPr>
                <a:r>
                  <a:rPr lang="en-US" altLang="zh-CN" sz="1600" dirty="0"/>
                  <a:t>(3) </a:t>
                </a:r>
                <a14:m>
                  <m:oMath xmlns:m="http://schemas.openxmlformats.org/officeDocument/2006/math">
                    <m:r>
                      <a:rPr lang="en-US" altLang="zh-CN" sz="1600" i="1">
                        <a:latin typeface="Cambria Math"/>
                      </a:rPr>
                      <m:t>¬(∀</m:t>
                    </m:r>
                    <m:r>
                      <a:rPr lang="en-US" altLang="zh-CN" sz="1600" i="1">
                        <a:latin typeface="Cambria Math"/>
                      </a:rPr>
                      <m:t>𝑥</m:t>
                    </m:r>
                    <m:r>
                      <a:rPr lang="en-US" altLang="zh-CN" sz="1600" i="1">
                        <a:latin typeface="Cambria Math"/>
                      </a:rPr>
                      <m:t>)(</m:t>
                    </m:r>
                    <m:r>
                      <a:rPr lang="en-US" altLang="zh-CN" sz="1600" i="1">
                        <a:latin typeface="Cambria Math"/>
                      </a:rPr>
                      <m:t>𝐵𝑜𝑦</m:t>
                    </m:r>
                    <m:r>
                      <a:rPr lang="en-US" altLang="zh-CN" sz="1600" i="1">
                        <a:latin typeface="Cambria Math"/>
                      </a:rPr>
                      <m:t>(</m:t>
                    </m:r>
                    <m:r>
                      <a:rPr lang="en-US" altLang="zh-CN" sz="1600" i="1">
                        <a:latin typeface="Cambria Math"/>
                      </a:rPr>
                      <m:t>𝑥</m:t>
                    </m:r>
                    <m:r>
                      <a:rPr lang="en-US" altLang="zh-CN" sz="1600" i="1">
                        <a:latin typeface="Cambria Math"/>
                      </a:rPr>
                      <m:t>)→</m:t>
                    </m:r>
                    <m:r>
                      <a:rPr lang="en-US" altLang="zh-CN" sz="1600" i="1">
                        <a:latin typeface="Cambria Math"/>
                      </a:rPr>
                      <m:t>𝐿𝑖𝑘𝑒</m:t>
                    </m:r>
                    <m:r>
                      <a:rPr lang="en-US" altLang="zh-CN" sz="1600" i="1">
                        <a:latin typeface="Cambria Math"/>
                      </a:rPr>
                      <m:t>(</m:t>
                    </m:r>
                    <m:r>
                      <a:rPr lang="en-US" altLang="zh-CN" sz="1600" i="1">
                        <a:latin typeface="Cambria Math"/>
                      </a:rPr>
                      <m:t>𝑥</m:t>
                    </m:r>
                    <m:r>
                      <a:rPr lang="en-US" altLang="zh-CN" sz="1600" i="1">
                        <a:latin typeface="Cambria Math"/>
                      </a:rPr>
                      <m:t>, </m:t>
                    </m:r>
                    <m:r>
                      <m:rPr>
                        <m:sty m:val="p"/>
                      </m:rPr>
                      <a:rPr lang="en-US" altLang="zh-CN" sz="1600">
                        <a:latin typeface="Cambria Math"/>
                      </a:rPr>
                      <m:t>Basketball</m:t>
                    </m:r>
                    <m:r>
                      <a:rPr lang="en-US" altLang="zh-CN" sz="1600" i="1">
                        <a:latin typeface="Cambria Math"/>
                      </a:rPr>
                      <m:t>))</m:t>
                    </m:r>
                  </m:oMath>
                </a14:m>
                <a:r>
                  <a:rPr lang="zh-CN" altLang="zh-CN" sz="1600" dirty="0"/>
                  <a:t>。其中，</a:t>
                </a:r>
                <a14:m>
                  <m:oMath xmlns:m="http://schemas.openxmlformats.org/officeDocument/2006/math">
                    <m:r>
                      <a:rPr lang="en-US" altLang="zh-CN" sz="1600" i="1">
                        <a:latin typeface="Cambria Math"/>
                      </a:rPr>
                      <m:t>𝐵𝑜𝑦</m:t>
                    </m:r>
                    <m:r>
                      <a:rPr lang="en-US" altLang="zh-CN" sz="1600" i="1">
                        <a:latin typeface="Cambria Math"/>
                      </a:rPr>
                      <m:t>(</m:t>
                    </m:r>
                    <m:r>
                      <a:rPr lang="en-US" altLang="zh-CN" sz="1600" i="1">
                        <a:latin typeface="Cambria Math"/>
                      </a:rPr>
                      <m:t>𝑥</m:t>
                    </m:r>
                    <m:r>
                      <a:rPr lang="en-US" altLang="zh-CN" sz="1600" i="1">
                        <a:latin typeface="Cambria Math"/>
                      </a:rPr>
                      <m:t>)</m:t>
                    </m:r>
                  </m:oMath>
                </a14:m>
                <a:r>
                  <a:rPr lang="zh-CN" altLang="zh-CN" sz="1600" dirty="0"/>
                  <a:t>表示</a:t>
                </a:r>
                <a14:m>
                  <m:oMath xmlns:m="http://schemas.openxmlformats.org/officeDocument/2006/math">
                    <m:r>
                      <a:rPr lang="en-US" altLang="zh-CN" sz="1600" i="1">
                        <a:latin typeface="Cambria Math"/>
                      </a:rPr>
                      <m:t>𝑥</m:t>
                    </m:r>
                  </m:oMath>
                </a14:m>
                <a:r>
                  <a:rPr lang="zh-CN" altLang="zh-CN" sz="1600" dirty="0"/>
                  <a:t>是男生，</a:t>
                </a:r>
                <a14:m>
                  <m:oMath xmlns:m="http://schemas.openxmlformats.org/officeDocument/2006/math">
                    <m:r>
                      <a:rPr lang="en-US" altLang="zh-CN" sz="1600" i="1">
                        <a:latin typeface="Cambria Math"/>
                      </a:rPr>
                      <m:t>𝐿𝑖𝑘𝑒</m:t>
                    </m:r>
                    <m:r>
                      <a:rPr lang="en-US" altLang="zh-CN" sz="1600" i="1">
                        <a:latin typeface="Cambria Math"/>
                      </a:rPr>
                      <m:t>(</m:t>
                    </m:r>
                    <m:r>
                      <a:rPr lang="en-US" altLang="zh-CN" sz="1600" i="1">
                        <a:latin typeface="Cambria Math"/>
                      </a:rPr>
                      <m:t>𝑥</m:t>
                    </m:r>
                    <m:r>
                      <a:rPr lang="en-US" altLang="zh-CN" sz="1600" i="1">
                        <a:latin typeface="Cambria Math"/>
                      </a:rPr>
                      <m:t>, </m:t>
                    </m:r>
                    <m:r>
                      <m:rPr>
                        <m:sty m:val="p"/>
                      </m:rPr>
                      <a:rPr lang="en-US" altLang="zh-CN" sz="1600">
                        <a:latin typeface="Cambria Math"/>
                      </a:rPr>
                      <m:t>Basketball</m:t>
                    </m:r>
                    <m:r>
                      <a:rPr lang="en-US" altLang="zh-CN" sz="1600" i="1">
                        <a:latin typeface="Cambria Math"/>
                      </a:rPr>
                      <m:t>)</m:t>
                    </m:r>
                  </m:oMath>
                </a14:m>
                <a:r>
                  <a:rPr lang="zh-CN" altLang="zh-CN" sz="1600" dirty="0"/>
                  <a:t>表示</a:t>
                </a:r>
                <a14:m>
                  <m:oMath xmlns:m="http://schemas.openxmlformats.org/officeDocument/2006/math">
                    <m:r>
                      <a:rPr lang="en-US" altLang="zh-CN" sz="1600" i="1">
                        <a:latin typeface="Cambria Math"/>
                      </a:rPr>
                      <m:t>𝑥</m:t>
                    </m:r>
                  </m:oMath>
                </a14:m>
                <a:r>
                  <a:rPr lang="zh-CN" altLang="zh-CN" sz="1600" dirty="0"/>
                  <a:t>喜欢打篮球。</a:t>
                </a:r>
              </a:p>
              <a:p>
                <a:pPr>
                  <a:lnSpc>
                    <a:spcPct val="150000"/>
                  </a:lnSpc>
                </a:pPr>
                <a:r>
                  <a:rPr lang="en-US" altLang="zh-CN" sz="1600" dirty="0"/>
                  <a:t>(4) </a:t>
                </a:r>
                <a14:m>
                  <m:oMath xmlns:m="http://schemas.openxmlformats.org/officeDocument/2006/math">
                    <m:r>
                      <a:rPr lang="en-US" altLang="zh-CN" sz="1600" i="1">
                        <a:latin typeface="Cambria Math"/>
                      </a:rPr>
                      <m:t>(∀</m:t>
                    </m:r>
                    <m:r>
                      <a:rPr lang="en-US" altLang="zh-CN" sz="1600" i="1">
                        <a:latin typeface="Cambria Math"/>
                      </a:rPr>
                      <m:t>𝑥</m:t>
                    </m:r>
                    <m:r>
                      <a:rPr lang="en-US" altLang="zh-CN" sz="1600" i="1">
                        <a:latin typeface="Cambria Math"/>
                      </a:rPr>
                      <m:t>)</m:t>
                    </m:r>
                    <m:r>
                      <a:rPr lang="en-US" altLang="zh-CN" sz="1600">
                        <a:latin typeface="Cambria Math"/>
                      </a:rPr>
                      <m:t>(</m:t>
                    </m:r>
                    <m:r>
                      <a:rPr lang="en-US" altLang="zh-CN" sz="1600" i="1">
                        <a:latin typeface="Cambria Math"/>
                      </a:rPr>
                      <m:t>𝑂𝑣𝑒𝑟𝑠𝑒𝑎𝑠</m:t>
                    </m:r>
                    <m:r>
                      <a:rPr lang="en-US" altLang="zh-CN" sz="1600" i="1">
                        <a:latin typeface="Cambria Math"/>
                      </a:rPr>
                      <m:t>_</m:t>
                    </m:r>
                    <m:r>
                      <a:rPr lang="en-US" altLang="zh-CN" sz="1600" i="1">
                        <a:latin typeface="Cambria Math"/>
                      </a:rPr>
                      <m:t>𝐶h𝑖𝑛𝑒𝑠𝑒</m:t>
                    </m:r>
                    <m:r>
                      <a:rPr lang="en-US" altLang="zh-CN" sz="1600" i="1">
                        <a:latin typeface="Cambria Math"/>
                      </a:rPr>
                      <m:t>(</m:t>
                    </m:r>
                    <m:r>
                      <a:rPr lang="en-US" altLang="zh-CN" sz="1600" i="1">
                        <a:latin typeface="Cambria Math"/>
                      </a:rPr>
                      <m:t>𝑥</m:t>
                    </m:r>
                    <m:r>
                      <a:rPr lang="en-US" altLang="zh-CN" sz="1600" i="1">
                        <a:latin typeface="Cambria Math"/>
                      </a:rPr>
                      <m:t>)⟷(</m:t>
                    </m:r>
                    <m:r>
                      <a:rPr lang="en-US" altLang="zh-CN" sz="1600" i="1">
                        <a:latin typeface="Cambria Math"/>
                      </a:rPr>
                      <m:t>𝑂𝑣𝑒𝑟𝑠𝑒𝑎𝑠</m:t>
                    </m:r>
                    <m:r>
                      <a:rPr lang="en-US" altLang="zh-CN" sz="1600" i="1">
                        <a:latin typeface="Cambria Math"/>
                      </a:rPr>
                      <m:t>(</m:t>
                    </m:r>
                    <m:r>
                      <a:rPr lang="en-US" altLang="zh-CN" sz="1600" i="1">
                        <a:latin typeface="Cambria Math"/>
                      </a:rPr>
                      <m:t>𝑥</m:t>
                    </m:r>
                    <m:r>
                      <a:rPr lang="en-US" altLang="zh-CN" sz="1600" i="1">
                        <a:latin typeface="Cambria Math"/>
                      </a:rPr>
                      <m:t>)∧</m:t>
                    </m:r>
                    <m:r>
                      <a:rPr lang="en-US" altLang="zh-CN" sz="1600" i="1">
                        <a:latin typeface="Cambria Math"/>
                      </a:rPr>
                      <m:t>𝐶h𝑖𝑛𝑒𝑠𝑒</m:t>
                    </m:r>
                    <m:r>
                      <a:rPr lang="en-US" altLang="zh-CN" sz="1600" i="1">
                        <a:latin typeface="Cambria Math"/>
                      </a:rPr>
                      <m:t>(</m:t>
                    </m:r>
                    <m:r>
                      <a:rPr lang="en-US" altLang="zh-CN" sz="1600" i="1">
                        <a:latin typeface="Cambria Math"/>
                      </a:rPr>
                      <m:t>𝑥</m:t>
                    </m:r>
                    <m:r>
                      <a:rPr lang="en-US" altLang="zh-CN" sz="1600" i="1">
                        <a:latin typeface="Cambria Math"/>
                      </a:rPr>
                      <m:t>))</m:t>
                    </m:r>
                    <m:r>
                      <a:rPr lang="en-US" altLang="zh-CN" sz="1600">
                        <a:latin typeface="Cambria Math"/>
                      </a:rPr>
                      <m:t>)</m:t>
                    </m:r>
                  </m:oMath>
                </a14:m>
                <a:r>
                  <a:rPr lang="zh-CN" altLang="zh-CN" sz="1600" dirty="0"/>
                  <a:t>。其中，</a:t>
                </a:r>
                <a14:m>
                  <m:oMath xmlns:m="http://schemas.openxmlformats.org/officeDocument/2006/math">
                    <m:r>
                      <a:rPr lang="en-US" altLang="zh-CN" sz="1600" i="1">
                        <a:latin typeface="Cambria Math"/>
                      </a:rPr>
                      <m:t>𝑂𝑣𝑒𝑟𝑠𝑒𝑎𝑠</m:t>
                    </m:r>
                    <m:r>
                      <a:rPr lang="en-US" altLang="zh-CN" sz="1600" i="1">
                        <a:latin typeface="Cambria Math"/>
                      </a:rPr>
                      <m:t>_</m:t>
                    </m:r>
                    <m:r>
                      <a:rPr lang="en-US" altLang="zh-CN" sz="1600" i="1">
                        <a:latin typeface="Cambria Math"/>
                      </a:rPr>
                      <m:t>𝐶h𝑖𝑛𝑒𝑠𝑒</m:t>
                    </m:r>
                    <m:r>
                      <a:rPr lang="en-US" altLang="zh-CN" sz="1600" i="1">
                        <a:latin typeface="Cambria Math"/>
                      </a:rPr>
                      <m:t>(</m:t>
                    </m:r>
                    <m:r>
                      <a:rPr lang="en-US" altLang="zh-CN" sz="1600" i="1">
                        <a:latin typeface="Cambria Math"/>
                      </a:rPr>
                      <m:t>𝑥</m:t>
                    </m:r>
                    <m:r>
                      <a:rPr lang="en-US" altLang="zh-CN" sz="1600" i="1">
                        <a:latin typeface="Cambria Math"/>
                      </a:rPr>
                      <m:t>)</m:t>
                    </m:r>
                  </m:oMath>
                </a14:m>
                <a:r>
                  <a:rPr lang="zh-CN" altLang="zh-CN" sz="1600" dirty="0"/>
                  <a:t>表示</a:t>
                </a:r>
                <a14:m>
                  <m:oMath xmlns:m="http://schemas.openxmlformats.org/officeDocument/2006/math">
                    <m:r>
                      <a:rPr lang="en-US" altLang="zh-CN" sz="1600" i="1">
                        <a:latin typeface="Cambria Math"/>
                      </a:rPr>
                      <m:t>𝑥</m:t>
                    </m:r>
                  </m:oMath>
                </a14:m>
                <a:r>
                  <a:rPr lang="zh-CN" altLang="zh-CN" sz="1600" dirty="0"/>
                  <a:t>是华侨，</a:t>
                </a:r>
                <a14:m>
                  <m:oMath xmlns:m="http://schemas.openxmlformats.org/officeDocument/2006/math">
                    <m:r>
                      <a:rPr lang="en-US" altLang="zh-CN" sz="1600" i="1">
                        <a:latin typeface="Cambria Math"/>
                      </a:rPr>
                      <m:t>𝑂𝑣𝑒𝑟𝑠𝑒𝑎𝑠</m:t>
                    </m:r>
                    <m:r>
                      <a:rPr lang="en-US" altLang="zh-CN" sz="1600" i="1">
                        <a:latin typeface="Cambria Math"/>
                      </a:rPr>
                      <m:t>(</m:t>
                    </m:r>
                    <m:r>
                      <a:rPr lang="en-US" altLang="zh-CN" sz="1600" i="1">
                        <a:latin typeface="Cambria Math"/>
                      </a:rPr>
                      <m:t>𝑥</m:t>
                    </m:r>
                    <m:r>
                      <a:rPr lang="en-US" altLang="zh-CN" sz="1600" i="1">
                        <a:latin typeface="Cambria Math"/>
                      </a:rPr>
                      <m:t>)</m:t>
                    </m:r>
                  </m:oMath>
                </a14:m>
                <a:r>
                  <a:rPr lang="zh-CN" altLang="zh-CN" sz="1600" dirty="0"/>
                  <a:t>表示</a:t>
                </a:r>
                <a14:m>
                  <m:oMath xmlns:m="http://schemas.openxmlformats.org/officeDocument/2006/math">
                    <m:r>
                      <a:rPr lang="en-US" altLang="zh-CN" sz="1600" i="1">
                        <a:latin typeface="Cambria Math"/>
                      </a:rPr>
                      <m:t>𝑥</m:t>
                    </m:r>
                  </m:oMath>
                </a14:m>
                <a:r>
                  <a:rPr lang="zh-CN" altLang="zh-CN" sz="1600" dirty="0"/>
                  <a:t>在国外定居，</a:t>
                </a:r>
                <a14:m>
                  <m:oMath xmlns:m="http://schemas.openxmlformats.org/officeDocument/2006/math">
                    <m:r>
                      <a:rPr lang="en-US" altLang="zh-CN" sz="1600" i="1">
                        <a:latin typeface="Cambria Math"/>
                      </a:rPr>
                      <m:t>𝐶h𝑖𝑛𝑒𝑠𝑒</m:t>
                    </m:r>
                    <m:r>
                      <a:rPr lang="en-US" altLang="zh-CN" sz="1600" i="1">
                        <a:latin typeface="Cambria Math"/>
                      </a:rPr>
                      <m:t>(</m:t>
                    </m:r>
                    <m:r>
                      <a:rPr lang="en-US" altLang="zh-CN" sz="1600" i="1">
                        <a:latin typeface="Cambria Math"/>
                      </a:rPr>
                      <m:t>𝑥</m:t>
                    </m:r>
                    <m:r>
                      <a:rPr lang="en-US" altLang="zh-CN" sz="1600" i="1">
                        <a:latin typeface="Cambria Math"/>
                      </a:rPr>
                      <m:t>)</m:t>
                    </m:r>
                  </m:oMath>
                </a14:m>
                <a:r>
                  <a:rPr lang="zh-CN" altLang="zh-CN" sz="1600" dirty="0"/>
                  <a:t>表示</a:t>
                </a:r>
                <a14:m>
                  <m:oMath xmlns:m="http://schemas.openxmlformats.org/officeDocument/2006/math">
                    <m:r>
                      <a:rPr lang="en-US" altLang="zh-CN" sz="1600" i="1">
                        <a:latin typeface="Cambria Math"/>
                      </a:rPr>
                      <m:t>𝑥</m:t>
                    </m:r>
                  </m:oMath>
                </a14:m>
                <a:r>
                  <a:rPr lang="zh-CN" altLang="zh-CN" sz="1600" dirty="0"/>
                  <a:t>具有中国国籍。</a:t>
                </a:r>
              </a:p>
              <a:p>
                <a:pPr>
                  <a:lnSpc>
                    <a:spcPct val="150000"/>
                  </a:lnSpc>
                </a:pPr>
                <a:r>
                  <a:rPr lang="en-US" altLang="zh-CN" sz="1600" dirty="0"/>
                  <a:t>(5) </a:t>
                </a:r>
                <a14:m>
                  <m:oMath xmlns:m="http://schemas.openxmlformats.org/officeDocument/2006/math">
                    <m:r>
                      <a:rPr lang="en-US" altLang="zh-CN" sz="1600" i="1">
                        <a:latin typeface="Cambria Math"/>
                      </a:rPr>
                      <m:t>(∀</m:t>
                    </m:r>
                    <m:r>
                      <a:rPr lang="en-US" altLang="zh-CN" sz="1600" i="1">
                        <a:latin typeface="Cambria Math"/>
                      </a:rPr>
                      <m:t>𝑥</m:t>
                    </m:r>
                    <m:r>
                      <a:rPr lang="en-US" altLang="zh-CN" sz="1600" i="1">
                        <a:latin typeface="Cambria Math"/>
                      </a:rPr>
                      <m:t>)</m:t>
                    </m:r>
                    <m:r>
                      <a:rPr lang="en-US" altLang="zh-CN" sz="1600">
                        <a:latin typeface="Cambria Math"/>
                      </a:rPr>
                      <m:t>(</m:t>
                    </m:r>
                    <m:r>
                      <a:rPr lang="en-US" altLang="zh-CN" sz="1600" i="1">
                        <a:latin typeface="Cambria Math"/>
                      </a:rPr>
                      <m:t>𝐵𝑜𝑦</m:t>
                    </m:r>
                    <m:r>
                      <a:rPr lang="en-US" altLang="zh-CN" sz="1600" i="1">
                        <a:latin typeface="Cambria Math"/>
                      </a:rPr>
                      <m:t>(</m:t>
                    </m:r>
                    <m:r>
                      <a:rPr lang="en-US" altLang="zh-CN" sz="1600" i="1">
                        <a:latin typeface="Cambria Math"/>
                      </a:rPr>
                      <m:t>𝑥</m:t>
                    </m:r>
                    <m:r>
                      <a:rPr lang="en-US" altLang="zh-CN" sz="1600" i="1">
                        <a:latin typeface="Cambria Math"/>
                      </a:rPr>
                      <m:t>)→</m:t>
                    </m:r>
                    <m:r>
                      <a:rPr lang="en-US" altLang="zh-CN" sz="1600" i="1">
                        <a:latin typeface="Cambria Math"/>
                      </a:rPr>
                      <m:t>𝐿𝑖𝑘𝑒</m:t>
                    </m:r>
                    <m:r>
                      <a:rPr lang="en-US" altLang="zh-CN" sz="1600" i="1">
                        <a:latin typeface="Cambria Math"/>
                      </a:rPr>
                      <m:t>(</m:t>
                    </m:r>
                    <m:r>
                      <a:rPr lang="en-US" altLang="zh-CN" sz="1600" i="1">
                        <a:latin typeface="Cambria Math"/>
                      </a:rPr>
                      <m:t>𝑥</m:t>
                    </m:r>
                    <m:r>
                      <a:rPr lang="en-US" altLang="zh-CN" sz="1600" i="1">
                        <a:latin typeface="Cambria Math"/>
                      </a:rPr>
                      <m:t>, </m:t>
                    </m:r>
                    <m:r>
                      <m:rPr>
                        <m:sty m:val="p"/>
                      </m:rPr>
                      <a:rPr lang="en-US" altLang="zh-CN" sz="1600">
                        <a:latin typeface="Cambria Math"/>
                      </a:rPr>
                      <m:t>WorldCup</m:t>
                    </m:r>
                    <m:r>
                      <a:rPr lang="en-US" altLang="zh-CN" sz="1600" i="1">
                        <a:latin typeface="Cambria Math"/>
                      </a:rPr>
                      <m:t>))</m:t>
                    </m:r>
                  </m:oMath>
                </a14:m>
                <a:r>
                  <a:rPr lang="zh-CN" altLang="zh-CN" sz="1600" dirty="0"/>
                  <a:t>。其中，</a:t>
                </a:r>
                <a14:m>
                  <m:oMath xmlns:m="http://schemas.openxmlformats.org/officeDocument/2006/math">
                    <m:r>
                      <a:rPr lang="en-US" altLang="zh-CN" sz="1600" i="1">
                        <a:latin typeface="Cambria Math"/>
                      </a:rPr>
                      <m:t>𝐵𝑜𝑦</m:t>
                    </m:r>
                    <m:r>
                      <a:rPr lang="en-US" altLang="zh-CN" sz="1600" i="1">
                        <a:latin typeface="Cambria Math"/>
                      </a:rPr>
                      <m:t>(</m:t>
                    </m:r>
                    <m:r>
                      <a:rPr lang="en-US" altLang="zh-CN" sz="1600" i="1">
                        <a:latin typeface="Cambria Math"/>
                      </a:rPr>
                      <m:t>𝑥</m:t>
                    </m:r>
                    <m:r>
                      <a:rPr lang="en-US" altLang="zh-CN" sz="1600" i="1">
                        <a:latin typeface="Cambria Math"/>
                      </a:rPr>
                      <m:t>)</m:t>
                    </m:r>
                  </m:oMath>
                </a14:m>
                <a:r>
                  <a:rPr lang="zh-CN" altLang="zh-CN" sz="1600" dirty="0"/>
                  <a:t>表示</a:t>
                </a:r>
                <a14:m>
                  <m:oMath xmlns:m="http://schemas.openxmlformats.org/officeDocument/2006/math">
                    <m:r>
                      <a:rPr lang="en-US" altLang="zh-CN" sz="1600" i="1">
                        <a:latin typeface="Cambria Math"/>
                      </a:rPr>
                      <m:t>𝑥</m:t>
                    </m:r>
                  </m:oMath>
                </a14:m>
                <a:r>
                  <a:rPr lang="zh-CN" altLang="zh-CN" sz="1600" dirty="0"/>
                  <a:t>是男生，</a:t>
                </a:r>
                <a14:m>
                  <m:oMath xmlns:m="http://schemas.openxmlformats.org/officeDocument/2006/math">
                    <m:r>
                      <a:rPr lang="en-US" altLang="zh-CN" sz="1600" i="1">
                        <a:latin typeface="Cambria Math"/>
                      </a:rPr>
                      <m:t>𝐿𝑖𝑘𝑒</m:t>
                    </m:r>
                    <m:r>
                      <a:rPr lang="en-US" altLang="zh-CN" sz="1600" i="1">
                        <a:latin typeface="Cambria Math"/>
                      </a:rPr>
                      <m:t>(</m:t>
                    </m:r>
                    <m:r>
                      <a:rPr lang="en-US" altLang="zh-CN" sz="1600" i="1">
                        <a:latin typeface="Cambria Math"/>
                      </a:rPr>
                      <m:t>𝑥</m:t>
                    </m:r>
                    <m:r>
                      <a:rPr lang="en-US" altLang="zh-CN" sz="1600" i="1">
                        <a:latin typeface="Cambria Math"/>
                      </a:rPr>
                      <m:t>, </m:t>
                    </m:r>
                    <m:r>
                      <m:rPr>
                        <m:sty m:val="p"/>
                      </m:rPr>
                      <a:rPr lang="en-US" altLang="zh-CN" sz="1600">
                        <a:latin typeface="Cambria Math"/>
                      </a:rPr>
                      <m:t>WorldCup</m:t>
                    </m:r>
                    <m:r>
                      <a:rPr lang="en-US" altLang="zh-CN" sz="1600" i="1">
                        <a:latin typeface="Cambria Math"/>
                      </a:rPr>
                      <m:t>)</m:t>
                    </m:r>
                  </m:oMath>
                </a14:m>
                <a:r>
                  <a:rPr lang="zh-CN" altLang="zh-CN" sz="1600" dirty="0"/>
                  <a:t>表示</a:t>
                </a:r>
                <a14:m>
                  <m:oMath xmlns:m="http://schemas.openxmlformats.org/officeDocument/2006/math">
                    <m:r>
                      <a:rPr lang="en-US" altLang="zh-CN" sz="1600" i="1">
                        <a:latin typeface="Cambria Math"/>
                      </a:rPr>
                      <m:t>𝑥</m:t>
                    </m:r>
                  </m:oMath>
                </a14:m>
                <a:r>
                  <a:rPr lang="zh-CN" altLang="zh-CN" sz="1600" dirty="0"/>
                  <a:t>喜欢看世界杯。</a:t>
                </a:r>
              </a:p>
            </p:txBody>
          </p:sp>
        </mc:Choice>
        <mc:Fallback xmlns="">
          <p:sp>
            <p:nvSpPr>
              <p:cNvPr id="3" name="矩形 2"/>
              <p:cNvSpPr>
                <a:spLocks noRot="1" noChangeAspect="1" noMove="1" noResize="1" noEditPoints="1" noAdjustHandles="1" noChangeArrowheads="1" noChangeShapeType="1" noTextEdit="1"/>
              </p:cNvSpPr>
              <p:nvPr/>
            </p:nvSpPr>
            <p:spPr>
              <a:xfrm>
                <a:off x="231139" y="899273"/>
                <a:ext cx="8912862" cy="5493812"/>
              </a:xfrm>
              <a:prstGeom prst="rect">
                <a:avLst/>
              </a:prstGeom>
              <a:blipFill rotWithShape="1">
                <a:blip r:embed="rId3"/>
                <a:stretch>
                  <a:fillRect l="-752" r="-5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96756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95894" y="12118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逻辑与推理是人工智能的核心问题</a:t>
            </a:r>
          </a:p>
        </p:txBody>
      </p:sp>
      <p:sp>
        <p:nvSpPr>
          <p:cNvPr id="12" name="矩形 11"/>
          <p:cNvSpPr/>
          <p:nvPr/>
        </p:nvSpPr>
        <p:spPr>
          <a:xfrm>
            <a:off x="315944" y="1318737"/>
            <a:ext cx="4256055" cy="4437112"/>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墨翟</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尊称为墨子</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被认为是东方逻辑学的奠基人。墨子提出了名、辞、说三种基本思维形式和由</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故</a:t>
            </a:r>
            <a:r>
              <a:rPr lang="zh-CN" altLang="zh-CN" dirty="0">
                <a:latin typeface="Times New Roman" panose="02020603050405020304" pitchFamily="18" charset="0"/>
                <a:ea typeface="黑体" panose="02010609060101010101" pitchFamily="49" charset="-122"/>
                <a:cs typeface="Times New Roman" panose="02020603050405020304" pitchFamily="18" charset="0"/>
              </a:rPr>
              <a:t>、理、类三物构成的逻辑推理。</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200000"/>
              </a:lnSpc>
              <a:buFont typeface="Wingdings" panose="05000000000000000000" pitchFamily="2" charset="2"/>
              <a:buChar char="l"/>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200000"/>
              </a:lnSpc>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墨子也提出了一些几何思想，如</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平，同高也（两平行线或两平行平面间距离处处相等）</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圆，一中同长也</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p>
        </p:txBody>
      </p:sp>
      <p:pic>
        <p:nvPicPr>
          <p:cNvPr id="2050" name="Picture 2" descr="https://gss1.bdstatic.com/-vo3dSag_xI4khGkpoWK1HF6hhy/baike/w%3D268%3Bg%3D0/sign=f3224446ae6eddc426e7b3fd01e0d1c0/3bf33a87e950352a3b8a4fab5043fbf2b3118ba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7104" y="2185059"/>
            <a:ext cx="1625594" cy="251061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946072" y="5151506"/>
            <a:ext cx="3497284" cy="646331"/>
          </a:xfrm>
          <a:prstGeom prst="rect">
            <a:avLst/>
          </a:prstGeom>
        </p:spPr>
        <p:txBody>
          <a:bodyPr wrap="square">
            <a:spAutoFit/>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墨子（生卒年不详，名翟（</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dí</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），东周春秋末期战国初期宋国人）</a:t>
            </a:r>
          </a:p>
        </p:txBody>
      </p:sp>
    </p:spTree>
    <p:extLst>
      <p:ext uri="{BB962C8B-B14F-4D97-AF65-F5344CB8AC3E}">
        <p14:creationId xmlns:p14="http://schemas.microsoft.com/office/powerpoint/2010/main" val="20496829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p:cNvSpPr/>
              <p:nvPr/>
            </p:nvSpPr>
            <p:spPr>
              <a:xfrm>
                <a:off x="109954" y="1201511"/>
                <a:ext cx="8728363" cy="4893647"/>
              </a:xfrm>
              <a:prstGeom prst="rect">
                <a:avLst/>
              </a:prstGeom>
            </p:spPr>
            <p:txBody>
              <a:bodyPr wrap="square">
                <a:spAutoFit/>
              </a:bodyPr>
              <a:lstStyle/>
              <a:p>
                <a:pPr lvl="1">
                  <a:lnSpc>
                    <a:spcPct val="200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设</a:t>
                </a:r>
                <a14:m>
                  <m:oMath xmlns:m="http://schemas.openxmlformats.org/officeDocument/2006/math">
                    <m:r>
                      <a:rPr lang="en-US" altLang="zh-CN" sz="2400" i="1">
                        <a:latin typeface="Cambria Math"/>
                        <a:ea typeface="Cambria Math"/>
                        <a:cs typeface="Times New Roman" panose="02020603050405020304" pitchFamily="18" charset="0"/>
                      </a:rPr>
                      <m:t>𝐴</m:t>
                    </m:r>
                    <m:d>
                      <m:dPr>
                        <m:ctrlPr>
                          <a:rPr lang="en-US" altLang="zh-CN" sz="2400" i="1">
                            <a:latin typeface="Cambria Math" panose="02040503050406030204" pitchFamily="18" charset="0"/>
                            <a:ea typeface="Cambria Math"/>
                            <a:cs typeface="Times New Roman" panose="02020603050405020304" pitchFamily="18" charset="0"/>
                          </a:rPr>
                        </m:ctrlPr>
                      </m:dPr>
                      <m:e>
                        <m:r>
                          <a:rPr lang="en-US" altLang="zh-CN" sz="2400" i="1">
                            <a:latin typeface="Cambria Math"/>
                            <a:ea typeface="Cambria Math"/>
                            <a:cs typeface="Times New Roman" panose="02020603050405020304" pitchFamily="18" charset="0"/>
                          </a:rPr>
                          <m:t>𝑥</m:t>
                        </m:r>
                      </m:e>
                    </m:d>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是谓词公式，</a:t>
                </a:r>
                <a:r>
                  <a:rPr lang="en-US" altLang="zh-CN" sz="2400" dirty="0">
                    <a:ea typeface="Cambria Math"/>
                    <a:cs typeface="Times New Roman" panose="02020603050405020304" pitchFamily="18" charset="0"/>
                  </a:rPr>
                  <a:t> </a:t>
                </a:r>
                <a14:m>
                  <m:oMath xmlns:m="http://schemas.openxmlformats.org/officeDocument/2006/math">
                    <m:r>
                      <a:rPr lang="en-US" altLang="zh-CN" sz="2400" i="1">
                        <a:latin typeface="Cambria Math"/>
                        <a:ea typeface="Cambria Math"/>
                        <a:cs typeface="Times New Roman" panose="02020603050405020304" pitchFamily="18" charset="0"/>
                      </a:rPr>
                      <m:t>𝑥</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sz="2400" i="1">
                        <a:latin typeface="Cambria Math"/>
                        <a:ea typeface="Cambria Math"/>
                        <a:cs typeface="Times New Roman" panose="02020603050405020304" pitchFamily="18" charset="0"/>
                      </a:rPr>
                      <m:t>𝑦</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是变元，</a:t>
                </a:r>
                <a:r>
                  <a:rPr lang="en-US" altLang="zh-CN" sz="2400" dirty="0">
                    <a:ea typeface="Cambria Math"/>
                    <a:cs typeface="Times New Roman" panose="02020603050405020304" pitchFamily="18" charset="0"/>
                  </a:rPr>
                  <a:t> </a:t>
                </a:r>
                <a14:m>
                  <m:oMath xmlns:m="http://schemas.openxmlformats.org/officeDocument/2006/math">
                    <m:r>
                      <a:rPr lang="en-US" altLang="zh-CN" sz="2400" b="0" i="1" smtClean="0">
                        <a:latin typeface="Cambria Math"/>
                        <a:ea typeface="Cambria Math"/>
                        <a:cs typeface="Times New Roman" panose="02020603050405020304" pitchFamily="18" charset="0"/>
                      </a:rPr>
                      <m:t>𝑎</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是常量符号，则存在如下谓词逻辑中的推理规则：</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200000"/>
                  </a:lnSpc>
                  <a:buFont typeface="Wingdings" panose="05000000000000000000" pitchFamily="2" charset="2"/>
                  <a:buChar char="l"/>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全称量词消去</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(Universal Instantiation, UI)</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a:ea typeface="Cambria Math"/>
                    <a:cs typeface="Times New Roman" panose="02020603050405020304" pitchFamily="18" charset="0"/>
                  </a:rPr>
                  <a:t> </a:t>
                </a:r>
                <a14:m>
                  <m:oMath xmlns:m="http://schemas.openxmlformats.org/officeDocument/2006/math">
                    <m:r>
                      <a:rPr lang="en-US" altLang="zh-CN" sz="2400" b="0" i="0" smtClean="0">
                        <a:latin typeface="Cambria Math"/>
                        <a:ea typeface="Cambria Math"/>
                        <a:cs typeface="Times New Roman" panose="02020603050405020304" pitchFamily="18" charset="0"/>
                      </a:rPr>
                      <m:t>(</m:t>
                    </m:r>
                    <m:r>
                      <a:rPr lang="en-US" altLang="zh-CN" sz="2400" i="1">
                        <a:latin typeface="Cambria Math"/>
                        <a:ea typeface="Cambria Math"/>
                        <a:cs typeface="Times New Roman" panose="02020603050405020304" pitchFamily="18" charset="0"/>
                      </a:rPr>
                      <m:t>∀</m:t>
                    </m:r>
                    <m:r>
                      <a:rPr lang="en-US" altLang="zh-CN" sz="2400" i="1">
                        <a:latin typeface="Cambria Math"/>
                        <a:ea typeface="Cambria Math"/>
                        <a:cs typeface="Times New Roman" panose="02020603050405020304" pitchFamily="18" charset="0"/>
                      </a:rPr>
                      <m:t>𝑥</m:t>
                    </m:r>
                    <m:r>
                      <a:rPr lang="en-US" altLang="zh-CN" sz="2400" b="0" i="1" smtClean="0">
                        <a:latin typeface="Cambria Math"/>
                        <a:ea typeface="Cambria Math"/>
                        <a:cs typeface="Times New Roman" panose="02020603050405020304" pitchFamily="18" charset="0"/>
                      </a:rPr>
                      <m:t>)</m:t>
                    </m:r>
                    <m:r>
                      <a:rPr lang="en-US" altLang="zh-CN" sz="2400" i="1">
                        <a:latin typeface="Cambria Math"/>
                        <a:ea typeface="Cambria Math"/>
                        <a:cs typeface="Times New Roman" panose="02020603050405020304" pitchFamily="18" charset="0"/>
                      </a:rPr>
                      <m:t>𝐴</m:t>
                    </m:r>
                    <m:d>
                      <m:dPr>
                        <m:ctrlPr>
                          <a:rPr lang="en-US" altLang="zh-CN" sz="2400" i="1">
                            <a:latin typeface="Cambria Math" panose="02040503050406030204" pitchFamily="18" charset="0"/>
                            <a:ea typeface="Cambria Math"/>
                            <a:cs typeface="Times New Roman" panose="02020603050405020304" pitchFamily="18" charset="0"/>
                          </a:rPr>
                        </m:ctrlPr>
                      </m:dPr>
                      <m:e>
                        <m:r>
                          <a:rPr lang="en-US" altLang="zh-CN" sz="2400" i="1">
                            <a:latin typeface="Cambria Math"/>
                            <a:ea typeface="Cambria Math"/>
                            <a:cs typeface="Times New Roman" panose="02020603050405020304" pitchFamily="18" charset="0"/>
                          </a:rPr>
                          <m:t>𝑥</m:t>
                        </m:r>
                      </m:e>
                    </m:d>
                    <m:r>
                      <a:rPr lang="en-US" altLang="zh-CN" sz="2400" i="1" smtClean="0">
                        <a:latin typeface="Cambria Math"/>
                        <a:ea typeface="Cambria Math"/>
                        <a:cs typeface="Times New Roman" panose="02020603050405020304" pitchFamily="18" charset="0"/>
                      </a:rPr>
                      <m:t>→</m:t>
                    </m:r>
                    <m:r>
                      <a:rPr lang="en-US" altLang="zh-CN" sz="2400" b="0" i="1" smtClean="0">
                        <a:latin typeface="Cambria Math"/>
                        <a:ea typeface="Cambria Math"/>
                        <a:cs typeface="Times New Roman" panose="02020603050405020304" pitchFamily="18" charset="0"/>
                      </a:rPr>
                      <m:t>𝐴</m:t>
                    </m:r>
                    <m:r>
                      <a:rPr lang="en-US" altLang="zh-CN" sz="2400" b="0" i="1" smtClean="0">
                        <a:latin typeface="Cambria Math"/>
                        <a:ea typeface="Cambria Math"/>
                        <a:cs typeface="Times New Roman" panose="02020603050405020304" pitchFamily="18" charset="0"/>
                      </a:rPr>
                      <m:t>(</m:t>
                    </m:r>
                    <m:r>
                      <a:rPr lang="en-US" altLang="zh-CN" sz="2400" b="0" i="1" smtClean="0">
                        <a:latin typeface="Cambria Math"/>
                        <a:ea typeface="Cambria Math"/>
                        <a:cs typeface="Times New Roman" panose="02020603050405020304" pitchFamily="18" charset="0"/>
                      </a:rPr>
                      <m:t>𝑦</m:t>
                    </m:r>
                    <m:r>
                      <a:rPr lang="en-US" altLang="zh-CN" sz="2400" b="0" i="1" smtClean="0">
                        <a:latin typeface="Cambria Math"/>
                        <a:ea typeface="Cambria Math"/>
                        <a:cs typeface="Times New Roman" panose="02020603050405020304" pitchFamily="18" charset="0"/>
                      </a:rPr>
                      <m:t>)</m:t>
                    </m:r>
                  </m:oMath>
                </a14:m>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200000"/>
                  </a:lnSpc>
                  <a:buFont typeface="Wingdings" panose="05000000000000000000" pitchFamily="2" charset="2"/>
                  <a:buChar char="l"/>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全称量词引入</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(Universal Generalization, UG)</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a:rPr lang="en-US" altLang="zh-CN" sz="2400" i="1">
                        <a:latin typeface="Cambria Math"/>
                        <a:ea typeface="Cambria Math"/>
                        <a:cs typeface="Times New Roman" panose="02020603050405020304" pitchFamily="18" charset="0"/>
                      </a:rPr>
                      <m:t>𝐴</m:t>
                    </m:r>
                    <m:d>
                      <m:dPr>
                        <m:ctrlPr>
                          <a:rPr lang="en-US" altLang="zh-CN" sz="2400" i="1">
                            <a:latin typeface="Cambria Math" panose="02040503050406030204" pitchFamily="18" charset="0"/>
                            <a:ea typeface="Cambria Math"/>
                            <a:cs typeface="Times New Roman" panose="02020603050405020304" pitchFamily="18" charset="0"/>
                          </a:rPr>
                        </m:ctrlPr>
                      </m:dPr>
                      <m:e>
                        <m:r>
                          <a:rPr lang="en-US" altLang="zh-CN" sz="2400" b="0" i="1" smtClean="0">
                            <a:latin typeface="Cambria Math"/>
                            <a:ea typeface="Cambria Math"/>
                            <a:cs typeface="Times New Roman" panose="02020603050405020304" pitchFamily="18" charset="0"/>
                          </a:rPr>
                          <m:t>𝑦</m:t>
                        </m:r>
                      </m:e>
                    </m:d>
                    <m:r>
                      <a:rPr lang="en-US" altLang="zh-CN" sz="2400" i="1">
                        <a:latin typeface="Cambria Math"/>
                        <a:ea typeface="Cambria Math"/>
                        <a:cs typeface="Times New Roman" panose="02020603050405020304" pitchFamily="18" charset="0"/>
                      </a:rPr>
                      <m:t>→</m:t>
                    </m:r>
                    <m:r>
                      <a:rPr lang="en-US" altLang="zh-CN" sz="2400">
                        <a:latin typeface="Cambria Math"/>
                        <a:ea typeface="Cambria Math"/>
                        <a:cs typeface="Times New Roman" panose="02020603050405020304" pitchFamily="18" charset="0"/>
                      </a:rPr>
                      <m:t>(</m:t>
                    </m:r>
                    <m:r>
                      <a:rPr lang="en-US" altLang="zh-CN" sz="2400" i="1">
                        <a:latin typeface="Cambria Math"/>
                        <a:ea typeface="Cambria Math"/>
                        <a:cs typeface="Times New Roman" panose="02020603050405020304" pitchFamily="18" charset="0"/>
                      </a:rPr>
                      <m:t>∀</m:t>
                    </m:r>
                    <m:r>
                      <a:rPr lang="en-US" altLang="zh-CN" sz="2400" i="1">
                        <a:latin typeface="Cambria Math"/>
                        <a:ea typeface="Cambria Math"/>
                        <a:cs typeface="Times New Roman" panose="02020603050405020304" pitchFamily="18" charset="0"/>
                      </a:rPr>
                      <m:t>𝑥</m:t>
                    </m:r>
                    <m:r>
                      <a:rPr lang="en-US" altLang="zh-CN" sz="2400" i="1">
                        <a:latin typeface="Cambria Math"/>
                        <a:ea typeface="Cambria Math"/>
                        <a:cs typeface="Times New Roman" panose="02020603050405020304" pitchFamily="18" charset="0"/>
                      </a:rPr>
                      <m:t>)</m:t>
                    </m:r>
                    <m:r>
                      <a:rPr lang="en-US" altLang="zh-CN" sz="2400" i="1">
                        <a:latin typeface="Cambria Math"/>
                        <a:ea typeface="Cambria Math"/>
                        <a:cs typeface="Times New Roman" panose="02020603050405020304" pitchFamily="18" charset="0"/>
                      </a:rPr>
                      <m:t>𝐴</m:t>
                    </m:r>
                    <m:d>
                      <m:dPr>
                        <m:ctrlPr>
                          <a:rPr lang="en-US" altLang="zh-CN" sz="2400" i="1">
                            <a:latin typeface="Cambria Math" panose="02040503050406030204" pitchFamily="18" charset="0"/>
                            <a:ea typeface="Cambria Math"/>
                            <a:cs typeface="Times New Roman" panose="02020603050405020304" pitchFamily="18" charset="0"/>
                          </a:rPr>
                        </m:ctrlPr>
                      </m:dPr>
                      <m:e>
                        <m:r>
                          <a:rPr lang="en-US" altLang="zh-CN" sz="2400" i="1">
                            <a:latin typeface="Cambria Math"/>
                            <a:ea typeface="Cambria Math"/>
                            <a:cs typeface="Times New Roman" panose="02020603050405020304" pitchFamily="18" charset="0"/>
                          </a:rPr>
                          <m:t>𝑥</m:t>
                        </m:r>
                      </m:e>
                    </m:d>
                  </m:oMath>
                </a14:m>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200000"/>
                  </a:lnSpc>
                  <a:buFont typeface="Wingdings" panose="05000000000000000000" pitchFamily="2" charset="2"/>
                  <a:buChar char="l"/>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存在量词消去</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(Existential Instantiation, EI):</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a:rPr lang="en-US" altLang="zh-CN" sz="2400" b="0" i="0" smtClean="0">
                        <a:latin typeface="Cambria Math"/>
                        <a:ea typeface="Cambria Math"/>
                        <a:cs typeface="Times New Roman" panose="02020603050405020304" pitchFamily="18" charset="0"/>
                      </a:rPr>
                      <m:t>(</m:t>
                    </m:r>
                    <m:r>
                      <a:rPr lang="en-US" altLang="zh-CN" sz="2400" i="1">
                        <a:latin typeface="Cambria Math"/>
                        <a:ea typeface="Cambria Math"/>
                        <a:cs typeface="Times New Roman" panose="02020603050405020304" pitchFamily="18" charset="0"/>
                      </a:rPr>
                      <m:t>∃</m:t>
                    </m:r>
                    <m:r>
                      <a:rPr lang="en-US" altLang="zh-CN" sz="2400" i="1">
                        <a:latin typeface="Cambria Math"/>
                        <a:ea typeface="Cambria Math"/>
                        <a:cs typeface="Times New Roman" panose="02020603050405020304" pitchFamily="18" charset="0"/>
                      </a:rPr>
                      <m:t>𝑥</m:t>
                    </m:r>
                    <m:r>
                      <a:rPr lang="en-US" altLang="zh-CN" sz="2400" b="0" i="1" smtClean="0">
                        <a:latin typeface="Cambria Math"/>
                        <a:ea typeface="Cambria Math"/>
                        <a:cs typeface="Times New Roman" panose="02020603050405020304" pitchFamily="18" charset="0"/>
                      </a:rPr>
                      <m:t>)</m:t>
                    </m:r>
                    <m:r>
                      <a:rPr lang="en-US" altLang="zh-CN" sz="2400" i="1">
                        <a:latin typeface="Cambria Math"/>
                        <a:ea typeface="Cambria Math"/>
                        <a:cs typeface="Times New Roman" panose="02020603050405020304" pitchFamily="18" charset="0"/>
                      </a:rPr>
                      <m:t>𝐴</m:t>
                    </m:r>
                    <m:r>
                      <a:rPr lang="en-US" altLang="zh-CN" sz="2400" i="1">
                        <a:latin typeface="Cambria Math"/>
                        <a:ea typeface="Cambria Math"/>
                        <a:cs typeface="Times New Roman" panose="02020603050405020304" pitchFamily="18" charset="0"/>
                      </a:rPr>
                      <m:t>(</m:t>
                    </m:r>
                    <m:r>
                      <a:rPr lang="en-US" altLang="zh-CN" sz="2400" i="1">
                        <a:latin typeface="Cambria Math"/>
                        <a:ea typeface="Cambria Math"/>
                        <a:cs typeface="Times New Roman" panose="02020603050405020304" pitchFamily="18" charset="0"/>
                      </a:rPr>
                      <m:t>𝑥</m:t>
                    </m:r>
                    <m:r>
                      <a:rPr lang="en-US" altLang="zh-CN" sz="2400" i="1">
                        <a:latin typeface="Cambria Math"/>
                        <a:ea typeface="Cambria Math"/>
                        <a:cs typeface="Times New Roman" panose="02020603050405020304" pitchFamily="18" charset="0"/>
                      </a:rPr>
                      <m:t>)→</m:t>
                    </m:r>
                    <m:r>
                      <a:rPr lang="en-US" altLang="zh-CN" sz="2400" b="0" i="1" smtClean="0">
                        <a:latin typeface="Cambria Math"/>
                        <a:ea typeface="Cambria Math"/>
                        <a:cs typeface="Times New Roman" panose="02020603050405020304" pitchFamily="18" charset="0"/>
                      </a:rPr>
                      <m:t>𝐴</m:t>
                    </m:r>
                    <m:r>
                      <a:rPr lang="en-US" altLang="zh-CN" sz="2400" b="0" i="1" smtClean="0">
                        <a:latin typeface="Cambria Math"/>
                        <a:ea typeface="Cambria Math"/>
                        <a:cs typeface="Times New Roman" panose="02020603050405020304" pitchFamily="18" charset="0"/>
                      </a:rPr>
                      <m:t>(</m:t>
                    </m:r>
                    <m:r>
                      <a:rPr lang="en-US" altLang="zh-CN" sz="2400" b="0" i="1" smtClean="0">
                        <a:latin typeface="Cambria Math"/>
                        <a:ea typeface="Cambria Math"/>
                        <a:cs typeface="Times New Roman" panose="02020603050405020304" pitchFamily="18" charset="0"/>
                      </a:rPr>
                      <m:t>𝑐</m:t>
                    </m:r>
                    <m:r>
                      <a:rPr lang="en-US" altLang="zh-CN" sz="2400" b="0" i="1" smtClean="0">
                        <a:latin typeface="Cambria Math"/>
                        <a:ea typeface="Cambria Math"/>
                        <a:cs typeface="Times New Roman" panose="02020603050405020304" pitchFamily="18" charset="0"/>
                      </a:rPr>
                      <m:t>)</m:t>
                    </m:r>
                  </m:oMath>
                </a14:m>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200000"/>
                  </a:lnSpc>
                  <a:buFont typeface="Wingdings" panose="05000000000000000000" pitchFamily="2" charset="2"/>
                  <a:buChar char="l"/>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存在量词引入</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(Existential Generalization, EG):</a:t>
                </a:r>
                <a14:m>
                  <m:oMath xmlns:m="http://schemas.openxmlformats.org/officeDocument/2006/math">
                    <m:r>
                      <a:rPr lang="en-US" altLang="zh-CN" sz="2400">
                        <a:latin typeface="Cambria Math"/>
                        <a:ea typeface="黑体" panose="02010609060101010101" pitchFamily="49" charset="-122"/>
                        <a:cs typeface="Times New Roman" panose="02020603050405020304" pitchFamily="18" charset="0"/>
                      </a:rPr>
                      <m:t> </m:t>
                    </m:r>
                    <m:r>
                      <a:rPr lang="en-US" altLang="zh-CN" sz="2400">
                        <a:latin typeface="Cambria Math"/>
                        <a:ea typeface="黑体" panose="02010609060101010101" pitchFamily="49" charset="-122"/>
                        <a:cs typeface="Times New Roman" panose="02020603050405020304" pitchFamily="18" charset="0"/>
                      </a:rPr>
                      <m:t>𝐴</m:t>
                    </m:r>
                    <m:r>
                      <a:rPr lang="en-US" altLang="zh-CN" sz="2400">
                        <a:latin typeface="Cambria Math"/>
                        <a:ea typeface="黑体" panose="02010609060101010101" pitchFamily="49" charset="-122"/>
                        <a:cs typeface="Times New Roman" panose="02020603050405020304" pitchFamily="18" charset="0"/>
                      </a:rPr>
                      <m:t>(</m:t>
                    </m:r>
                    <m:r>
                      <a:rPr lang="en-US" altLang="zh-CN" sz="2400" i="1">
                        <a:latin typeface="Cambria Math"/>
                        <a:ea typeface="Cambria Math"/>
                        <a:cs typeface="Times New Roman" panose="02020603050405020304" pitchFamily="18" charset="0"/>
                      </a:rPr>
                      <m:t>𝑎</m:t>
                    </m:r>
                    <m:r>
                      <a:rPr lang="en-US" altLang="zh-CN" sz="2400">
                        <a:latin typeface="Cambria Math"/>
                        <a:ea typeface="黑体" panose="02010609060101010101" pitchFamily="49" charset="-122"/>
                        <a:cs typeface="Times New Roman" panose="02020603050405020304" pitchFamily="18" charset="0"/>
                      </a:rPr>
                      <m:t>)→(∃</m:t>
                    </m:r>
                    <m:r>
                      <a:rPr lang="en-US" altLang="zh-CN" sz="2400">
                        <a:latin typeface="Cambria Math"/>
                        <a:ea typeface="黑体" panose="02010609060101010101" pitchFamily="49" charset="-122"/>
                        <a:cs typeface="Times New Roman" panose="02020603050405020304" pitchFamily="18" charset="0"/>
                      </a:rPr>
                      <m:t>𝑥</m:t>
                    </m:r>
                    <m:r>
                      <a:rPr lang="en-US" altLang="zh-CN" sz="2400">
                        <a:latin typeface="Cambria Math"/>
                        <a:ea typeface="黑体" panose="02010609060101010101" pitchFamily="49" charset="-122"/>
                        <a:cs typeface="Times New Roman" panose="02020603050405020304" pitchFamily="18" charset="0"/>
                      </a:rPr>
                      <m:t>)</m:t>
                    </m:r>
                    <m:r>
                      <a:rPr lang="en-US" altLang="zh-CN" sz="2400">
                        <a:latin typeface="Cambria Math"/>
                        <a:ea typeface="黑体" panose="02010609060101010101" pitchFamily="49" charset="-122"/>
                        <a:cs typeface="Times New Roman" panose="02020603050405020304" pitchFamily="18" charset="0"/>
                      </a:rPr>
                      <m:t>𝐴</m:t>
                    </m:r>
                    <m:r>
                      <a:rPr lang="en-US" altLang="zh-CN" sz="2400">
                        <a:latin typeface="Cambria Math"/>
                        <a:ea typeface="黑体" panose="02010609060101010101" pitchFamily="49" charset="-122"/>
                        <a:cs typeface="Times New Roman" panose="02020603050405020304" pitchFamily="18" charset="0"/>
                      </a:rPr>
                      <m:t>(</m:t>
                    </m:r>
                    <m:r>
                      <a:rPr lang="en-US" altLang="zh-CN" sz="2400">
                        <a:latin typeface="Cambria Math"/>
                        <a:ea typeface="黑体" panose="02010609060101010101" pitchFamily="49" charset="-122"/>
                        <a:cs typeface="Times New Roman" panose="02020603050405020304" pitchFamily="18" charset="0"/>
                      </a:rPr>
                      <m:t>𝑥</m:t>
                    </m:r>
                    <m:r>
                      <a:rPr lang="en-US" altLang="zh-CN" sz="2400">
                        <a:latin typeface="Cambria Math"/>
                        <a:ea typeface="黑体" panose="02010609060101010101" pitchFamily="49" charset="-122"/>
                        <a:cs typeface="Times New Roman" panose="02020603050405020304" pitchFamily="18" charset="0"/>
                      </a:rPr>
                      <m:t>)</m:t>
                    </m:r>
                  </m:oMath>
                </a14:m>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p>
                <a:pPr lvl="1"/>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109954" y="1201511"/>
                <a:ext cx="8728363" cy="4893647"/>
              </a:xfrm>
              <a:prstGeom prst="rect">
                <a:avLst/>
              </a:prstGeom>
              <a:blipFill rotWithShape="1">
                <a:blip r:embed="rId2"/>
                <a:stretch>
                  <a:fillRect r="-140"/>
                </a:stretch>
              </a:blipFill>
            </p:spPr>
            <p:txBody>
              <a:bodyPr/>
              <a:lstStyle/>
              <a:p>
                <a:r>
                  <a:rPr lang="zh-CN" altLang="en-US">
                    <a:noFill/>
                  </a:rPr>
                  <a:t> </a:t>
                </a:r>
              </a:p>
            </p:txBody>
          </p:sp>
        </mc:Fallback>
      </mc:AlternateContent>
      <p:sp>
        <p:nvSpPr>
          <p:cNvPr id="4" name="矩形 3"/>
          <p:cNvSpPr/>
          <p:nvPr/>
        </p:nvSpPr>
        <p:spPr>
          <a:xfrm>
            <a:off x="231139" y="252215"/>
            <a:ext cx="8045533" cy="523220"/>
          </a:xfrm>
          <a:prstGeom prst="rect">
            <a:avLst/>
          </a:prstGeom>
        </p:spPr>
        <p:txBody>
          <a:bodyPr wrap="square">
            <a:spAutoFit/>
          </a:bodyPr>
          <a:lstStyle/>
          <a:p>
            <a:r>
              <a:rPr lang="zh-CN" altLang="en-US" sz="2800" dirty="0">
                <a:solidFill>
                  <a:srgbClr val="C00000"/>
                </a:solidFill>
                <a:latin typeface="Times New Roman" panose="02020603050405020304" pitchFamily="18" charset="0"/>
                <a:ea typeface="+mj-ea"/>
                <a:cs typeface="Times New Roman" panose="02020603050405020304" pitchFamily="18" charset="0"/>
              </a:rPr>
              <a:t>谓词逻辑：</a:t>
            </a:r>
            <a:r>
              <a:rPr lang="zh-CN" altLang="en-US"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推理规则</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699479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20123" y="208147"/>
            <a:ext cx="8045533" cy="523220"/>
          </a:xfrm>
          <a:prstGeom prst="rect">
            <a:avLst/>
          </a:prstGeom>
        </p:spPr>
        <p:txBody>
          <a:bodyPr wrap="square">
            <a:spAutoFit/>
          </a:bodyPr>
          <a:lstStyle/>
          <a:p>
            <a:r>
              <a:rPr lang="zh-CN" altLang="en-US"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谓词逻辑的推理例子</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4331528" y="1531995"/>
                <a:ext cx="4705595" cy="3000821"/>
              </a:xfrm>
              <a:prstGeom prst="rect">
                <a:avLst/>
              </a:prstGeom>
            </p:spPr>
            <p:txBody>
              <a:bodyPr wrap="square">
                <a:spAutoFit/>
              </a:bodyPr>
              <a:lstStyle/>
              <a:p>
                <a:pPr lvl="1">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证明过程：</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150000"/>
                  </a:lnSpc>
                  <a:buFont typeface="Wingdings" panose="05000000000000000000" pitchFamily="2" charset="2"/>
                  <a:buChar char="l"/>
                </a:pP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𝑃</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𝑄</m:t>
                    </m:r>
                    <m:d>
                      <m:dPr>
                        <m:ctrlPr>
                          <a:rPr lang="en-US" altLang="zh-CN" b="0" i="1" smtClean="0">
                            <a:latin typeface="Cambria Math" panose="02040503050406030204" pitchFamily="18" charset="0"/>
                            <a:ea typeface="Cambria Math"/>
                            <a:cs typeface="Times New Roman" panose="02020603050405020304" pitchFamily="18" charset="0"/>
                          </a:rPr>
                        </m:ctrlPr>
                      </m:dPr>
                      <m:e>
                        <m:r>
                          <a:rPr lang="en-US" altLang="zh-CN" b="0" i="1" smtClean="0">
                            <a:latin typeface="Cambria Math"/>
                            <a:ea typeface="Cambria Math"/>
                            <a:cs typeface="Times New Roman" panose="02020603050405020304" pitchFamily="18" charset="0"/>
                          </a:rPr>
                          <m:t>𝑥</m:t>
                        </m:r>
                      </m:e>
                    </m:d>
                    <m:r>
                      <a:rPr lang="en-US" altLang="zh-CN" b="0" i="1" smtClean="0">
                        <a:latin typeface="Cambria Math"/>
                        <a:ea typeface="Cambria Math"/>
                        <a:cs typeface="Times New Roman" panose="02020603050405020304" pitchFamily="18" charset="0"/>
                      </a:rPr>
                      <m:t>)</m:t>
                    </m:r>
                  </m:oMath>
                </a14:m>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150000"/>
                  </a:lnSpc>
                  <a:buFont typeface="Wingdings" panose="05000000000000000000" pitchFamily="2" charset="2"/>
                  <a:buChar char="l"/>
                </a:pPr>
                <a14:m>
                  <m:oMath xmlns:m="http://schemas.openxmlformats.org/officeDocument/2006/math">
                    <m:r>
                      <a:rPr lang="en-US" altLang="zh-CN" i="1">
                        <a:latin typeface="Cambria Math"/>
                        <a:ea typeface="Cambria Math"/>
                        <a:cs typeface="Times New Roman" panose="02020603050405020304" pitchFamily="18" charset="0"/>
                      </a:rPr>
                      <m:t>𝑃</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𝑄</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oMath>
                </a14:m>
                <a:r>
                  <a:rPr lang="en-US" altLang="zh-CN" dirty="0">
                    <a:latin typeface="Cambria Math"/>
                    <a:ea typeface="Cambria Math"/>
                    <a:cs typeface="Times New Roman" panose="02020603050405020304" pitchFamily="18" charset="0"/>
                  </a:rPr>
                  <a:t> </a:t>
                </a:r>
                <a:r>
                  <a:rPr lang="en-US" altLang="zh-CN" dirty="0">
                    <a:latin typeface="黑体" panose="02010609060101010101" pitchFamily="49" charset="-122"/>
                    <a:ea typeface="黑体" panose="02010609060101010101" pitchFamily="49" charset="-122"/>
                    <a:cs typeface="Times New Roman" panose="02020603050405020304" pitchFamily="18" charset="0"/>
                  </a:rPr>
                  <a:t>(</a:t>
                </a:r>
                <a:r>
                  <a:rPr lang="zh-CN" altLang="en-US" dirty="0">
                    <a:latin typeface="黑体" panose="02010609060101010101" pitchFamily="49" charset="-122"/>
                    <a:ea typeface="黑体" panose="02010609060101010101" pitchFamily="49" charset="-122"/>
                    <a:cs typeface="Times New Roman" panose="02020603050405020304" pitchFamily="18" charset="0"/>
                  </a:rPr>
                  <a:t>消去全称量词</a:t>
                </a:r>
                <a:r>
                  <a:rPr lang="en-US" altLang="zh-CN" dirty="0">
                    <a:latin typeface="黑体" panose="02010609060101010101" pitchFamily="49" charset="-122"/>
                    <a:ea typeface="黑体" panose="02010609060101010101" pitchFamily="49" charset="-122"/>
                    <a:cs typeface="Times New Roman" panose="02020603050405020304" pitchFamily="18" charset="0"/>
                  </a:rPr>
                  <a:t>)</a:t>
                </a:r>
              </a:p>
              <a:p>
                <a:pPr marL="800100" lvl="1" indent="-342900">
                  <a:lnSpc>
                    <a:spcPct val="150000"/>
                  </a:lnSpc>
                  <a:buFont typeface="Wingdings" panose="05000000000000000000" pitchFamily="2" charset="2"/>
                  <a:buChar char="l"/>
                </a:pP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𝑄</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𝑅</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oMath>
                </a14:m>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150000"/>
                  </a:lnSpc>
                  <a:buFont typeface="Wingdings" panose="05000000000000000000" pitchFamily="2" charset="2"/>
                  <a:buChar char="l"/>
                </a:pPr>
                <a14:m>
                  <m:oMath xmlns:m="http://schemas.openxmlformats.org/officeDocument/2006/math">
                    <m:r>
                      <a:rPr lang="en-US" altLang="zh-CN" i="1">
                        <a:latin typeface="Cambria Math"/>
                        <a:ea typeface="Cambria Math"/>
                        <a:cs typeface="Times New Roman" panose="02020603050405020304" pitchFamily="18" charset="0"/>
                      </a:rPr>
                      <m:t>𝑄</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𝑅</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dirty="0">
                    <a:latin typeface="黑体" panose="02010609060101010101" pitchFamily="49" charset="-122"/>
                    <a:ea typeface="黑体" panose="02010609060101010101" pitchFamily="49" charset="-122"/>
                    <a:cs typeface="Times New Roman" panose="02020603050405020304" pitchFamily="18" charset="0"/>
                  </a:rPr>
                  <a:t>(</a:t>
                </a:r>
                <a:r>
                  <a:rPr lang="zh-CN" altLang="en-US" dirty="0">
                    <a:latin typeface="黑体" panose="02010609060101010101" pitchFamily="49" charset="-122"/>
                    <a:ea typeface="黑体" panose="02010609060101010101" pitchFamily="49" charset="-122"/>
                    <a:cs typeface="Times New Roman" panose="02020603050405020304" pitchFamily="18" charset="0"/>
                  </a:rPr>
                  <a:t>消去全称量词</a:t>
                </a:r>
                <a:r>
                  <a:rPr lang="en-US" altLang="zh-CN" dirty="0">
                    <a:latin typeface="黑体" panose="02010609060101010101" pitchFamily="49" charset="-122"/>
                    <a:ea typeface="黑体" panose="02010609060101010101" pitchFamily="49" charset="-122"/>
                    <a:cs typeface="Times New Roman" panose="02020603050405020304" pitchFamily="18" charset="0"/>
                  </a:rPr>
                  <a:t>)</a:t>
                </a:r>
              </a:p>
              <a:p>
                <a:pPr marL="800100" lvl="1" indent="-342900">
                  <a:lnSpc>
                    <a:spcPct val="150000"/>
                  </a:lnSpc>
                  <a:buFont typeface="Wingdings" panose="05000000000000000000" pitchFamily="2" charset="2"/>
                  <a:buChar char="l"/>
                </a:pPr>
                <a14:m>
                  <m:oMath xmlns:m="http://schemas.openxmlformats.org/officeDocument/2006/math">
                    <m:r>
                      <a:rPr lang="en-US" altLang="zh-CN" i="1">
                        <a:latin typeface="Cambria Math"/>
                        <a:ea typeface="Cambria Math"/>
                        <a:cs typeface="Times New Roman" panose="02020603050405020304" pitchFamily="18" charset="0"/>
                      </a:rPr>
                      <m:t>𝑃</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𝑅</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oMath>
                </a14:m>
                <a:endParaRPr lang="en-US" altLang="zh-CN" dirty="0">
                  <a:latin typeface="Cambria Math"/>
                  <a:ea typeface="Cambria Math"/>
                  <a:cs typeface="Times New Roman" panose="02020603050405020304" pitchFamily="18" charset="0"/>
                </a:endParaRPr>
              </a:p>
              <a:p>
                <a:pPr marL="800100" lvl="1" indent="-342900">
                  <a:lnSpc>
                    <a:spcPct val="150000"/>
                  </a:lnSpc>
                  <a:buFont typeface="Wingdings" panose="05000000000000000000" pitchFamily="2" charset="2"/>
                  <a:buChar char="l"/>
                </a:pP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𝑃</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𝑅</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dirty="0">
                    <a:latin typeface="黑体" panose="02010609060101010101" pitchFamily="49" charset="-122"/>
                    <a:ea typeface="黑体" panose="02010609060101010101" pitchFamily="49" charset="-122"/>
                    <a:cs typeface="Times New Roman" panose="02020603050405020304" pitchFamily="18" charset="0"/>
                  </a:rPr>
                  <a:t>(</a:t>
                </a:r>
                <a:r>
                  <a:rPr lang="zh-CN" altLang="en-US" dirty="0">
                    <a:latin typeface="黑体" panose="02010609060101010101" pitchFamily="49" charset="-122"/>
                    <a:ea typeface="黑体" panose="02010609060101010101" pitchFamily="49" charset="-122"/>
                    <a:cs typeface="Times New Roman" panose="02020603050405020304" pitchFamily="18" charset="0"/>
                  </a:rPr>
                  <a:t>引入</a:t>
                </a:r>
                <a14:m>
                  <m:oMath xmlns:m="http://schemas.openxmlformats.org/officeDocument/2006/math">
                    <m:r>
                      <a:rPr lang="en-US" altLang="zh-CN" i="1">
                        <a:latin typeface="Cambria Math"/>
                        <a:ea typeface="Cambria Math"/>
                        <a:cs typeface="Times New Roman" panose="02020603050405020304" pitchFamily="18" charset="0"/>
                      </a:rPr>
                      <m:t>𝑥</m:t>
                    </m:r>
                  </m:oMath>
                </a14:m>
                <a:r>
                  <a:rPr lang="en-US" altLang="zh-CN" dirty="0">
                    <a:latin typeface="黑体" panose="02010609060101010101" pitchFamily="49" charset="-122"/>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4331527" y="1148996"/>
                <a:ext cx="4705595" cy="3000821"/>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80108" y="2362992"/>
                <a:ext cx="4705595" cy="1800493"/>
              </a:xfrm>
              <a:prstGeom prst="rect">
                <a:avLst/>
              </a:prstGeom>
            </p:spPr>
            <p:txBody>
              <a:bodyPr wrap="square">
                <a:spAutoFit/>
              </a:bodyPr>
              <a:lstStyle/>
              <a:p>
                <a:pPr lvl="1">
                  <a:lnSpc>
                    <a:spcPct val="150000"/>
                  </a:lnSpc>
                </a:pP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2.11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已知：</a:t>
                </a:r>
              </a:p>
              <a:p>
                <a:pPr marL="800100" lvl="1" indent="-342900">
                  <a:lnSpc>
                    <a:spcPct val="150000"/>
                  </a:lnSpc>
                  <a:buFont typeface="Wingdings" panose="05000000000000000000" pitchFamily="2" charset="2"/>
                  <a:buChar char="l"/>
                </a:pP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𝑃</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𝑄</m:t>
                    </m:r>
                    <m:d>
                      <m:dPr>
                        <m:ctrlPr>
                          <a:rPr lang="en-US" altLang="zh-CN" b="0" i="1" smtClean="0">
                            <a:latin typeface="Cambria Math" panose="02040503050406030204" pitchFamily="18" charset="0"/>
                            <a:ea typeface="Cambria Math"/>
                            <a:cs typeface="Times New Roman" panose="02020603050405020304" pitchFamily="18" charset="0"/>
                          </a:rPr>
                        </m:ctrlPr>
                      </m:dPr>
                      <m:e>
                        <m:r>
                          <a:rPr lang="en-US" altLang="zh-CN" b="0" i="1" smtClean="0">
                            <a:latin typeface="Cambria Math"/>
                            <a:ea typeface="Cambria Math"/>
                            <a:cs typeface="Times New Roman" panose="02020603050405020304" pitchFamily="18" charset="0"/>
                          </a:rPr>
                          <m:t>𝑥</m:t>
                        </m:r>
                      </m:e>
                    </m:d>
                    <m:r>
                      <a:rPr lang="en-US" altLang="zh-CN" b="0" i="1" smtClean="0">
                        <a:latin typeface="Cambria Math"/>
                        <a:ea typeface="Cambria Math"/>
                        <a:cs typeface="Times New Roman" panose="02020603050405020304" pitchFamily="18" charset="0"/>
                      </a:rPr>
                      <m:t>)</m:t>
                    </m:r>
                  </m:oMath>
                </a14:m>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150000"/>
                  </a:lnSpc>
                  <a:buFont typeface="Wingdings" panose="05000000000000000000" pitchFamily="2" charset="2"/>
                  <a:buChar char="l"/>
                </a:pP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𝑄</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𝑅</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oMath>
                </a14:m>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试证明：</a:t>
                </a: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𝑃</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𝑅</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b="0" i="1" smtClean="0">
                        <a:latin typeface="Cambria Math"/>
                        <a:ea typeface="Cambria Math"/>
                        <a:cs typeface="Times New Roman" panose="02020603050405020304" pitchFamily="18" charset="0"/>
                      </a:rPr>
                      <m:t>)</m:t>
                    </m:r>
                  </m:oMath>
                </a14:m>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180108" y="2362992"/>
                <a:ext cx="4705595" cy="1800493"/>
              </a:xfrm>
              <a:prstGeom prst="rect">
                <a:avLst/>
              </a:prstGeom>
              <a:blipFill rotWithShape="1">
                <a:blip r:embed="rId3"/>
                <a:stretch>
                  <a:fillRect b="-10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37212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6257" y="237187"/>
            <a:ext cx="8045533" cy="523220"/>
          </a:xfrm>
          <a:prstGeom prst="rect">
            <a:avLst/>
          </a:prstGeom>
        </p:spPr>
        <p:txBody>
          <a:bodyPr wrap="square">
            <a:spAutoFit/>
          </a:bodyPr>
          <a:lstStyle/>
          <a:p>
            <a:r>
              <a:rPr lang="zh-CN" altLang="en-US"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谓词逻辑的推理例子</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3946653" y="1218861"/>
                <a:ext cx="4705595" cy="4662815"/>
              </a:xfrm>
              <a:prstGeom prst="rect">
                <a:avLst/>
              </a:prstGeom>
            </p:spPr>
            <p:txBody>
              <a:bodyPr wrap="square">
                <a:spAutoFit/>
              </a:bodyPr>
              <a:lstStyle/>
              <a:p>
                <a:pPr lvl="1">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证明过程：</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150000"/>
                  </a:lnSpc>
                  <a:buFont typeface="+mj-lt"/>
                  <a:buAutoNum type="arabicPeriod"/>
                </a:pP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𝐹</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𝐺</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𝐻</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已知</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150000"/>
                  </a:lnSpc>
                  <a:buFont typeface="+mj-lt"/>
                  <a:buAutoNum type="arabicPeriod"/>
                </a:pP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𝐹</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𝑃</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已知</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150000"/>
                  </a:lnSpc>
                  <a:buFont typeface="+mj-lt"/>
                  <a:buAutoNum type="arabicPeriod"/>
                </a:pPr>
                <a14:m>
                  <m:oMath xmlns:m="http://schemas.openxmlformats.org/officeDocument/2006/math">
                    <m:r>
                      <a:rPr lang="en-US" altLang="zh-CN" i="1">
                        <a:latin typeface="Cambria Math"/>
                        <a:ea typeface="Cambria Math"/>
                        <a:cs typeface="Times New Roman" panose="02020603050405020304" pitchFamily="18" charset="0"/>
                      </a:rPr>
                      <m:t>𝐹</m:t>
                    </m:r>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𝑎</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𝑃</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b="0" i="1" smtClean="0">
                            <a:latin typeface="Cambria Math"/>
                            <a:ea typeface="Cambria Math"/>
                            <a:cs typeface="Times New Roman" panose="02020603050405020304" pitchFamily="18" charset="0"/>
                          </a:rPr>
                          <m:t>𝑎</m:t>
                        </m:r>
                      </m:e>
                    </m:d>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 (2</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a:t>
                </a:r>
                <a:r>
                  <a:rPr lang="en-US" altLang="zh-CN" dirty="0">
                    <a:latin typeface="Times New Roman" panose="02020603050405020304" pitchFamily="18" charset="0"/>
                    <a:ea typeface="黑体" panose="02010609060101010101" pitchFamily="49" charset="-122"/>
                    <a:cs typeface="Times New Roman" panose="02020603050405020304" pitchFamily="18" charset="0"/>
                  </a:rPr>
                  <a:t>EI)</a:t>
                </a:r>
              </a:p>
              <a:p>
                <a:pPr marL="800100" lvl="1" indent="-342900">
                  <a:lnSpc>
                    <a:spcPct val="150000"/>
                  </a:lnSpc>
                  <a:buFont typeface="+mj-lt"/>
                  <a:buAutoNum type="arabicPeriod"/>
                </a:pPr>
                <a14:m>
                  <m:oMath xmlns:m="http://schemas.openxmlformats.org/officeDocument/2006/math">
                    <m:r>
                      <a:rPr lang="en-US" altLang="zh-CN" i="1">
                        <a:latin typeface="Cambria Math"/>
                        <a:ea typeface="Cambria Math"/>
                        <a:cs typeface="Times New Roman" panose="02020603050405020304" pitchFamily="18" charset="0"/>
                      </a:rPr>
                      <m:t>𝐹</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b="0" i="1" smtClean="0">
                            <a:latin typeface="Cambria Math"/>
                            <a:ea typeface="Cambria Math"/>
                            <a:cs typeface="Times New Roman" panose="02020603050405020304" pitchFamily="18" charset="0"/>
                          </a:rPr>
                          <m:t>𝑎</m:t>
                        </m:r>
                      </m:e>
                    </m:d>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𝐺</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b="0" i="1" smtClean="0">
                            <a:latin typeface="Cambria Math"/>
                            <a:ea typeface="Cambria Math"/>
                            <a:cs typeface="Times New Roman" panose="02020603050405020304" pitchFamily="18" charset="0"/>
                          </a:rPr>
                          <m:t>𝑎</m:t>
                        </m:r>
                      </m:e>
                    </m:d>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𝐻</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b="0" i="1" smtClean="0">
                            <a:latin typeface="Cambria Math"/>
                            <a:ea typeface="Cambria Math"/>
                            <a:cs typeface="Times New Roman" panose="02020603050405020304" pitchFamily="18" charset="0"/>
                          </a:rPr>
                          <m:t>𝑎</m:t>
                        </m:r>
                      </m:e>
                    </m:d>
                    <m:r>
                      <a:rPr lang="en-US" altLang="zh-CN" b="0" i="1" smtClean="0">
                        <a:latin typeface="Cambria Math"/>
                        <a:ea typeface="Cambria Math"/>
                        <a:cs typeface="Times New Roman" panose="02020603050405020304" pitchFamily="18" charset="0"/>
                      </a:rPr>
                      <m:t>)</m:t>
                    </m:r>
                    <m:r>
                      <a:rPr lang="en-US" altLang="zh-CN" i="1" smtClean="0">
                        <a:latin typeface="Cambria Math"/>
                        <a:ea typeface="Cambria Math"/>
                        <a:cs typeface="Times New Roman" panose="02020603050405020304" pitchFamily="18" charset="0"/>
                      </a:rPr>
                      <m:t> </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a:t>
                </a:r>
                <a:r>
                  <a:rPr lang="en-US" altLang="zh-CN" dirty="0">
                    <a:latin typeface="Times New Roman" panose="02020603050405020304" pitchFamily="18" charset="0"/>
                    <a:ea typeface="黑体" panose="02010609060101010101" pitchFamily="49" charset="-122"/>
                    <a:cs typeface="Times New Roman" panose="02020603050405020304" pitchFamily="18" charset="0"/>
                  </a:rPr>
                  <a:t>UI)</a:t>
                </a:r>
              </a:p>
              <a:p>
                <a:pPr marL="800100" lvl="1" indent="-342900">
                  <a:lnSpc>
                    <a:spcPct val="150000"/>
                  </a:lnSpc>
                  <a:buFont typeface="+mj-lt"/>
                  <a:buAutoNum type="arabicPeriod"/>
                </a:pPr>
                <a14:m>
                  <m:oMath xmlns:m="http://schemas.openxmlformats.org/officeDocument/2006/math">
                    <m:r>
                      <a:rPr lang="en-US" altLang="zh-CN" i="1">
                        <a:latin typeface="Cambria Math"/>
                        <a:ea typeface="Cambria Math"/>
                        <a:cs typeface="Times New Roman" panose="02020603050405020304" pitchFamily="18" charset="0"/>
                      </a:rPr>
                      <m:t>𝐹</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𝑎</m:t>
                        </m:r>
                      </m:e>
                    </m:d>
                  </m:oMath>
                </a14:m>
                <a:r>
                  <a:rPr lang="en-US" altLang="zh-CN" i="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由</a:t>
                </a:r>
                <a:r>
                  <a:rPr lang="en-US" altLang="zh-CN"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知</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p>
              <a:p>
                <a:pPr marL="800100" lvl="1" indent="-342900">
                  <a:lnSpc>
                    <a:spcPct val="150000"/>
                  </a:lnSpc>
                  <a:buFont typeface="+mj-lt"/>
                  <a:buAutoNum type="arabicPeriod"/>
                </a:pPr>
                <a14:m>
                  <m:oMath xmlns:m="http://schemas.openxmlformats.org/officeDocument/2006/math">
                    <m:r>
                      <a:rPr lang="en-US" altLang="zh-CN" i="1">
                        <a:latin typeface="Cambria Math"/>
                        <a:ea typeface="Cambria Math"/>
                        <a:cs typeface="Times New Roman" panose="02020603050405020304" pitchFamily="18" charset="0"/>
                      </a:rPr>
                      <m:t>𝐺</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𝑎</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𝐻</m:t>
                    </m:r>
                    <m:r>
                      <a:rPr lang="en-US" altLang="zh-CN" i="1">
                        <a:latin typeface="Cambria Math"/>
                        <a:ea typeface="Cambria Math"/>
                        <a:cs typeface="Times New Roman" panose="02020603050405020304" pitchFamily="18" charset="0"/>
                      </a:rPr>
                      <m:t>(</m:t>
                    </m:r>
                    <m:r>
                      <a:rPr lang="en-US" altLang="zh-CN" i="1" smtClean="0">
                        <a:latin typeface="Cambria Math"/>
                        <a:ea typeface="Cambria Math"/>
                        <a:cs typeface="Times New Roman" panose="02020603050405020304" pitchFamily="18" charset="0"/>
                      </a:rPr>
                      <m:t>𝑎</m:t>
                    </m:r>
                    <m:r>
                      <a:rPr lang="en-US" altLang="zh-CN" b="0" i="1" smtClean="0">
                        <a:latin typeface="Cambria Math"/>
                        <a:ea typeface="Cambria Math"/>
                        <a:cs typeface="Times New Roman" panose="02020603050405020304" pitchFamily="18" charset="0"/>
                      </a:rPr>
                      <m:t>)</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dirty="0">
                    <a:latin typeface="Times New Roman" panose="02020603050405020304" pitchFamily="18" charset="0"/>
                    <a:ea typeface="黑体" panose="02010609060101010101" pitchFamily="49" charset="-122"/>
                    <a:cs typeface="Times New Roman" panose="02020603050405020304" pitchFamily="18" charset="0"/>
                  </a:rPr>
                  <a:t>5</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的假言推理</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p>
              <a:p>
                <a:pPr marL="800100" lvl="1" indent="-342900">
                  <a:lnSpc>
                    <a:spcPct val="150000"/>
                  </a:lnSpc>
                  <a:buFont typeface="+mj-lt"/>
                  <a:buAutoNum type="arabicPeriod"/>
                </a:pPr>
                <a14:m>
                  <m:oMath xmlns:m="http://schemas.openxmlformats.org/officeDocument/2006/math">
                    <m:r>
                      <a:rPr lang="en-US" altLang="zh-CN" i="1">
                        <a:latin typeface="Cambria Math"/>
                        <a:ea typeface="Cambria Math"/>
                        <a:cs typeface="Times New Roman" panose="02020603050405020304" pitchFamily="18" charset="0"/>
                      </a:rPr>
                      <m:t>𝑃</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𝑎</m:t>
                        </m:r>
                      </m:e>
                    </m:d>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由</a:t>
                </a:r>
                <a:r>
                  <a:rPr lang="en-US" altLang="zh-CN"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知</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p>
              <a:p>
                <a:pPr marL="800100" lvl="1" indent="-342900">
                  <a:lnSpc>
                    <a:spcPct val="150000"/>
                  </a:lnSpc>
                  <a:buFont typeface="+mj-lt"/>
                  <a:buAutoNum type="arabicPeriod"/>
                </a:pPr>
                <a14:m>
                  <m:oMath xmlns:m="http://schemas.openxmlformats.org/officeDocument/2006/math">
                    <m:r>
                      <a:rPr lang="en-US" altLang="zh-CN" i="1">
                        <a:latin typeface="Cambria Math"/>
                        <a:ea typeface="Cambria Math"/>
                        <a:cs typeface="Times New Roman" panose="02020603050405020304" pitchFamily="18" charset="0"/>
                      </a:rPr>
                      <m:t>𝐻</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𝑎</m:t>
                    </m:r>
                    <m:r>
                      <a:rPr lang="en-US" altLang="zh-CN" i="1">
                        <a:latin typeface="Cambria Math"/>
                        <a:ea typeface="Cambria Math"/>
                        <a:cs typeface="Times New Roman" panose="02020603050405020304" pitchFamily="18" charset="0"/>
                      </a:rPr>
                      <m:t>)</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由</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知</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p>
              <a:p>
                <a:pPr marL="800100" lvl="1" indent="-342900">
                  <a:lnSpc>
                    <a:spcPct val="150000"/>
                  </a:lnSpc>
                  <a:buFont typeface="+mj-lt"/>
                  <a:buAutoNum type="arabicPeriod"/>
                </a:pPr>
                <a14:m>
                  <m:oMath xmlns:m="http://schemas.openxmlformats.org/officeDocument/2006/math">
                    <m:r>
                      <a:rPr lang="en-US" altLang="zh-CN" b="0" i="1" smtClean="0">
                        <a:latin typeface="Cambria Math"/>
                        <a:ea typeface="Cambria Math"/>
                        <a:cs typeface="Times New Roman" panose="02020603050405020304" pitchFamily="18" charset="0"/>
                      </a:rPr>
                      <m:t>𝑃</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𝑎</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𝐻</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𝑎</m:t>
                    </m:r>
                    <m:r>
                      <a:rPr lang="en-US" altLang="zh-CN" i="1">
                        <a:latin typeface="Cambria Math"/>
                        <a:ea typeface="Cambria Math"/>
                        <a:cs typeface="Times New Roman" panose="02020603050405020304" pitchFamily="18" charset="0"/>
                      </a:rPr>
                      <m:t>)</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(7</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dirty="0">
                    <a:latin typeface="Times New Roman" panose="02020603050405020304" pitchFamily="18" charset="0"/>
                    <a:ea typeface="黑体" panose="02010609060101010101" pitchFamily="49" charset="-122"/>
                    <a:cs typeface="Times New Roman" panose="02020603050405020304" pitchFamily="18" charset="0"/>
                  </a:rPr>
                  <a:t>8</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的合取</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p>
              <a:p>
                <a:pPr marL="800100" lvl="1" indent="-342900">
                  <a:lnSpc>
                    <a:spcPct val="150000"/>
                  </a:lnSpc>
                  <a:buFont typeface="+mj-lt"/>
                  <a:buAutoNum type="arabicPeriod"/>
                </a:pP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 (</m:t>
                    </m:r>
                    <m:r>
                      <a:rPr lang="en-US" altLang="zh-CN" i="1">
                        <a:latin typeface="Cambria Math"/>
                        <a:ea typeface="Cambria Math"/>
                        <a:cs typeface="Times New Roman" panose="02020603050405020304" pitchFamily="18" charset="0"/>
                      </a:rPr>
                      <m:t>𝑃</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𝐻</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dirty="0">
                    <a:latin typeface="Times New Roman" panose="02020603050405020304" pitchFamily="18" charset="0"/>
                    <a:ea typeface="黑体" panose="02010609060101010101" pitchFamily="49" charset="-122"/>
                    <a:cs typeface="Times New Roman" panose="02020603050405020304" pitchFamily="18" charset="0"/>
                  </a:rPr>
                  <a:t>(9</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a:t>
                </a:r>
                <a:r>
                  <a:rPr lang="en-US" altLang="zh-CN" dirty="0">
                    <a:latin typeface="Times New Roman" panose="02020603050405020304" pitchFamily="18" charset="0"/>
                    <a:ea typeface="黑体" panose="02010609060101010101" pitchFamily="49" charset="-122"/>
                    <a:cs typeface="Times New Roman" panose="02020603050405020304" pitchFamily="18" charset="0"/>
                  </a:rPr>
                  <a:t>EG)</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3946653" y="1218861"/>
                <a:ext cx="4705595" cy="4662815"/>
              </a:xfrm>
              <a:prstGeom prst="rect">
                <a:avLst/>
              </a:prstGeom>
              <a:blipFill rotWithShape="1">
                <a:blip r:embed="rId2"/>
                <a:stretch>
                  <a:fillRect b="-1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80108" y="2362992"/>
                <a:ext cx="4705595" cy="1800493"/>
              </a:xfrm>
              <a:prstGeom prst="rect">
                <a:avLst/>
              </a:prstGeom>
            </p:spPr>
            <p:txBody>
              <a:bodyPr wrap="square">
                <a:spAutoFit/>
              </a:bodyPr>
              <a:lstStyle/>
              <a:p>
                <a:pPr lvl="1">
                  <a:lnSpc>
                    <a:spcPct val="150000"/>
                  </a:lnSpc>
                </a:pP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2.12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已知：</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150000"/>
                  </a:lnSpc>
                  <a:buFont typeface="Wingdings" panose="05000000000000000000" pitchFamily="2" charset="2"/>
                  <a:buChar char="l"/>
                </a:pP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𝐹</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𝐺</m:t>
                    </m:r>
                    <m:r>
                      <a:rPr lang="en-US" altLang="zh-CN" b="0" i="1" smtClean="0">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𝑥</m:t>
                    </m:r>
                    <m:r>
                      <a:rPr lang="en-US" altLang="zh-CN" b="0" i="1" smtClean="0">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𝐻</m:t>
                    </m:r>
                    <m:r>
                      <a:rPr lang="en-US" altLang="zh-CN" b="0" i="1" smtClean="0">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𝑥</m:t>
                    </m:r>
                    <m:r>
                      <a:rPr lang="en-US" altLang="zh-CN" b="0" i="1" smtClean="0">
                        <a:latin typeface="Cambria Math"/>
                        <a:ea typeface="Cambria Math"/>
                        <a:cs typeface="Times New Roman" panose="02020603050405020304" pitchFamily="18" charset="0"/>
                      </a:rPr>
                      <m:t>))</m:t>
                    </m:r>
                  </m:oMath>
                </a14:m>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150000"/>
                  </a:lnSpc>
                  <a:buFont typeface="Wingdings" panose="05000000000000000000" pitchFamily="2" charset="2"/>
                  <a:buChar char="l"/>
                </a:pP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b="0" i="1" smtClean="0">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𝐹</m:t>
                    </m:r>
                    <m:r>
                      <a:rPr lang="en-US" altLang="zh-CN" b="0" i="1" smtClean="0">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i="1" smtClean="0">
                        <a:latin typeface="Cambria Math"/>
                        <a:ea typeface="Cambria Math"/>
                        <a:cs typeface="Times New Roman" panose="02020603050405020304" pitchFamily="18" charset="0"/>
                      </a:rPr>
                      <m:t>𝑃</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oMath>
                </a14:m>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试证明：</a:t>
                </a: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 (</m:t>
                    </m:r>
                    <m:r>
                      <a:rPr lang="en-US" altLang="zh-CN" b="0" i="1" smtClean="0">
                        <a:latin typeface="Cambria Math"/>
                        <a:ea typeface="Cambria Math"/>
                        <a:cs typeface="Times New Roman" panose="02020603050405020304" pitchFamily="18" charset="0"/>
                      </a:rPr>
                      <m:t>𝑃</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𝐻</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oMath>
                </a14:m>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180108" y="2362992"/>
                <a:ext cx="4705595" cy="1800493"/>
              </a:xfrm>
              <a:prstGeom prst="rect">
                <a:avLst/>
              </a:prstGeom>
              <a:blipFill rotWithShape="1">
                <a:blip r:embed="rId3"/>
                <a:stretch>
                  <a:fillRect b="-10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242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63342" y="230181"/>
            <a:ext cx="8045533" cy="523220"/>
          </a:xfrm>
          <a:prstGeom prst="rect">
            <a:avLst/>
          </a:prstGeom>
        </p:spPr>
        <p:txBody>
          <a:bodyPr wrap="square">
            <a:spAutoFit/>
          </a:bodyPr>
          <a:lstStyle/>
          <a:p>
            <a:r>
              <a:rPr lang="zh-CN" altLang="en-US"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自然语言的形式化</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682831" y="1318128"/>
                <a:ext cx="8045533" cy="3967753"/>
              </a:xfrm>
              <a:prstGeom prst="rect">
                <a:avLst/>
              </a:prstGeom>
            </p:spPr>
            <p:txBody>
              <a:bodyPr wrap="square">
                <a:spAutoFit/>
              </a:bodyPr>
              <a:lstStyle/>
              <a:p>
                <a:pPr lvl="1">
                  <a:lnSpc>
                    <a:spcPct val="200000"/>
                  </a:lnSpc>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每一个奇数均存在一个大于它的奇数：</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200000"/>
                  </a:lnSpc>
                  <a:buFont typeface="Wingdings" panose="05000000000000000000" pitchFamily="2" charset="2"/>
                  <a:buChar char="l"/>
                </a:pPr>
                <a14:m>
                  <m:oMath xmlns:m="http://schemas.openxmlformats.org/officeDocument/2006/math">
                    <m:r>
                      <m:rPr>
                        <m:sty m:val="p"/>
                      </m:rPr>
                      <a:rPr lang="en-US" altLang="zh-CN" sz="2400" b="0" i="0" smtClean="0">
                        <a:latin typeface="Cambria Math"/>
                        <a:ea typeface="Cambria Math"/>
                        <a:cs typeface="Times New Roman" panose="02020603050405020304" pitchFamily="18" charset="0"/>
                      </a:rPr>
                      <m:t>odd</m:t>
                    </m:r>
                    <m:d>
                      <m:dPr>
                        <m:ctrlPr>
                          <a:rPr lang="en-US" altLang="zh-CN" sz="2400" b="0" i="1" smtClean="0">
                            <a:latin typeface="Cambria Math" panose="02040503050406030204" pitchFamily="18" charset="0"/>
                            <a:ea typeface="Cambria Math"/>
                            <a:cs typeface="Times New Roman" panose="02020603050405020304" pitchFamily="18" charset="0"/>
                          </a:rPr>
                        </m:ctrlPr>
                      </m:dPr>
                      <m:e>
                        <m:r>
                          <a:rPr lang="en-US" altLang="zh-CN" sz="2400" i="1">
                            <a:latin typeface="Cambria Math"/>
                            <a:ea typeface="Cambria Math"/>
                            <a:cs typeface="Times New Roman" panose="02020603050405020304" pitchFamily="18" charset="0"/>
                          </a:rPr>
                          <m:t>𝑥</m:t>
                        </m:r>
                      </m:e>
                    </m:d>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a:rPr lang="en-US" altLang="zh-CN" sz="2400" i="1">
                        <a:latin typeface="Cambria Math"/>
                        <a:ea typeface="Cambria Math"/>
                        <a:cs typeface="Times New Roman" panose="02020603050405020304" pitchFamily="18" charset="0"/>
                      </a:rPr>
                      <m:t>𝑥</m:t>
                    </m:r>
                  </m:oMath>
                </a14:m>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是奇数</a:t>
                </a:r>
              </a:p>
              <a:p>
                <a:pPr marL="800100" lvl="1" indent="-342900">
                  <a:lnSpc>
                    <a:spcPct val="200000"/>
                  </a:lnSpc>
                  <a:buFont typeface="Wingdings" panose="05000000000000000000" pitchFamily="2" charset="2"/>
                  <a:buChar char="l"/>
                </a:pPr>
                <a14:m>
                  <m:oMath xmlns:m="http://schemas.openxmlformats.org/officeDocument/2006/math">
                    <m:r>
                      <m:rPr>
                        <m:sty m:val="p"/>
                      </m:rPr>
                      <a:rPr lang="en-US" altLang="zh-CN" sz="2400" b="0" i="0" smtClean="0">
                        <a:latin typeface="Cambria Math"/>
                        <a:ea typeface="Cambria Math"/>
                        <a:cs typeface="Times New Roman" panose="02020603050405020304" pitchFamily="18" charset="0"/>
                      </a:rPr>
                      <m:t>Great</m:t>
                    </m:r>
                    <m:d>
                      <m:dPr>
                        <m:ctrlPr>
                          <a:rPr lang="en-US" altLang="zh-CN" sz="2400" b="0" i="1" smtClean="0">
                            <a:latin typeface="Cambria Math" panose="02040503050406030204" pitchFamily="18" charset="0"/>
                            <a:ea typeface="Cambria Math"/>
                            <a:cs typeface="Times New Roman" panose="02020603050405020304" pitchFamily="18" charset="0"/>
                          </a:rPr>
                        </m:ctrlPr>
                      </m:dPr>
                      <m:e>
                        <m:r>
                          <m:rPr>
                            <m:sty m:val="p"/>
                          </m:rPr>
                          <a:rPr lang="en-US" altLang="zh-CN" sz="2400" b="0" i="0" smtClean="0">
                            <a:latin typeface="Cambria Math"/>
                            <a:ea typeface="Cambria Math"/>
                            <a:cs typeface="Times New Roman" panose="02020603050405020304" pitchFamily="18" charset="0"/>
                          </a:rPr>
                          <m:t>x</m:t>
                        </m:r>
                        <m:r>
                          <a:rPr lang="en-US" altLang="zh-CN" sz="2400" b="0" i="0" smtClean="0">
                            <a:latin typeface="Cambria Math"/>
                            <a:ea typeface="Cambria Math"/>
                            <a:cs typeface="Times New Roman" panose="02020603050405020304" pitchFamily="18" charset="0"/>
                          </a:rPr>
                          <m:t>,</m:t>
                        </m:r>
                        <m:r>
                          <m:rPr>
                            <m:sty m:val="p"/>
                          </m:rPr>
                          <a:rPr lang="en-US" altLang="zh-CN" sz="2400" b="0" i="0" smtClean="0">
                            <a:latin typeface="Cambria Math"/>
                            <a:ea typeface="Cambria Math"/>
                            <a:cs typeface="Times New Roman" panose="02020603050405020304" pitchFamily="18" charset="0"/>
                          </a:rPr>
                          <m:t>y</m:t>
                        </m:r>
                      </m:e>
                    </m:d>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a:rPr lang="en-US" altLang="zh-CN" sz="2400" i="1">
                        <a:latin typeface="Cambria Math"/>
                        <a:ea typeface="Cambria Math"/>
                        <a:cs typeface="Times New Roman" panose="02020603050405020304" pitchFamily="18" charset="0"/>
                      </a:rPr>
                      <m:t>𝑥</m:t>
                    </m:r>
                  </m:oMath>
                </a14:m>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大于</a:t>
                </a:r>
                <a14:m>
                  <m:oMath xmlns:m="http://schemas.openxmlformats.org/officeDocument/2006/math">
                    <m:r>
                      <a:rPr lang="en-US" altLang="zh-CN" sz="2400" b="0" i="1" smtClean="0">
                        <a:latin typeface="Cambria Math"/>
                        <a:ea typeface="Cambria Math"/>
                        <a:cs typeface="Times New Roman" panose="02020603050405020304" pitchFamily="18" charset="0"/>
                      </a:rPr>
                      <m:t>𝑦</m:t>
                    </m:r>
                  </m:oMath>
                </a14:m>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800100" lvl="1" indent="-342900">
                  <a:lnSpc>
                    <a:spcPct val="200000"/>
                  </a:lnSpc>
                  <a:buFont typeface="Wingdings" panose="05000000000000000000" pitchFamily="2" charset="2"/>
                  <a:buChar char="l"/>
                </a:pPr>
                <a14:m>
                  <m:oMath xmlns:m="http://schemas.openxmlformats.org/officeDocument/2006/math">
                    <m:r>
                      <a:rPr lang="en-US" altLang="zh-CN" sz="2400">
                        <a:latin typeface="Cambria Math"/>
                        <a:ea typeface="Cambria Math"/>
                        <a:cs typeface="Times New Roman" panose="02020603050405020304" pitchFamily="18" charset="0"/>
                      </a:rPr>
                      <m:t>(</m:t>
                    </m:r>
                    <m:r>
                      <a:rPr lang="en-US" altLang="zh-CN" sz="2400" i="1">
                        <a:latin typeface="Cambria Math"/>
                        <a:ea typeface="Cambria Math"/>
                        <a:cs typeface="Times New Roman" panose="02020603050405020304" pitchFamily="18" charset="0"/>
                      </a:rPr>
                      <m:t>∀</m:t>
                    </m:r>
                    <m:r>
                      <a:rPr lang="en-US" altLang="zh-CN" sz="2400" i="1">
                        <a:latin typeface="Cambria Math"/>
                        <a:ea typeface="Cambria Math"/>
                        <a:cs typeface="Times New Roman" panose="02020603050405020304" pitchFamily="18" charset="0"/>
                      </a:rPr>
                      <m:t>𝑥</m:t>
                    </m:r>
                    <m:r>
                      <a:rPr lang="en-US" altLang="zh-CN" sz="2400" i="1">
                        <a:latin typeface="Cambria Math"/>
                        <a:ea typeface="Cambria Math"/>
                        <a:cs typeface="Times New Roman" panose="02020603050405020304" pitchFamily="18" charset="0"/>
                      </a:rPr>
                      <m:t>) </m:t>
                    </m:r>
                    <m:d>
                      <m:dPr>
                        <m:ctrlPr>
                          <a:rPr lang="en-US" altLang="zh-CN" sz="2400" i="1" smtClean="0">
                            <a:latin typeface="Cambria Math" panose="02040503050406030204" pitchFamily="18" charset="0"/>
                            <a:ea typeface="Cambria Math"/>
                            <a:cs typeface="Times New Roman" panose="02020603050405020304" pitchFamily="18" charset="0"/>
                          </a:rPr>
                        </m:ctrlPr>
                      </m:dPr>
                      <m:e>
                        <m:r>
                          <a:rPr lang="en-US" altLang="zh-CN" sz="2400" i="1">
                            <a:latin typeface="Cambria Math"/>
                            <a:ea typeface="Cambria Math"/>
                            <a:cs typeface="Times New Roman" panose="02020603050405020304" pitchFamily="18" charset="0"/>
                          </a:rPr>
                          <m:t>𝑜𝑑𝑑</m:t>
                        </m:r>
                        <m:d>
                          <m:dPr>
                            <m:ctrlPr>
                              <a:rPr lang="en-US" altLang="zh-CN" sz="2400" i="1">
                                <a:latin typeface="Cambria Math" panose="02040503050406030204" pitchFamily="18" charset="0"/>
                                <a:ea typeface="Cambria Math"/>
                                <a:cs typeface="Times New Roman" panose="02020603050405020304" pitchFamily="18" charset="0"/>
                              </a:rPr>
                            </m:ctrlPr>
                          </m:dPr>
                          <m:e>
                            <m:r>
                              <a:rPr lang="en-US" altLang="zh-CN" sz="2400" i="1">
                                <a:latin typeface="Cambria Math"/>
                                <a:ea typeface="Cambria Math"/>
                                <a:cs typeface="Times New Roman" panose="02020603050405020304" pitchFamily="18" charset="0"/>
                              </a:rPr>
                              <m:t>𝑥</m:t>
                            </m:r>
                          </m:e>
                        </m:d>
                        <m:r>
                          <a:rPr lang="en-US" altLang="zh-CN" sz="2400" i="1">
                            <a:latin typeface="Cambria Math"/>
                            <a:ea typeface="Cambria Math"/>
                            <a:cs typeface="Times New Roman" panose="02020603050405020304" pitchFamily="18" charset="0"/>
                          </a:rPr>
                          <m:t>→</m:t>
                        </m:r>
                        <m:d>
                          <m:dPr>
                            <m:ctrlPr>
                              <a:rPr lang="en-US" altLang="zh-CN" sz="2400" i="1">
                                <a:latin typeface="Cambria Math" panose="02040503050406030204" pitchFamily="18" charset="0"/>
                                <a:ea typeface="Cambria Math"/>
                                <a:cs typeface="Times New Roman" panose="02020603050405020304" pitchFamily="18" charset="0"/>
                              </a:rPr>
                            </m:ctrlPr>
                          </m:dPr>
                          <m:e>
                            <m:r>
                              <a:rPr lang="en-US" altLang="zh-CN" sz="2400" i="1">
                                <a:latin typeface="Cambria Math"/>
                                <a:ea typeface="Cambria Math"/>
                                <a:cs typeface="Times New Roman" panose="02020603050405020304" pitchFamily="18" charset="0"/>
                              </a:rPr>
                              <m:t>∃</m:t>
                            </m:r>
                            <m:r>
                              <a:rPr lang="en-US" altLang="zh-CN" sz="2400" i="1">
                                <a:latin typeface="Cambria Math"/>
                                <a:ea typeface="Cambria Math"/>
                                <a:cs typeface="Times New Roman" panose="02020603050405020304" pitchFamily="18" charset="0"/>
                              </a:rPr>
                              <m:t>𝑦</m:t>
                            </m:r>
                          </m:e>
                        </m:d>
                        <m:d>
                          <m:dPr>
                            <m:ctrlPr>
                              <a:rPr lang="en-US" altLang="zh-CN" sz="2400" i="1">
                                <a:latin typeface="Cambria Math" panose="02040503050406030204" pitchFamily="18" charset="0"/>
                                <a:ea typeface="Cambria Math"/>
                                <a:cs typeface="Times New Roman" panose="02020603050405020304" pitchFamily="18" charset="0"/>
                              </a:rPr>
                            </m:ctrlPr>
                          </m:dPr>
                          <m:e>
                            <m:r>
                              <a:rPr lang="en-US" altLang="zh-CN" sz="2400" i="1">
                                <a:latin typeface="Cambria Math"/>
                                <a:ea typeface="Cambria Math"/>
                                <a:cs typeface="Times New Roman" panose="02020603050405020304" pitchFamily="18" charset="0"/>
                              </a:rPr>
                              <m:t>𝑜𝑑𝑑</m:t>
                            </m:r>
                            <m:d>
                              <m:dPr>
                                <m:ctrlPr>
                                  <a:rPr lang="en-US" altLang="zh-CN" sz="2400" i="1">
                                    <a:latin typeface="Cambria Math" panose="02040503050406030204" pitchFamily="18" charset="0"/>
                                    <a:ea typeface="Cambria Math"/>
                                    <a:cs typeface="Times New Roman" panose="02020603050405020304" pitchFamily="18" charset="0"/>
                                  </a:rPr>
                                </m:ctrlPr>
                              </m:dPr>
                              <m:e>
                                <m:r>
                                  <a:rPr lang="en-US" altLang="zh-CN" sz="2400" i="1">
                                    <a:latin typeface="Cambria Math"/>
                                    <a:ea typeface="Cambria Math"/>
                                    <a:cs typeface="Times New Roman" panose="02020603050405020304" pitchFamily="18" charset="0"/>
                                  </a:rPr>
                                  <m:t>𝑦</m:t>
                                </m:r>
                              </m:e>
                            </m:d>
                            <m:r>
                              <a:rPr lang="en-US" altLang="zh-CN" sz="2400" i="1">
                                <a:latin typeface="Cambria Math"/>
                                <a:ea typeface="Cambria Math"/>
                                <a:cs typeface="Times New Roman" panose="02020603050405020304" pitchFamily="18" charset="0"/>
                              </a:rPr>
                              <m:t>∧</m:t>
                            </m:r>
                            <m:r>
                              <a:rPr lang="en-US" altLang="zh-CN" sz="2400" i="1">
                                <a:latin typeface="Cambria Math"/>
                                <a:ea typeface="Cambria Math"/>
                                <a:cs typeface="Times New Roman" panose="02020603050405020304" pitchFamily="18" charset="0"/>
                              </a:rPr>
                              <m:t>𝐺𝑟𝑒𝑎𝑡</m:t>
                            </m:r>
                            <m:d>
                              <m:dPr>
                                <m:ctrlPr>
                                  <a:rPr lang="en-US" altLang="zh-CN" sz="2400" i="1">
                                    <a:latin typeface="Cambria Math" panose="02040503050406030204" pitchFamily="18" charset="0"/>
                                    <a:ea typeface="Cambria Math"/>
                                    <a:cs typeface="Times New Roman" panose="02020603050405020304" pitchFamily="18" charset="0"/>
                                  </a:rPr>
                                </m:ctrlPr>
                              </m:dPr>
                              <m:e>
                                <m:r>
                                  <a:rPr lang="en-US" altLang="zh-CN" sz="2400" i="1">
                                    <a:latin typeface="Cambria Math"/>
                                    <a:ea typeface="Cambria Math"/>
                                    <a:cs typeface="Times New Roman" panose="02020603050405020304" pitchFamily="18" charset="0"/>
                                  </a:rPr>
                                  <m:t>𝑦</m:t>
                                </m:r>
                                <m:r>
                                  <a:rPr lang="en-US" altLang="zh-CN" sz="2400" i="1">
                                    <a:latin typeface="Cambria Math"/>
                                    <a:ea typeface="Cambria Math"/>
                                    <a:cs typeface="Times New Roman" panose="02020603050405020304" pitchFamily="18" charset="0"/>
                                  </a:rPr>
                                  <m:t>,</m:t>
                                </m:r>
                                <m:r>
                                  <a:rPr lang="en-US" altLang="zh-CN" sz="2400" i="1">
                                    <a:latin typeface="Cambria Math"/>
                                    <a:ea typeface="Cambria Math"/>
                                    <a:cs typeface="Times New Roman" panose="02020603050405020304" pitchFamily="18" charset="0"/>
                                  </a:rPr>
                                  <m:t>𝑥</m:t>
                                </m:r>
                              </m:e>
                            </m:d>
                          </m:e>
                        </m:d>
                      </m:e>
                    </m:d>
                  </m:oMath>
                </a14:m>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a:p>
                <a:pPr lvl="1">
                  <a:lnSpc>
                    <a:spcPct val="200000"/>
                  </a:lnSpc>
                </a:pPr>
                <a:endParaRPr lang="en-US" altLang="zh-CN" dirty="0">
                  <a:latin typeface="Cambria Math"/>
                  <a:ea typeface="Cambria Math"/>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682830" y="988596"/>
                <a:ext cx="8045533" cy="3881768"/>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3080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87072" y="208147"/>
            <a:ext cx="8045533" cy="523220"/>
          </a:xfrm>
          <a:prstGeom prst="rect">
            <a:avLst/>
          </a:prstGeom>
        </p:spPr>
        <p:txBody>
          <a:bodyPr wrap="square">
            <a:spAutoFit/>
          </a:bodyPr>
          <a:lstStyle/>
          <a:p>
            <a:r>
              <a:rPr lang="zh-CN" altLang="en-US"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自然语言的形式化</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64950" y="1110193"/>
                <a:ext cx="8448543" cy="5139869"/>
              </a:xfrm>
              <a:prstGeom prst="rect">
                <a:avLst/>
              </a:prstGeom>
            </p:spPr>
            <p:txBody>
              <a:bodyPr wrap="square">
                <a:spAutoFit/>
              </a:bodyPr>
              <a:lstStyle/>
              <a:p>
                <a:pPr>
                  <a:lnSpc>
                    <a:spcPct val="200000"/>
                  </a:lnSpc>
                </a:pP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2.13 </a:t>
                </a:r>
                <a:r>
                  <a:rPr lang="zh-CN" altLang="zh-CN" dirty="0"/>
                  <a:t>证明苏格拉底三段论</a:t>
                </a:r>
                <a:r>
                  <a:rPr lang="en-US" altLang="zh-CN" dirty="0"/>
                  <a:t>“</a:t>
                </a:r>
                <a:r>
                  <a:rPr lang="zh-CN" altLang="zh-CN" dirty="0"/>
                  <a:t>所有人都是要死的，苏格拉底是人，所以苏格拉底是要死的</a:t>
                </a:r>
                <a:r>
                  <a:rPr lang="en-US" altLang="zh-CN" dirty="0"/>
                  <a:t>”</a:t>
                </a:r>
                <a:r>
                  <a:rPr lang="zh-CN" altLang="zh-CN" dirty="0"/>
                  <a:t>。</a:t>
                </a:r>
              </a:p>
              <a:p>
                <a:pPr>
                  <a:lnSpc>
                    <a:spcPct val="200000"/>
                  </a:lnSpc>
                </a:pPr>
                <a:r>
                  <a:rPr lang="zh-CN" altLang="zh-CN" dirty="0"/>
                  <a:t>解 设</a:t>
                </a:r>
                <a14:m>
                  <m:oMath xmlns:m="http://schemas.openxmlformats.org/officeDocument/2006/math">
                    <m:r>
                      <a:rPr lang="en-US" altLang="zh-CN" i="1">
                        <a:latin typeface="Cambria Math"/>
                      </a:rPr>
                      <m:t>𝐹</m:t>
                    </m:r>
                    <m:d>
                      <m:dPr>
                        <m:ctrlPr>
                          <a:rPr lang="zh-CN" altLang="zh-CN" i="1">
                            <a:latin typeface="Cambria Math" panose="02040503050406030204" pitchFamily="18" charset="0"/>
                          </a:rPr>
                        </m:ctrlPr>
                      </m:dPr>
                      <m:e>
                        <m:r>
                          <a:rPr lang="en-US" altLang="zh-CN" i="1">
                            <a:latin typeface="Cambria Math"/>
                          </a:rPr>
                          <m:t>𝑥</m:t>
                        </m:r>
                      </m:e>
                    </m:d>
                  </m:oMath>
                </a14:m>
                <a:r>
                  <a:rPr lang="zh-CN" altLang="zh-CN" dirty="0"/>
                  <a:t>：</a:t>
                </a:r>
                <a14:m>
                  <m:oMath xmlns:m="http://schemas.openxmlformats.org/officeDocument/2006/math">
                    <m:r>
                      <a:rPr lang="en-US" altLang="zh-CN" i="1">
                        <a:latin typeface="Cambria Math"/>
                      </a:rPr>
                      <m:t>𝑥</m:t>
                    </m:r>
                  </m:oMath>
                </a14:m>
                <a:r>
                  <a:rPr lang="zh-CN" altLang="zh-CN" dirty="0"/>
                  <a:t>是人，</a:t>
                </a:r>
                <a14:m>
                  <m:oMath xmlns:m="http://schemas.openxmlformats.org/officeDocument/2006/math">
                    <m:r>
                      <a:rPr lang="en-US" altLang="zh-CN" i="1">
                        <a:latin typeface="Cambria Math"/>
                      </a:rPr>
                      <m:t>𝐺</m:t>
                    </m:r>
                    <m:d>
                      <m:dPr>
                        <m:ctrlPr>
                          <a:rPr lang="zh-CN" altLang="zh-CN" i="1">
                            <a:latin typeface="Cambria Math" panose="02040503050406030204" pitchFamily="18" charset="0"/>
                          </a:rPr>
                        </m:ctrlPr>
                      </m:dPr>
                      <m:e>
                        <m:r>
                          <a:rPr lang="en-US" altLang="zh-CN" i="1">
                            <a:latin typeface="Cambria Math"/>
                          </a:rPr>
                          <m:t>𝑥</m:t>
                        </m:r>
                      </m:e>
                    </m:d>
                  </m:oMath>
                </a14:m>
                <a:r>
                  <a:rPr lang="zh-CN" altLang="zh-CN" dirty="0"/>
                  <a:t>：</a:t>
                </a:r>
                <a14:m>
                  <m:oMath xmlns:m="http://schemas.openxmlformats.org/officeDocument/2006/math">
                    <m:r>
                      <a:rPr lang="en-US" altLang="zh-CN" i="1">
                        <a:latin typeface="Cambria Math"/>
                      </a:rPr>
                      <m:t>𝑥</m:t>
                    </m:r>
                  </m:oMath>
                </a14:m>
                <a:r>
                  <a:rPr lang="zh-CN" altLang="zh-CN" dirty="0"/>
                  <a:t>是要死的，</a:t>
                </a:r>
                <a14:m>
                  <m:oMath xmlns:m="http://schemas.openxmlformats.org/officeDocument/2006/math">
                    <m:r>
                      <a:rPr lang="en-US" altLang="zh-CN" i="1">
                        <a:latin typeface="Cambria Math"/>
                      </a:rPr>
                      <m:t>𝑎</m:t>
                    </m:r>
                  </m:oMath>
                </a14:m>
                <a:r>
                  <a:rPr lang="zh-CN" altLang="zh-CN" dirty="0"/>
                  <a:t>是苏格拉底。</a:t>
                </a:r>
                <a:br>
                  <a:rPr lang="en-US" altLang="zh-CN" dirty="0"/>
                </a:br>
                <a:r>
                  <a:rPr lang="zh-CN" altLang="zh-CN" dirty="0"/>
                  <a:t>前提：</a:t>
                </a:r>
                <a14:m>
                  <m:oMath xmlns:m="http://schemas.openxmlformats.org/officeDocument/2006/math">
                    <m:r>
                      <a:rPr lang="en-US" altLang="zh-CN">
                        <a:latin typeface="Cambria Math"/>
                      </a:rPr>
                      <m:t>(</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𝐹</m:t>
                    </m:r>
                    <m:d>
                      <m:dPr>
                        <m:ctrlPr>
                          <a:rPr lang="zh-CN" altLang="zh-CN" i="1">
                            <a:latin typeface="Cambria Math" panose="02040503050406030204" pitchFamily="18" charset="0"/>
                          </a:rPr>
                        </m:ctrlPr>
                      </m:dPr>
                      <m:e>
                        <m:r>
                          <a:rPr lang="en-US" altLang="zh-CN" i="1">
                            <a:latin typeface="Cambria Math"/>
                          </a:rPr>
                          <m:t>𝑥</m:t>
                        </m:r>
                      </m:e>
                    </m:d>
                    <m:r>
                      <a:rPr lang="en-US" altLang="zh-CN" i="1">
                        <a:latin typeface="Cambria Math"/>
                      </a:rPr>
                      <m:t>→</m:t>
                    </m:r>
                    <m:r>
                      <a:rPr lang="en-US" altLang="zh-CN" i="1">
                        <a:latin typeface="Cambria Math"/>
                      </a:rPr>
                      <m:t>𝐺</m:t>
                    </m:r>
                    <m:d>
                      <m:dPr>
                        <m:ctrlPr>
                          <a:rPr lang="zh-CN" altLang="zh-CN" i="1">
                            <a:latin typeface="Cambria Math" panose="02040503050406030204" pitchFamily="18" charset="0"/>
                          </a:rPr>
                        </m:ctrlPr>
                      </m:dPr>
                      <m:e>
                        <m:r>
                          <a:rPr lang="en-US" altLang="zh-CN" i="1">
                            <a:latin typeface="Cambria Math"/>
                          </a:rPr>
                          <m:t>𝑥</m:t>
                        </m:r>
                      </m:e>
                    </m:d>
                    <m:r>
                      <a:rPr lang="en-US" altLang="zh-CN" i="1">
                        <a:latin typeface="Cambria Math"/>
                      </a:rPr>
                      <m:t>)</m:t>
                    </m:r>
                  </m:oMath>
                </a14:m>
                <a:r>
                  <a:rPr lang="zh-CN" altLang="zh-CN" dirty="0"/>
                  <a:t>，</a:t>
                </a:r>
                <a14:m>
                  <m:oMath xmlns:m="http://schemas.openxmlformats.org/officeDocument/2006/math">
                    <m:r>
                      <a:rPr lang="en-US" altLang="zh-CN" i="1">
                        <a:latin typeface="Cambria Math"/>
                      </a:rPr>
                      <m:t>𝐹</m:t>
                    </m:r>
                    <m:d>
                      <m:dPr>
                        <m:ctrlPr>
                          <a:rPr lang="zh-CN" altLang="zh-CN" i="1">
                            <a:latin typeface="Cambria Math" panose="02040503050406030204" pitchFamily="18" charset="0"/>
                          </a:rPr>
                        </m:ctrlPr>
                      </m:dPr>
                      <m:e>
                        <m:r>
                          <a:rPr lang="en-US" altLang="zh-CN" i="1">
                            <a:latin typeface="Cambria Math"/>
                          </a:rPr>
                          <m:t>𝑎</m:t>
                        </m:r>
                      </m:e>
                    </m:d>
                  </m:oMath>
                </a14:m>
                <a:br>
                  <a:rPr lang="en-US" altLang="zh-CN" dirty="0"/>
                </a:br>
                <a:r>
                  <a:rPr lang="zh-CN" altLang="zh-CN" dirty="0"/>
                  <a:t>结论：</a:t>
                </a:r>
                <a14:m>
                  <m:oMath xmlns:m="http://schemas.openxmlformats.org/officeDocument/2006/math">
                    <m:r>
                      <a:rPr lang="en-US" altLang="zh-CN" i="1">
                        <a:latin typeface="Cambria Math"/>
                      </a:rPr>
                      <m:t>𝐺</m:t>
                    </m:r>
                    <m:d>
                      <m:dPr>
                        <m:ctrlPr>
                          <a:rPr lang="zh-CN" altLang="zh-CN" i="1">
                            <a:latin typeface="Cambria Math" panose="02040503050406030204" pitchFamily="18" charset="0"/>
                          </a:rPr>
                        </m:ctrlPr>
                      </m:dPr>
                      <m:e>
                        <m:r>
                          <a:rPr lang="en-US" altLang="zh-CN" i="1">
                            <a:latin typeface="Cambria Math"/>
                          </a:rPr>
                          <m:t>𝑎</m:t>
                        </m:r>
                      </m:e>
                    </m:d>
                  </m:oMath>
                </a14:m>
                <a:endParaRPr lang="zh-CN" altLang="zh-CN" dirty="0"/>
              </a:p>
              <a:p>
                <a:pPr>
                  <a:lnSpc>
                    <a:spcPct val="200000"/>
                  </a:lnSpc>
                </a:pPr>
                <a:r>
                  <a:rPr lang="zh-CN" altLang="zh-CN" dirty="0"/>
                  <a:t>证明 </a:t>
                </a:r>
                <a:r>
                  <a:rPr lang="en-US" altLang="zh-CN" dirty="0"/>
                  <a:t>(1) </a:t>
                </a:r>
                <a14:m>
                  <m:oMath xmlns:m="http://schemas.openxmlformats.org/officeDocument/2006/math">
                    <m:r>
                      <a:rPr lang="en-US" altLang="zh-CN">
                        <a:latin typeface="Cambria Math"/>
                      </a:rPr>
                      <m:t>(</m:t>
                    </m:r>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𝐹</m:t>
                    </m:r>
                    <m:d>
                      <m:dPr>
                        <m:ctrlPr>
                          <a:rPr lang="zh-CN" altLang="zh-CN" i="1">
                            <a:latin typeface="Cambria Math" panose="02040503050406030204" pitchFamily="18" charset="0"/>
                          </a:rPr>
                        </m:ctrlPr>
                      </m:dPr>
                      <m:e>
                        <m:r>
                          <a:rPr lang="en-US" altLang="zh-CN" i="1">
                            <a:latin typeface="Cambria Math"/>
                          </a:rPr>
                          <m:t>𝑥</m:t>
                        </m:r>
                      </m:e>
                    </m:d>
                    <m:r>
                      <a:rPr lang="en-US" altLang="zh-CN" i="1">
                        <a:latin typeface="Cambria Math"/>
                      </a:rPr>
                      <m:t>→</m:t>
                    </m:r>
                    <m:r>
                      <a:rPr lang="en-US" altLang="zh-CN" i="1">
                        <a:latin typeface="Cambria Math"/>
                      </a:rPr>
                      <m:t>𝐺</m:t>
                    </m:r>
                    <m:d>
                      <m:dPr>
                        <m:ctrlPr>
                          <a:rPr lang="zh-CN" altLang="zh-CN" i="1">
                            <a:latin typeface="Cambria Math" panose="02040503050406030204" pitchFamily="18" charset="0"/>
                          </a:rPr>
                        </m:ctrlPr>
                      </m:dPr>
                      <m:e>
                        <m:r>
                          <a:rPr lang="en-US" altLang="zh-CN" i="1">
                            <a:latin typeface="Cambria Math"/>
                          </a:rPr>
                          <m:t>𝑥</m:t>
                        </m:r>
                      </m:e>
                    </m:d>
                    <m:r>
                      <a:rPr lang="en-US" altLang="zh-CN" i="1">
                        <a:latin typeface="Cambria Math"/>
                      </a:rPr>
                      <m:t>)</m:t>
                    </m:r>
                  </m:oMath>
                </a14:m>
                <a:br>
                  <a:rPr lang="en-US" altLang="zh-CN" dirty="0"/>
                </a:br>
                <a:r>
                  <a:rPr lang="en-US" altLang="zh-CN" dirty="0"/>
                  <a:t>(2) </a:t>
                </a:r>
                <a14:m>
                  <m:oMath xmlns:m="http://schemas.openxmlformats.org/officeDocument/2006/math">
                    <m:r>
                      <a:rPr lang="en-US" altLang="zh-CN" i="1">
                        <a:latin typeface="Cambria Math"/>
                      </a:rPr>
                      <m:t>𝐹</m:t>
                    </m:r>
                    <m:d>
                      <m:dPr>
                        <m:ctrlPr>
                          <a:rPr lang="zh-CN" altLang="zh-CN" i="1">
                            <a:latin typeface="Cambria Math" panose="02040503050406030204" pitchFamily="18" charset="0"/>
                          </a:rPr>
                        </m:ctrlPr>
                      </m:dPr>
                      <m:e>
                        <m:r>
                          <a:rPr lang="en-US" altLang="zh-CN" i="1">
                            <a:latin typeface="Cambria Math"/>
                          </a:rPr>
                          <m:t>𝑎</m:t>
                        </m:r>
                      </m:e>
                    </m:d>
                    <m:r>
                      <a:rPr lang="en-US" altLang="zh-CN" i="1">
                        <a:latin typeface="Cambria Math"/>
                      </a:rPr>
                      <m:t>→</m:t>
                    </m:r>
                    <m:r>
                      <a:rPr lang="en-US" altLang="zh-CN" i="1">
                        <a:latin typeface="Cambria Math"/>
                      </a:rPr>
                      <m:t>𝐺</m:t>
                    </m:r>
                    <m:d>
                      <m:dPr>
                        <m:ctrlPr>
                          <a:rPr lang="zh-CN" altLang="zh-CN" i="1">
                            <a:latin typeface="Cambria Math" panose="02040503050406030204" pitchFamily="18" charset="0"/>
                          </a:rPr>
                        </m:ctrlPr>
                      </m:dPr>
                      <m:e>
                        <m:r>
                          <a:rPr lang="en-US" altLang="zh-CN" i="1">
                            <a:latin typeface="Cambria Math"/>
                          </a:rPr>
                          <m:t>𝑎</m:t>
                        </m:r>
                      </m:e>
                    </m:d>
                  </m:oMath>
                </a14:m>
                <a:r>
                  <a:rPr lang="en-US" altLang="zh-CN" dirty="0"/>
                  <a:t> (1</a:t>
                </a:r>
                <a:r>
                  <a:rPr lang="zh-CN" altLang="zh-CN" dirty="0"/>
                  <a:t>的全称量词消去</a:t>
                </a:r>
                <a:r>
                  <a:rPr lang="en-US" altLang="zh-CN" dirty="0"/>
                  <a:t>)</a:t>
                </a:r>
                <a:br>
                  <a:rPr lang="en-US" altLang="zh-CN" dirty="0"/>
                </a:br>
                <a:r>
                  <a:rPr lang="en-US" altLang="zh-CN" dirty="0"/>
                  <a:t>(3) </a:t>
                </a:r>
                <a14:m>
                  <m:oMath xmlns:m="http://schemas.openxmlformats.org/officeDocument/2006/math">
                    <m:r>
                      <a:rPr lang="en-US" altLang="zh-CN" i="1">
                        <a:latin typeface="Cambria Math"/>
                      </a:rPr>
                      <m:t>𝐹</m:t>
                    </m:r>
                    <m:d>
                      <m:dPr>
                        <m:ctrlPr>
                          <a:rPr lang="zh-CN" altLang="zh-CN" i="1">
                            <a:latin typeface="Cambria Math" panose="02040503050406030204" pitchFamily="18" charset="0"/>
                          </a:rPr>
                        </m:ctrlPr>
                      </m:dPr>
                      <m:e>
                        <m:r>
                          <a:rPr lang="en-US" altLang="zh-CN" i="1">
                            <a:latin typeface="Cambria Math"/>
                          </a:rPr>
                          <m:t>𝑎</m:t>
                        </m:r>
                      </m:e>
                    </m:d>
                  </m:oMath>
                </a14:m>
                <a:br>
                  <a:rPr lang="en-US" altLang="zh-CN" dirty="0"/>
                </a:br>
                <a:r>
                  <a:rPr lang="en-US" altLang="zh-CN" dirty="0"/>
                  <a:t>(4) </a:t>
                </a:r>
                <a14:m>
                  <m:oMath xmlns:m="http://schemas.openxmlformats.org/officeDocument/2006/math">
                    <m:r>
                      <a:rPr lang="en-US" altLang="zh-CN" i="1">
                        <a:latin typeface="Cambria Math"/>
                      </a:rPr>
                      <m:t>𝐺</m:t>
                    </m:r>
                    <m:d>
                      <m:dPr>
                        <m:ctrlPr>
                          <a:rPr lang="zh-CN" altLang="zh-CN" i="1">
                            <a:latin typeface="Cambria Math" panose="02040503050406030204" pitchFamily="18" charset="0"/>
                          </a:rPr>
                        </m:ctrlPr>
                      </m:dPr>
                      <m:e>
                        <m:r>
                          <a:rPr lang="en-US" altLang="zh-CN" i="1">
                            <a:latin typeface="Cambria Math"/>
                          </a:rPr>
                          <m:t>𝑎</m:t>
                        </m:r>
                      </m:e>
                    </m:d>
                  </m:oMath>
                </a14:m>
                <a:r>
                  <a:rPr lang="en-US" altLang="zh-CN" dirty="0"/>
                  <a:t> (2</a:t>
                </a:r>
                <a:r>
                  <a:rPr lang="zh-CN" altLang="zh-CN" dirty="0"/>
                  <a:t>和</a:t>
                </a:r>
                <a:r>
                  <a:rPr lang="en-US" altLang="zh-CN" dirty="0"/>
                  <a:t>3</a:t>
                </a:r>
                <a:r>
                  <a:rPr lang="zh-CN" altLang="zh-CN" dirty="0"/>
                  <a:t>的假言推理</a:t>
                </a:r>
                <a:r>
                  <a:rPr lang="en-US" altLang="zh-CN" dirty="0"/>
                  <a:t>)</a:t>
                </a:r>
                <a:endParaRPr lang="zh-CN" altLang="zh-CN" dirty="0"/>
              </a:p>
            </p:txBody>
          </p:sp>
        </mc:Choice>
        <mc:Fallback xmlns="">
          <p:sp>
            <p:nvSpPr>
              <p:cNvPr id="2" name="矩形 1"/>
              <p:cNvSpPr>
                <a:spLocks noRot="1" noChangeAspect="1" noMove="1" noResize="1" noEditPoints="1" noAdjustHandles="1" noChangeArrowheads="1" noChangeShapeType="1" noTextEdit="1"/>
              </p:cNvSpPr>
              <p:nvPr/>
            </p:nvSpPr>
            <p:spPr>
              <a:xfrm>
                <a:off x="364950" y="1110193"/>
                <a:ext cx="8448543" cy="5139869"/>
              </a:xfrm>
              <a:prstGeom prst="rect">
                <a:avLst/>
              </a:prstGeom>
              <a:blipFill rotWithShape="1">
                <a:blip r:embed="rId2"/>
                <a:stretch>
                  <a:fillRect l="-794" r="-5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85458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87072" y="208147"/>
            <a:ext cx="8045533" cy="523220"/>
          </a:xfrm>
          <a:prstGeom prst="rect">
            <a:avLst/>
          </a:prstGeom>
        </p:spPr>
        <p:txBody>
          <a:bodyPr wrap="square">
            <a:spAutoFit/>
          </a:bodyPr>
          <a:lstStyle/>
          <a:p>
            <a:r>
              <a:rPr lang="zh-CN" altLang="en-US"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自然语言的形式化</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74218" y="1285797"/>
                <a:ext cx="9262753" cy="4662815"/>
              </a:xfrm>
              <a:prstGeom prst="rect">
                <a:avLst/>
              </a:prstGeom>
            </p:spPr>
            <p:txBody>
              <a:bodyPr wrap="square">
                <a:spAutoFit/>
              </a:bodyPr>
              <a:lstStyle/>
              <a:p>
                <a:pPr lvl="1">
                  <a:lnSpc>
                    <a:spcPct val="150000"/>
                  </a:lnSpc>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2.14  </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前提：</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每驾飞机或者停在地面或者飞在天空；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并非每驾飞机都飞在天空</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结论：</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有些飞机停在地面</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形式化：</a:t>
                </a:r>
                <a14:m>
                  <m:oMath xmlns:m="http://schemas.openxmlformats.org/officeDocument/2006/math">
                    <m:r>
                      <m:rPr>
                        <m:sty m:val="p"/>
                      </m:rPr>
                      <a:rPr lang="en-US" altLang="zh-CN" b="0" i="0" smtClean="0">
                        <a:latin typeface="Cambria Math"/>
                        <a:ea typeface="Cambria Math"/>
                        <a:cs typeface="Times New Roman" panose="02020603050405020304" pitchFamily="18" charset="0"/>
                      </a:rPr>
                      <m:t>plane</m:t>
                    </m:r>
                    <m:d>
                      <m:dPr>
                        <m:ctrlPr>
                          <a:rPr lang="en-US" altLang="zh-CN" b="0" i="1" smtClean="0">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a:rPr lang="en-US" altLang="zh-CN" i="1">
                        <a:latin typeface="Cambria Math"/>
                        <a:ea typeface="Cambria Math"/>
                        <a:cs typeface="Times New Roman" panose="02020603050405020304" pitchFamily="18" charset="0"/>
                      </a:rPr>
                      <m:t>𝑥</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是飞机；</a:t>
                </a:r>
                <a14:m>
                  <m:oMath xmlns:m="http://schemas.openxmlformats.org/officeDocument/2006/math">
                    <m:r>
                      <m:rPr>
                        <m:sty m:val="p"/>
                      </m:rPr>
                      <a:rPr lang="en-US" altLang="zh-CN" b="0" i="0" smtClean="0">
                        <a:latin typeface="Cambria Math"/>
                        <a:ea typeface="Cambria Math"/>
                        <a:cs typeface="Times New Roman" panose="02020603050405020304" pitchFamily="18" charset="0"/>
                      </a:rPr>
                      <m:t>in</m:t>
                    </m:r>
                    <m:r>
                      <a:rPr lang="en-US" altLang="zh-CN" b="0" i="0" smtClean="0">
                        <a:latin typeface="Cambria Math"/>
                        <a:ea typeface="Cambria Math"/>
                        <a:cs typeface="Times New Roman" panose="02020603050405020304" pitchFamily="18" charset="0"/>
                      </a:rPr>
                      <m:t>_</m:t>
                    </m:r>
                    <m:r>
                      <m:rPr>
                        <m:sty m:val="p"/>
                      </m:rPr>
                      <a:rPr lang="en-US" altLang="zh-CN" b="0" i="0" smtClean="0">
                        <a:latin typeface="Cambria Math"/>
                        <a:ea typeface="Cambria Math"/>
                        <a:cs typeface="Times New Roman" panose="02020603050405020304" pitchFamily="18" charset="0"/>
                      </a:rPr>
                      <m:t>ground</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a:rPr lang="en-US" altLang="zh-CN" i="1">
                        <a:latin typeface="Cambria Math"/>
                        <a:ea typeface="Cambria Math"/>
                        <a:cs typeface="Times New Roman" panose="02020603050405020304" pitchFamily="18" charset="0"/>
                      </a:rPr>
                      <m:t>𝑥</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停在地面；</a:t>
                </a:r>
                <a14:m>
                  <m:oMath xmlns:m="http://schemas.openxmlformats.org/officeDocument/2006/math">
                    <m:r>
                      <m:rPr>
                        <m:sty m:val="p"/>
                      </m:rPr>
                      <a:rPr lang="en-US" altLang="zh-CN" b="0" i="0" smtClean="0">
                        <a:latin typeface="Cambria Math"/>
                        <a:ea typeface="Cambria Math"/>
                        <a:cs typeface="Times New Roman" panose="02020603050405020304" pitchFamily="18" charset="0"/>
                      </a:rPr>
                      <m:t>on</m:t>
                    </m:r>
                    <m:r>
                      <a:rPr lang="en-US" altLang="zh-CN" b="0" i="0" smtClean="0">
                        <a:latin typeface="Cambria Math"/>
                        <a:ea typeface="Cambria Math"/>
                        <a:cs typeface="Times New Roman" panose="02020603050405020304" pitchFamily="18" charset="0"/>
                      </a:rPr>
                      <m:t>_</m:t>
                    </m:r>
                    <m:r>
                      <m:rPr>
                        <m:sty m:val="p"/>
                      </m:rPr>
                      <a:rPr lang="en-US" altLang="zh-CN" b="0" i="0" smtClean="0">
                        <a:latin typeface="Cambria Math"/>
                        <a:ea typeface="Cambria Math"/>
                        <a:cs typeface="Times New Roman" panose="02020603050405020304" pitchFamily="18" charset="0"/>
                      </a:rPr>
                      <m:t>fly</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a:rPr lang="en-US" altLang="zh-CN" i="1">
                        <a:latin typeface="Cambria Math"/>
                        <a:ea typeface="Cambria Math"/>
                        <a:cs typeface="Times New Roman" panose="02020603050405020304" pitchFamily="18" charset="0"/>
                      </a:rPr>
                      <m:t>𝑥</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飞在天空</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pPr>
                <a:r>
                  <a:rPr lang="zh-CN" altLang="en-US" dirty="0">
                    <a:latin typeface="黑体" panose="02010609060101010101" pitchFamily="49" charset="-122"/>
                    <a:ea typeface="黑体" panose="02010609060101010101" pitchFamily="49" charset="-122"/>
                    <a:cs typeface="Times New Roman" panose="02020603050405020304" pitchFamily="18" charset="0"/>
                  </a:rPr>
                  <a:t>已知：</a:t>
                </a: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𝑝𝑙𝑎𝑛𝑒</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𝑖𝑛</m:t>
                    </m:r>
                    <m:r>
                      <a:rPr lang="en-US" altLang="zh-CN" i="1">
                        <a:latin typeface="Cambria Math"/>
                        <a:ea typeface="Cambria Math"/>
                        <a:cs typeface="Times New Roman" panose="02020603050405020304" pitchFamily="18" charset="0"/>
                      </a:rPr>
                      <m:t>_</m:t>
                    </m:r>
                    <m:r>
                      <a:rPr lang="en-US" altLang="zh-CN" i="1">
                        <a:latin typeface="Cambria Math"/>
                        <a:ea typeface="Cambria Math"/>
                        <a:cs typeface="Times New Roman" panose="02020603050405020304" pitchFamily="18" charset="0"/>
                      </a:rPr>
                      <m:t>𝑔𝑟𝑜𝑢𝑛𝑑</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m:rPr>
                        <m:sty m:val="p"/>
                      </m:rPr>
                      <a:rPr lang="en-US" altLang="zh-CN">
                        <a:latin typeface="Cambria Math"/>
                        <a:ea typeface="Cambria Math"/>
                        <a:cs typeface="Times New Roman" panose="02020603050405020304" pitchFamily="18" charset="0"/>
                      </a:rPr>
                      <m:t>on</m:t>
                    </m:r>
                    <m:r>
                      <a:rPr lang="en-US" altLang="zh-CN">
                        <a:latin typeface="Cambria Math"/>
                        <a:ea typeface="Cambria Math"/>
                        <a:cs typeface="Times New Roman" panose="02020603050405020304" pitchFamily="18" charset="0"/>
                      </a:rPr>
                      <m:t>_</m:t>
                    </m:r>
                    <m:r>
                      <m:rPr>
                        <m:sty m:val="p"/>
                      </m:rPr>
                      <a:rPr lang="en-US" altLang="zh-CN">
                        <a:latin typeface="Cambria Math"/>
                        <a:ea typeface="Cambria Math"/>
                        <a:cs typeface="Times New Roman" panose="02020603050405020304" pitchFamily="18" charset="0"/>
                      </a:rPr>
                      <m:t>fly</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b="0" i="1" smtClean="0">
                        <a:latin typeface="Cambria Math" panose="02040503050406030204" pitchFamily="18" charset="0"/>
                        <a:ea typeface="Cambria Math"/>
                        <a:cs typeface="Times New Roman" panose="02020603050405020304" pitchFamily="18" charset="0"/>
                      </a:rPr>
                      <m:t>)</m:t>
                    </m:r>
                  </m:oMath>
                </a14:m>
                <a:r>
                  <a:rPr lang="en-US" altLang="zh-CN" dirty="0">
                    <a:latin typeface="黑体" panose="02010609060101010101" pitchFamily="49" charset="-122"/>
                    <a:ea typeface="黑体" panose="02010609060101010101" pitchFamily="49" charset="-122"/>
                    <a:cs typeface="Times New Roman" panose="02020603050405020304" pitchFamily="18" charset="0"/>
                  </a:rPr>
                  <a:t>, </a:t>
                </a:r>
                <a14:m>
                  <m:oMath xmlns:m="http://schemas.openxmlformats.org/officeDocument/2006/math">
                    <m:d>
                      <m:dPr>
                        <m:ctrlPr>
                          <a:rPr lang="en-US" altLang="zh-CN" b="0" i="1" smtClean="0">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e>
                    </m:d>
                    <m:r>
                      <a:rPr lang="en-US" altLang="zh-CN" b="0" i="1" smtClean="0">
                        <a:latin typeface="Cambria Math" panose="02040503050406030204" pitchFamily="18" charset="0"/>
                        <a:ea typeface="Cambria Math"/>
                        <a:cs typeface="Times New Roman" panose="02020603050405020304" pitchFamily="18" charset="0"/>
                      </a:rPr>
                      <m:t>(</m:t>
                    </m:r>
                    <m:r>
                      <a:rPr lang="en-US" altLang="zh-CN" b="0" i="1" smtClean="0">
                        <a:latin typeface="Cambria Math" panose="02040503050406030204" pitchFamily="18" charset="0"/>
                        <a:ea typeface="Cambria Math"/>
                        <a:cs typeface="Times New Roman" panose="02020603050405020304" pitchFamily="18" charset="0"/>
                      </a:rPr>
                      <m:t>𝑝𝑙𝑎𝑛𝑒</m:t>
                    </m:r>
                    <m:r>
                      <a:rPr lang="en-US" altLang="zh-CN" b="0" i="1" smtClean="0">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𝑥</m:t>
                    </m:r>
                    <m:r>
                      <a:rPr lang="en-US" altLang="zh-CN" b="0" i="1" smtClean="0">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𝑜𝑛</m:t>
                    </m:r>
                    <m:r>
                      <a:rPr lang="en-US" altLang="zh-CN" b="0" i="1" smtClean="0">
                        <a:latin typeface="Cambria Math"/>
                        <a:ea typeface="Cambria Math"/>
                        <a:cs typeface="Times New Roman" panose="02020603050405020304" pitchFamily="18" charset="0"/>
                      </a:rPr>
                      <m:t>_</m:t>
                    </m:r>
                    <m:r>
                      <a:rPr lang="en-US" altLang="zh-CN" b="0" i="1" smtClean="0">
                        <a:latin typeface="Cambria Math"/>
                        <a:ea typeface="Cambria Math"/>
                        <a:cs typeface="Times New Roman" panose="02020603050405020304" pitchFamily="18" charset="0"/>
                      </a:rPr>
                      <m:t>𝑓𝑙𝑦</m:t>
                    </m:r>
                    <m:r>
                      <a:rPr lang="en-US" altLang="zh-CN" b="0" i="1" smtClean="0">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𝑥</m:t>
                    </m:r>
                    <m:r>
                      <a:rPr lang="en-US" altLang="zh-CN" b="0" i="1" smtClean="0">
                        <a:latin typeface="Cambria Math" panose="02040503050406030204" pitchFamily="18" charset="0"/>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m:t>
                    </m:r>
                  </m:oMath>
                </a14:m>
                <a:endParaRPr lang="en-US" altLang="zh-CN" dirty="0">
                  <a:latin typeface="黑体" panose="02010609060101010101" pitchFamily="49" charset="-122"/>
                  <a:ea typeface="黑体" panose="02010609060101010101" pitchFamily="49" charset="-122"/>
                  <a:cs typeface="Times New Roman" panose="02020603050405020304" pitchFamily="18" charset="0"/>
                </a:endParaRPr>
              </a:p>
              <a:p>
                <a:pPr lvl="1">
                  <a:lnSpc>
                    <a:spcPct val="150000"/>
                  </a:lnSpc>
                </a:pPr>
                <a:r>
                  <a:rPr lang="zh-CN" altLang="en-US" dirty="0">
                    <a:latin typeface="黑体" panose="02010609060101010101" pitchFamily="49" charset="-122"/>
                    <a:ea typeface="黑体" panose="02010609060101010101" pitchFamily="49" charset="-122"/>
                    <a:cs typeface="Times New Roman" panose="02020603050405020304" pitchFamily="18" charset="0"/>
                  </a:rPr>
                  <a:t>请证明：</a:t>
                </a: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𝑝𝑙𝑎𝑛𝑒</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b="0" i="1" smtClean="0">
                        <a:latin typeface="Cambria Math"/>
                        <a:ea typeface="Cambria Math"/>
                        <a:cs typeface="Times New Roman" panose="02020603050405020304" pitchFamily="18" charset="0"/>
                      </a:rPr>
                      <m:t>𝑖𝑛</m:t>
                    </m:r>
                    <m:r>
                      <a:rPr lang="en-US" altLang="zh-CN" b="0" i="1" smtClean="0">
                        <a:latin typeface="Cambria Math"/>
                        <a:ea typeface="Cambria Math"/>
                        <a:cs typeface="Times New Roman" panose="02020603050405020304" pitchFamily="18" charset="0"/>
                      </a:rPr>
                      <m:t>_</m:t>
                    </m:r>
                    <m:r>
                      <a:rPr lang="en-US" altLang="zh-CN" b="0" i="1" smtClean="0">
                        <a:latin typeface="Cambria Math"/>
                        <a:ea typeface="Cambria Math"/>
                        <a:cs typeface="Times New Roman" panose="02020603050405020304" pitchFamily="18" charset="0"/>
                      </a:rPr>
                      <m:t>𝑔𝑟𝑜𝑢𝑛𝑑</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oMath>
                </a14:m>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证明：</a:t>
                </a:r>
              </a:p>
              <a:p>
                <a:pPr marL="800100" lvl="1" indent="-342900">
                  <a:lnSpc>
                    <a:spcPct val="150000"/>
                  </a:lnSpc>
                  <a:buFont typeface="+mj-lt"/>
                  <a:buAutoNum type="arabicPeriod"/>
                </a:pP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b="0" i="1" smtClean="0">
                        <a:latin typeface="Cambria Math" panose="02040503050406030204" pitchFamily="18" charset="0"/>
                        <a:ea typeface="Cambria Math"/>
                        <a:cs typeface="Times New Roman" panose="02020603050405020304" pitchFamily="18" charset="0"/>
                      </a:rPr>
                      <m:t>𝑝𝑙</m:t>
                    </m:r>
                    <m:r>
                      <a:rPr lang="en-US" altLang="zh-CN" i="1">
                        <a:latin typeface="Cambria Math"/>
                        <a:ea typeface="Cambria Math"/>
                        <a:cs typeface="Times New Roman" panose="02020603050405020304" pitchFamily="18" charset="0"/>
                      </a:rPr>
                      <m:t>𝑎𝑛𝑒</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𝑜𝑛</m:t>
                    </m:r>
                    <m:r>
                      <a:rPr lang="en-US" altLang="zh-CN" i="1">
                        <a:latin typeface="Cambria Math"/>
                        <a:ea typeface="Cambria Math"/>
                        <a:cs typeface="Times New Roman" panose="02020603050405020304" pitchFamily="18" charset="0"/>
                      </a:rPr>
                      <m:t>_</m:t>
                    </m:r>
                    <m:r>
                      <a:rPr lang="en-US" altLang="zh-CN" i="1">
                        <a:latin typeface="Cambria Math"/>
                        <a:ea typeface="Cambria Math"/>
                        <a:cs typeface="Times New Roman" panose="02020603050405020304" pitchFamily="18" charset="0"/>
                      </a:rPr>
                      <m:t>𝑓𝑙𝑦</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b="0" i="1" smtClean="0">
                        <a:latin typeface="Cambria Math" panose="02040503050406030204" pitchFamily="18" charset="0"/>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已知</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p>
              <a:p>
                <a:pPr marL="800100" lvl="1" indent="-342900">
                  <a:lnSpc>
                    <a:spcPct val="150000"/>
                  </a:lnSpc>
                  <a:buFont typeface="+mj-lt"/>
                  <a:buAutoNum type="arabicPeriod"/>
                </a:pP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b="0" i="1" smtClean="0">
                        <a:latin typeface="Cambria Math" panose="02040503050406030204" pitchFamily="18" charset="0"/>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b="0" i="1" smtClean="0">
                        <a:latin typeface="Cambria Math" panose="02040503050406030204" pitchFamily="18" charset="0"/>
                        <a:ea typeface="Cambria Math"/>
                        <a:cs typeface="Times New Roman" panose="02020603050405020304" pitchFamily="18" charset="0"/>
                      </a:rPr>
                      <m:t>𝑝</m:t>
                    </m:r>
                    <m:r>
                      <a:rPr lang="en-US" altLang="zh-CN" i="1">
                        <a:latin typeface="Cambria Math"/>
                        <a:ea typeface="Cambria Math"/>
                        <a:cs typeface="Times New Roman" panose="02020603050405020304" pitchFamily="18" charset="0"/>
                      </a:rPr>
                      <m:t>𝑙𝑎𝑛𝑒</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𝑜𝑛</m:t>
                    </m:r>
                    <m:r>
                      <a:rPr lang="en-US" altLang="zh-CN" i="1">
                        <a:latin typeface="Cambria Math"/>
                        <a:ea typeface="Cambria Math"/>
                        <a:cs typeface="Times New Roman" panose="02020603050405020304" pitchFamily="18" charset="0"/>
                      </a:rPr>
                      <m:t>_</m:t>
                    </m:r>
                    <m:r>
                      <a:rPr lang="en-US" altLang="zh-CN" i="1">
                        <a:latin typeface="Cambria Math"/>
                        <a:ea typeface="Cambria Math"/>
                        <a:cs typeface="Times New Roman" panose="02020603050405020304" pitchFamily="18" charset="0"/>
                      </a:rPr>
                      <m:t>𝑓𝑙𝑦</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oMath>
                </a14:m>
                <a:endParaRPr lang="en-US" altLang="zh-CN" b="0" i="1" dirty="0">
                  <a:latin typeface="Cambria Math"/>
                  <a:ea typeface="Cambria Math"/>
                  <a:cs typeface="Times New Roman" panose="02020603050405020304" pitchFamily="18" charset="0"/>
                </a:endParaRPr>
              </a:p>
              <a:p>
                <a:pPr marL="800100" lvl="1" indent="-342900">
                  <a:lnSpc>
                    <a:spcPct val="150000"/>
                  </a:lnSpc>
                  <a:buFont typeface="+mj-lt"/>
                  <a:buAutoNum type="arabicPeriod"/>
                </a:pP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b="0" i="1" smtClean="0">
                        <a:latin typeface="Cambria Math" panose="02040503050406030204" pitchFamily="18" charset="0"/>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b="0" i="1" smtClean="0">
                        <a:latin typeface="Cambria Math" panose="02040503050406030204" pitchFamily="18" charset="0"/>
                        <a:ea typeface="Cambria Math"/>
                        <a:cs typeface="Times New Roman" panose="02020603050405020304" pitchFamily="18" charset="0"/>
                      </a:rPr>
                      <m:t>𝑝</m:t>
                    </m:r>
                    <m:r>
                      <a:rPr lang="en-US" altLang="zh-CN" i="1">
                        <a:latin typeface="Cambria Math"/>
                        <a:ea typeface="Cambria Math"/>
                        <a:cs typeface="Times New Roman" panose="02020603050405020304" pitchFamily="18" charset="0"/>
                      </a:rPr>
                      <m:t>𝑙𝑎𝑛𝑒</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𝑜𝑛</m:t>
                    </m:r>
                    <m:r>
                      <a:rPr lang="en-US" altLang="zh-CN" i="1">
                        <a:latin typeface="Cambria Math"/>
                        <a:ea typeface="Cambria Math"/>
                        <a:cs typeface="Times New Roman" panose="02020603050405020304" pitchFamily="18" charset="0"/>
                      </a:rPr>
                      <m:t>_</m:t>
                    </m:r>
                    <m:r>
                      <a:rPr lang="en-US" altLang="zh-CN" i="1">
                        <a:latin typeface="Cambria Math"/>
                        <a:ea typeface="Cambria Math"/>
                        <a:cs typeface="Times New Roman" panose="02020603050405020304" pitchFamily="18" charset="0"/>
                      </a:rPr>
                      <m:t>𝑓𝑙𝑦</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oMath>
                </a14:m>
                <a:endParaRPr lang="en-US" altLang="zh-CN" i="1" dirty="0">
                  <a:latin typeface="Cambria Math"/>
                  <a:ea typeface="Cambria Math"/>
                  <a:cs typeface="Times New Roman" panose="02020603050405020304" pitchFamily="18" charset="0"/>
                </a:endParaRPr>
              </a:p>
              <a:p>
                <a:pPr marL="800100" lvl="1" indent="-342900">
                  <a:lnSpc>
                    <a:spcPct val="150000"/>
                  </a:lnSpc>
                  <a:buFont typeface="+mj-lt"/>
                  <a:buAutoNum type="arabicPeriod"/>
                </a:pPr>
                <a14:m>
                  <m:oMath xmlns:m="http://schemas.openxmlformats.org/officeDocument/2006/math">
                    <m:r>
                      <a:rPr lang="en-US" altLang="zh-CN">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b="0" i="1" smtClean="0">
                        <a:latin typeface="Cambria Math" panose="02040503050406030204" pitchFamily="18" charset="0"/>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b="0" i="1" smtClean="0">
                        <a:latin typeface="Cambria Math" panose="02040503050406030204" pitchFamily="18" charset="0"/>
                        <a:ea typeface="Cambria Math"/>
                        <a:cs typeface="Times New Roman" panose="02020603050405020304" pitchFamily="18" charset="0"/>
                      </a:rPr>
                      <m:t>𝑝</m:t>
                    </m:r>
                    <m:r>
                      <a:rPr lang="en-US" altLang="zh-CN" i="1">
                        <a:latin typeface="Cambria Math"/>
                        <a:ea typeface="Cambria Math"/>
                        <a:cs typeface="Times New Roman" panose="02020603050405020304" pitchFamily="18" charset="0"/>
                      </a:rPr>
                      <m:t>𝑙𝑎𝑛𝑒</m:t>
                    </m:r>
                    <m:d>
                      <m:dPr>
                        <m:ctrlPr>
                          <a:rPr lang="en-US" altLang="zh-CN" i="1">
                            <a:latin typeface="Cambria Math" panose="02040503050406030204" pitchFamily="18" charset="0"/>
                            <a:ea typeface="Cambria Math"/>
                            <a:cs typeface="Times New Roman" panose="02020603050405020304" pitchFamily="18" charset="0"/>
                          </a:rPr>
                        </m:ctrlPr>
                      </m:dPr>
                      <m:e>
                        <m:r>
                          <a:rPr lang="en-US" altLang="zh-CN" i="1">
                            <a:latin typeface="Cambria Math"/>
                            <a:ea typeface="Cambria Math"/>
                            <a:cs typeface="Times New Roman" panose="02020603050405020304" pitchFamily="18" charset="0"/>
                          </a:rPr>
                          <m:t>𝑥</m:t>
                        </m:r>
                      </m:e>
                    </m:d>
                    <m:r>
                      <a:rPr lang="en-US" altLang="zh-CN" i="1" smtClean="0">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𝑜𝑛</m:t>
                    </m:r>
                    <m:r>
                      <a:rPr lang="en-US" altLang="zh-CN" i="1">
                        <a:latin typeface="Cambria Math"/>
                        <a:ea typeface="Cambria Math"/>
                        <a:cs typeface="Times New Roman" panose="02020603050405020304" pitchFamily="18" charset="0"/>
                      </a:rPr>
                      <m:t>_</m:t>
                    </m:r>
                    <m:r>
                      <a:rPr lang="en-US" altLang="zh-CN" i="1">
                        <a:latin typeface="Cambria Math"/>
                        <a:ea typeface="Cambria Math"/>
                        <a:cs typeface="Times New Roman" panose="02020603050405020304" pitchFamily="18" charset="0"/>
                      </a:rPr>
                      <m:t>𝑓𝑙𝑦</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𝑥</m:t>
                    </m:r>
                    <m:r>
                      <a:rPr lang="en-US" altLang="zh-CN" i="1">
                        <a:latin typeface="Cambria Math"/>
                        <a:ea typeface="Cambria Math"/>
                        <a:cs typeface="Times New Roman" panose="02020603050405020304" pitchFamily="18" charset="0"/>
                      </a:rPr>
                      <m:t>))</m:t>
                    </m:r>
                  </m:oMath>
                </a14:m>
                <a:endParaRPr lang="en-US" altLang="zh-CN" i="1" dirty="0">
                  <a:latin typeface="Cambria Math"/>
                  <a:ea typeface="Cambria Math"/>
                  <a:cs typeface="Times New Roman" panose="02020603050405020304" pitchFamily="18" charset="0"/>
                </a:endParaRPr>
              </a:p>
              <a:p>
                <a:pPr lvl="1">
                  <a:lnSpc>
                    <a:spcPct val="150000"/>
                  </a:lnSpc>
                </a:pPr>
                <a:endParaRPr lang="en-US" altLang="zh-CN" dirty="0">
                  <a:latin typeface="Cambria Math"/>
                  <a:ea typeface="Cambria Math"/>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74218" y="1285797"/>
                <a:ext cx="9262753" cy="4662815"/>
              </a:xfrm>
              <a:prstGeom prst="rect">
                <a:avLst/>
              </a:prstGeom>
              <a:blipFill rotWithShape="1">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59098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矩形 6"/>
              <p:cNvSpPr/>
              <p:nvPr/>
            </p:nvSpPr>
            <p:spPr>
              <a:xfrm>
                <a:off x="140998" y="1151479"/>
                <a:ext cx="9262753" cy="4893647"/>
              </a:xfrm>
              <a:prstGeom prst="rect">
                <a:avLst/>
              </a:prstGeom>
            </p:spPr>
            <p:txBody>
              <a:bodyPr wrap="square">
                <a:spAutoFit/>
              </a:bodyPr>
              <a:lstStyle/>
              <a:p>
                <a:pPr marL="800100" lvl="1" indent="-342900">
                  <a:lnSpc>
                    <a:spcPct val="150000"/>
                  </a:lnSpc>
                  <a:buFont typeface="+mj-lt"/>
                  <a:buAutoNum type="arabicPeriod"/>
                </a:pPr>
                <a14:m>
                  <m:oMath xmlns:m="http://schemas.openxmlformats.org/officeDocument/2006/math">
                    <m:d>
                      <m:dPr>
                        <m:ctrlPr>
                          <a:rPr lang="en-US" altLang="zh-CN" sz="1600" i="1" smtClean="0">
                            <a:latin typeface="Cambria Math" panose="02040503050406030204" pitchFamily="18" charset="0"/>
                            <a:ea typeface="Cambria Math"/>
                            <a:cs typeface="Times New Roman" panose="02020603050405020304" pitchFamily="18" charset="0"/>
                          </a:rPr>
                        </m:ctrlPr>
                      </m:dPr>
                      <m:e>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𝑥</m:t>
                        </m:r>
                      </m:e>
                    </m:d>
                    <m:r>
                      <a:rPr lang="en-US" altLang="zh-CN" sz="1600" b="0" i="1" smtClean="0">
                        <a:latin typeface="Cambria Math" panose="02040503050406030204" pitchFamily="18" charset="0"/>
                        <a:ea typeface="Cambria Math"/>
                        <a:cs typeface="Times New Roman" panose="02020603050405020304" pitchFamily="18" charset="0"/>
                      </a:rPr>
                      <m:t>(</m:t>
                    </m:r>
                    <m:r>
                      <a:rPr lang="en-US" altLang="zh-CN" sz="1600" b="0" i="1" smtClean="0">
                        <a:latin typeface="Cambria Math" panose="02040503050406030204" pitchFamily="18" charset="0"/>
                        <a:ea typeface="Cambria Math"/>
                        <a:cs typeface="Times New Roman" panose="02020603050405020304" pitchFamily="18" charset="0"/>
                      </a:rPr>
                      <m:t>𝑝𝑙𝑎𝑛𝑒</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𝑥</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𝑜𝑛</m:t>
                    </m:r>
                    <m:r>
                      <a:rPr lang="en-US" altLang="zh-CN" sz="1600" i="1">
                        <a:latin typeface="Cambria Math"/>
                        <a:ea typeface="Cambria Math"/>
                        <a:cs typeface="Times New Roman" panose="02020603050405020304" pitchFamily="18" charset="0"/>
                      </a:rPr>
                      <m:t>_</m:t>
                    </m:r>
                    <m:r>
                      <a:rPr lang="en-US" altLang="zh-CN" sz="1600" i="1">
                        <a:latin typeface="Cambria Math"/>
                        <a:ea typeface="Cambria Math"/>
                        <a:cs typeface="Times New Roman" panose="02020603050405020304" pitchFamily="18" charset="0"/>
                      </a:rPr>
                      <m:t>𝑓𝑙𝑦</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𝑥</m:t>
                    </m:r>
                    <m:r>
                      <a:rPr lang="en-US" altLang="zh-CN" sz="1600" b="0" i="1" smtClean="0">
                        <a:latin typeface="Cambria Math" panose="02040503050406030204" pitchFamily="18" charset="0"/>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m:t>
                    </m:r>
                  </m:oMath>
                </a14:m>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  </a:t>
                </a:r>
              </a:p>
              <a:p>
                <a:pPr marL="800100" lvl="1" indent="-342900">
                  <a:lnSpc>
                    <a:spcPct val="150000"/>
                  </a:lnSpc>
                  <a:buFont typeface="+mj-lt"/>
                  <a:buAutoNum type="arabicPeriod"/>
                </a:pPr>
                <a14:m>
                  <m:oMath xmlns:m="http://schemas.openxmlformats.org/officeDocument/2006/math">
                    <m:r>
                      <a:rPr lang="en-US" altLang="zh-CN" sz="1600">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𝑥</m:t>
                    </m:r>
                    <m:r>
                      <a:rPr lang="en-US" altLang="zh-CN" sz="1600" b="0" i="1" smtClean="0">
                        <a:latin typeface="Cambria Math" panose="02040503050406030204" pitchFamily="18" charset="0"/>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m:t>
                    </m:r>
                    <m:r>
                      <a:rPr lang="en-US" altLang="zh-CN" sz="1600" b="0" i="1" smtClean="0">
                        <a:latin typeface="Cambria Math" panose="02040503050406030204" pitchFamily="18" charset="0"/>
                        <a:ea typeface="Cambria Math"/>
                        <a:cs typeface="Times New Roman" panose="02020603050405020304" pitchFamily="18" charset="0"/>
                      </a:rPr>
                      <m:t>𝑝</m:t>
                    </m:r>
                    <m:r>
                      <a:rPr lang="en-US" altLang="zh-CN" sz="1600" i="1">
                        <a:latin typeface="Cambria Math"/>
                        <a:ea typeface="Cambria Math"/>
                        <a:cs typeface="Times New Roman" panose="02020603050405020304" pitchFamily="18" charset="0"/>
                      </a:rPr>
                      <m:t>𝑙𝑎𝑛𝑒</m:t>
                    </m:r>
                    <m:d>
                      <m:dPr>
                        <m:ctrlPr>
                          <a:rPr lang="en-US" altLang="zh-CN" sz="1600" i="1">
                            <a:latin typeface="Cambria Math" panose="02040503050406030204" pitchFamily="18" charset="0"/>
                            <a:ea typeface="Cambria Math"/>
                            <a:cs typeface="Times New Roman" panose="02020603050405020304" pitchFamily="18" charset="0"/>
                          </a:rPr>
                        </m:ctrlPr>
                      </m:dPr>
                      <m:e>
                        <m:r>
                          <a:rPr lang="en-US" altLang="zh-CN" sz="1600" i="1">
                            <a:latin typeface="Cambria Math"/>
                            <a:ea typeface="Cambria Math"/>
                            <a:cs typeface="Times New Roman" panose="02020603050405020304" pitchFamily="18" charset="0"/>
                          </a:rPr>
                          <m:t>𝑥</m:t>
                        </m:r>
                      </m:e>
                    </m:d>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𝑜𝑛</m:t>
                    </m:r>
                    <m:r>
                      <a:rPr lang="en-US" altLang="zh-CN" sz="1600" i="1">
                        <a:latin typeface="Cambria Math"/>
                        <a:ea typeface="Cambria Math"/>
                        <a:cs typeface="Times New Roman" panose="02020603050405020304" pitchFamily="18" charset="0"/>
                      </a:rPr>
                      <m:t>_</m:t>
                    </m:r>
                    <m:r>
                      <a:rPr lang="en-US" altLang="zh-CN" sz="1600" i="1">
                        <a:latin typeface="Cambria Math"/>
                        <a:ea typeface="Cambria Math"/>
                        <a:cs typeface="Times New Roman" panose="02020603050405020304" pitchFamily="18" charset="0"/>
                      </a:rPr>
                      <m:t>𝑓𝑙𝑦</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𝑥</m:t>
                    </m:r>
                    <m:r>
                      <a:rPr lang="en-US" altLang="zh-CN" sz="1600" i="1">
                        <a:latin typeface="Cambria Math"/>
                        <a:ea typeface="Cambria Math"/>
                        <a:cs typeface="Times New Roman" panose="02020603050405020304" pitchFamily="18" charset="0"/>
                      </a:rPr>
                      <m:t>))</m:t>
                    </m:r>
                  </m:oMath>
                </a14:m>
                <a:endParaRPr lang="en-US" altLang="zh-CN" sz="1600" b="0" i="1" dirty="0">
                  <a:latin typeface="Cambria Math"/>
                  <a:ea typeface="Cambria Math"/>
                  <a:cs typeface="Times New Roman" panose="02020603050405020304" pitchFamily="18" charset="0"/>
                </a:endParaRPr>
              </a:p>
              <a:p>
                <a:pPr marL="800100" lvl="1" indent="-342900">
                  <a:lnSpc>
                    <a:spcPct val="150000"/>
                  </a:lnSpc>
                  <a:buFont typeface="+mj-lt"/>
                  <a:buAutoNum type="arabicPeriod"/>
                </a:pPr>
                <a14:m>
                  <m:oMath xmlns:m="http://schemas.openxmlformats.org/officeDocument/2006/math">
                    <m:r>
                      <a:rPr lang="en-US" altLang="zh-CN" sz="1600">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𝑥</m:t>
                    </m:r>
                    <m:r>
                      <a:rPr lang="en-US" altLang="zh-CN" sz="1600" b="0" i="1" smtClean="0">
                        <a:latin typeface="Cambria Math" panose="02040503050406030204" pitchFamily="18" charset="0"/>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m:t>
                    </m:r>
                    <m:r>
                      <a:rPr lang="en-US" altLang="zh-CN" sz="1600" b="0" i="1" smtClean="0">
                        <a:latin typeface="Cambria Math" panose="02040503050406030204" pitchFamily="18" charset="0"/>
                        <a:ea typeface="Cambria Math"/>
                        <a:cs typeface="Times New Roman" panose="02020603050405020304" pitchFamily="18" charset="0"/>
                      </a:rPr>
                      <m:t>𝑝</m:t>
                    </m:r>
                    <m:r>
                      <a:rPr lang="en-US" altLang="zh-CN" sz="1600" i="1">
                        <a:latin typeface="Cambria Math"/>
                        <a:ea typeface="Cambria Math"/>
                        <a:cs typeface="Times New Roman" panose="02020603050405020304" pitchFamily="18" charset="0"/>
                      </a:rPr>
                      <m:t>𝑙𝑎𝑛𝑒</m:t>
                    </m:r>
                    <m:d>
                      <m:dPr>
                        <m:ctrlPr>
                          <a:rPr lang="en-US" altLang="zh-CN" sz="1600" i="1">
                            <a:latin typeface="Cambria Math" panose="02040503050406030204" pitchFamily="18" charset="0"/>
                            <a:ea typeface="Cambria Math"/>
                            <a:cs typeface="Times New Roman" panose="02020603050405020304" pitchFamily="18" charset="0"/>
                          </a:rPr>
                        </m:ctrlPr>
                      </m:dPr>
                      <m:e>
                        <m:r>
                          <a:rPr lang="en-US" altLang="zh-CN" sz="1600" i="1">
                            <a:latin typeface="Cambria Math"/>
                            <a:ea typeface="Cambria Math"/>
                            <a:cs typeface="Times New Roman" panose="02020603050405020304" pitchFamily="18" charset="0"/>
                          </a:rPr>
                          <m:t>𝑥</m:t>
                        </m:r>
                      </m:e>
                    </m:d>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𝑜𝑛</m:t>
                    </m:r>
                    <m:r>
                      <a:rPr lang="en-US" altLang="zh-CN" sz="1600" i="1">
                        <a:latin typeface="Cambria Math"/>
                        <a:ea typeface="Cambria Math"/>
                        <a:cs typeface="Times New Roman" panose="02020603050405020304" pitchFamily="18" charset="0"/>
                      </a:rPr>
                      <m:t>_</m:t>
                    </m:r>
                    <m:r>
                      <a:rPr lang="en-US" altLang="zh-CN" sz="1600" i="1">
                        <a:latin typeface="Cambria Math"/>
                        <a:ea typeface="Cambria Math"/>
                        <a:cs typeface="Times New Roman" panose="02020603050405020304" pitchFamily="18" charset="0"/>
                      </a:rPr>
                      <m:t>𝑓𝑙𝑦</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𝑥</m:t>
                    </m:r>
                    <m:r>
                      <a:rPr lang="en-US" altLang="zh-CN" sz="1600" i="1">
                        <a:latin typeface="Cambria Math"/>
                        <a:ea typeface="Cambria Math"/>
                        <a:cs typeface="Times New Roman" panose="02020603050405020304" pitchFamily="18" charset="0"/>
                      </a:rPr>
                      <m:t>))</m:t>
                    </m:r>
                  </m:oMath>
                </a14:m>
                <a:endParaRPr lang="en-US" altLang="zh-CN" sz="1600" i="1" dirty="0">
                  <a:latin typeface="Cambria Math"/>
                  <a:ea typeface="Cambria Math"/>
                  <a:cs typeface="Times New Roman" panose="02020603050405020304" pitchFamily="18" charset="0"/>
                </a:endParaRPr>
              </a:p>
              <a:p>
                <a:pPr marL="800100" lvl="1" indent="-342900">
                  <a:lnSpc>
                    <a:spcPct val="150000"/>
                  </a:lnSpc>
                  <a:buFont typeface="+mj-lt"/>
                  <a:buAutoNum type="arabicPeriod"/>
                </a:pPr>
                <a14:m>
                  <m:oMath xmlns:m="http://schemas.openxmlformats.org/officeDocument/2006/math">
                    <m:r>
                      <a:rPr lang="en-US" altLang="zh-CN" sz="1600">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𝑥</m:t>
                    </m:r>
                    <m:r>
                      <a:rPr lang="en-US" altLang="zh-CN" sz="1600" b="0" i="1" smtClean="0">
                        <a:latin typeface="Cambria Math" panose="02040503050406030204" pitchFamily="18" charset="0"/>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m:t>
                    </m:r>
                    <m:r>
                      <a:rPr lang="en-US" altLang="zh-CN" sz="1600" b="0" i="1" smtClean="0">
                        <a:latin typeface="Cambria Math" panose="02040503050406030204" pitchFamily="18" charset="0"/>
                        <a:ea typeface="Cambria Math"/>
                        <a:cs typeface="Times New Roman" panose="02020603050405020304" pitchFamily="18" charset="0"/>
                      </a:rPr>
                      <m:t>𝑝</m:t>
                    </m:r>
                    <m:r>
                      <a:rPr lang="en-US" altLang="zh-CN" sz="1600" i="1">
                        <a:latin typeface="Cambria Math"/>
                        <a:ea typeface="Cambria Math"/>
                        <a:cs typeface="Times New Roman" panose="02020603050405020304" pitchFamily="18" charset="0"/>
                      </a:rPr>
                      <m:t>𝑙𝑎𝑛𝑒</m:t>
                    </m:r>
                    <m:d>
                      <m:dPr>
                        <m:ctrlPr>
                          <a:rPr lang="en-US" altLang="zh-CN" sz="1600" i="1">
                            <a:latin typeface="Cambria Math" panose="02040503050406030204" pitchFamily="18" charset="0"/>
                            <a:ea typeface="Cambria Math"/>
                            <a:cs typeface="Times New Roman" panose="02020603050405020304" pitchFamily="18" charset="0"/>
                          </a:rPr>
                        </m:ctrlPr>
                      </m:dPr>
                      <m:e>
                        <m:r>
                          <a:rPr lang="en-US" altLang="zh-CN" sz="1600" i="1">
                            <a:latin typeface="Cambria Math"/>
                            <a:ea typeface="Cambria Math"/>
                            <a:cs typeface="Times New Roman" panose="02020603050405020304" pitchFamily="18" charset="0"/>
                          </a:rPr>
                          <m:t>𝑥</m:t>
                        </m:r>
                      </m:e>
                    </m:d>
                    <m:r>
                      <a:rPr lang="en-US" altLang="zh-CN" sz="1600" i="1" smtClean="0">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𝑜𝑛</m:t>
                    </m:r>
                    <m:r>
                      <a:rPr lang="en-US" altLang="zh-CN" sz="1600" i="1">
                        <a:latin typeface="Cambria Math"/>
                        <a:ea typeface="Cambria Math"/>
                        <a:cs typeface="Times New Roman" panose="02020603050405020304" pitchFamily="18" charset="0"/>
                      </a:rPr>
                      <m:t>_</m:t>
                    </m:r>
                    <m:r>
                      <a:rPr lang="en-US" altLang="zh-CN" sz="1600" i="1">
                        <a:latin typeface="Cambria Math"/>
                        <a:ea typeface="Cambria Math"/>
                        <a:cs typeface="Times New Roman" panose="02020603050405020304" pitchFamily="18" charset="0"/>
                      </a:rPr>
                      <m:t>𝑓𝑙𝑦</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𝑥</m:t>
                    </m:r>
                    <m:r>
                      <a:rPr lang="en-US" altLang="zh-CN" sz="1600" i="1">
                        <a:latin typeface="Cambria Math"/>
                        <a:ea typeface="Cambria Math"/>
                        <a:cs typeface="Times New Roman" panose="02020603050405020304" pitchFamily="18" charset="0"/>
                      </a:rPr>
                      <m:t>))</m:t>
                    </m:r>
                  </m:oMath>
                </a14:m>
                <a:endParaRPr lang="en-US" altLang="zh-CN" sz="1600" i="1" dirty="0">
                  <a:latin typeface="Cambria Math"/>
                  <a:ea typeface="Cambria Math"/>
                  <a:cs typeface="Times New Roman" panose="02020603050405020304" pitchFamily="18" charset="0"/>
                </a:endParaRPr>
              </a:p>
              <a:p>
                <a:pPr marL="800100" lvl="1" indent="-342900">
                  <a:lnSpc>
                    <a:spcPct val="150000"/>
                  </a:lnSpc>
                  <a:buFont typeface="+mj-lt"/>
                  <a:buAutoNum type="arabicPeriod"/>
                </a:pPr>
                <a14:m>
                  <m:oMath xmlns:m="http://schemas.openxmlformats.org/officeDocument/2006/math">
                    <m:r>
                      <a:rPr lang="en-US" altLang="zh-CN" sz="1600" b="0" i="1" smtClean="0">
                        <a:latin typeface="Cambria Math" panose="02040503050406030204" pitchFamily="18" charset="0"/>
                        <a:ea typeface="Cambria Math"/>
                        <a:cs typeface="Times New Roman" panose="02020603050405020304" pitchFamily="18" charset="0"/>
                      </a:rPr>
                      <m:t>𝑝</m:t>
                    </m:r>
                    <m:r>
                      <a:rPr lang="en-US" altLang="zh-CN" sz="1600" i="1">
                        <a:latin typeface="Cambria Math"/>
                        <a:ea typeface="Cambria Math"/>
                        <a:cs typeface="Times New Roman" panose="02020603050405020304" pitchFamily="18" charset="0"/>
                      </a:rPr>
                      <m:t>𝑙𝑎𝑛𝑒</m:t>
                    </m:r>
                    <m:d>
                      <m:dPr>
                        <m:ctrlPr>
                          <a:rPr lang="en-US" altLang="zh-CN" sz="1600" i="1">
                            <a:latin typeface="Cambria Math" panose="02040503050406030204" pitchFamily="18" charset="0"/>
                            <a:ea typeface="Cambria Math"/>
                            <a:cs typeface="Times New Roman" panose="02020603050405020304" pitchFamily="18" charset="0"/>
                          </a:rPr>
                        </m:ctrlPr>
                      </m:dPr>
                      <m:e>
                        <m:r>
                          <a:rPr lang="en-US" altLang="zh-CN" sz="1600" b="0" i="1" smtClean="0">
                            <a:latin typeface="Cambria Math"/>
                            <a:ea typeface="Cambria Math"/>
                            <a:cs typeface="Times New Roman" panose="02020603050405020304" pitchFamily="18" charset="0"/>
                          </a:rPr>
                          <m:t>𝑎</m:t>
                        </m:r>
                      </m:e>
                    </m:d>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𝑜𝑛</m:t>
                    </m:r>
                    <m:r>
                      <a:rPr lang="en-US" altLang="zh-CN" sz="1600" i="1">
                        <a:latin typeface="Cambria Math"/>
                        <a:ea typeface="Cambria Math"/>
                        <a:cs typeface="Times New Roman" panose="02020603050405020304" pitchFamily="18" charset="0"/>
                      </a:rPr>
                      <m:t>_</m:t>
                    </m:r>
                    <m:r>
                      <a:rPr lang="en-US" altLang="zh-CN" sz="1600" i="1">
                        <a:latin typeface="Cambria Math"/>
                        <a:ea typeface="Cambria Math"/>
                        <a:cs typeface="Times New Roman" panose="02020603050405020304" pitchFamily="18" charset="0"/>
                      </a:rPr>
                      <m:t>𝑓𝑙𝑦</m:t>
                    </m:r>
                    <m:r>
                      <a:rPr lang="en-US" altLang="zh-CN" sz="1600" i="1">
                        <a:latin typeface="Cambria Math"/>
                        <a:ea typeface="Cambria Math"/>
                        <a:cs typeface="Times New Roman" panose="02020603050405020304" pitchFamily="18" charset="0"/>
                      </a:rPr>
                      <m:t>(</m:t>
                    </m:r>
                    <m:r>
                      <a:rPr lang="en-US" altLang="zh-CN" sz="1600" b="0" i="1" smtClean="0">
                        <a:latin typeface="Cambria Math"/>
                        <a:ea typeface="Cambria Math"/>
                        <a:cs typeface="Times New Roman" panose="02020603050405020304" pitchFamily="18" charset="0"/>
                      </a:rPr>
                      <m:t>𝑎</m:t>
                    </m:r>
                    <m:r>
                      <a:rPr lang="en-US" altLang="zh-CN" sz="1600" i="1">
                        <a:latin typeface="Cambria Math"/>
                        <a:ea typeface="Cambria Math"/>
                        <a:cs typeface="Times New Roman" panose="02020603050405020304" pitchFamily="18" charset="0"/>
                      </a:rPr>
                      <m:t>)</m:t>
                    </m:r>
                  </m:oMath>
                </a14:m>
                <a:endParaRPr lang="en-US" altLang="zh-CN" sz="1600" i="1" dirty="0">
                  <a:latin typeface="Cambria Math"/>
                  <a:ea typeface="Cambria Math"/>
                  <a:cs typeface="Times New Roman" panose="02020603050405020304" pitchFamily="18" charset="0"/>
                </a:endParaRPr>
              </a:p>
              <a:p>
                <a:pPr marL="800100" lvl="1" indent="-342900">
                  <a:lnSpc>
                    <a:spcPct val="150000"/>
                  </a:lnSpc>
                  <a:buFont typeface="+mj-lt"/>
                  <a:buAutoNum type="arabicPeriod"/>
                </a:pPr>
                <a14:m>
                  <m:oMath xmlns:m="http://schemas.openxmlformats.org/officeDocument/2006/math">
                    <m:r>
                      <a:rPr lang="en-US" altLang="zh-CN" sz="1600" b="0" i="1" smtClean="0">
                        <a:latin typeface="Cambria Math" panose="02040503050406030204" pitchFamily="18" charset="0"/>
                        <a:ea typeface="Cambria Math"/>
                        <a:cs typeface="Times New Roman" panose="02020603050405020304" pitchFamily="18" charset="0"/>
                      </a:rPr>
                      <m:t>𝑝</m:t>
                    </m:r>
                    <m:r>
                      <a:rPr lang="en-US" altLang="zh-CN" sz="1600" i="1">
                        <a:latin typeface="Cambria Math"/>
                        <a:ea typeface="Cambria Math"/>
                        <a:cs typeface="Times New Roman" panose="02020603050405020304" pitchFamily="18" charset="0"/>
                      </a:rPr>
                      <m:t>𝑙𝑎𝑛𝑒</m:t>
                    </m:r>
                    <m:d>
                      <m:dPr>
                        <m:ctrlPr>
                          <a:rPr lang="en-US" altLang="zh-CN" sz="1600" i="1">
                            <a:latin typeface="Cambria Math" panose="02040503050406030204" pitchFamily="18" charset="0"/>
                            <a:ea typeface="Cambria Math"/>
                            <a:cs typeface="Times New Roman" panose="02020603050405020304" pitchFamily="18" charset="0"/>
                          </a:rPr>
                        </m:ctrlPr>
                      </m:dPr>
                      <m:e>
                        <m:r>
                          <a:rPr lang="en-US" altLang="zh-CN" sz="1600" i="1">
                            <a:latin typeface="Cambria Math"/>
                            <a:ea typeface="Cambria Math"/>
                            <a:cs typeface="Times New Roman" panose="02020603050405020304" pitchFamily="18" charset="0"/>
                          </a:rPr>
                          <m:t>𝑎</m:t>
                        </m:r>
                      </m:e>
                    </m:d>
                  </m:oMath>
                </a14:m>
                <a:endParaRPr lang="en-US" altLang="zh-CN" sz="1600" i="1" dirty="0">
                  <a:latin typeface="Cambria Math"/>
                  <a:ea typeface="Cambria Math"/>
                  <a:cs typeface="Times New Roman" panose="02020603050405020304" pitchFamily="18" charset="0"/>
                </a:endParaRPr>
              </a:p>
              <a:p>
                <a:pPr marL="800100" lvl="1" indent="-342900">
                  <a:lnSpc>
                    <a:spcPct val="150000"/>
                  </a:lnSpc>
                  <a:buFont typeface="+mj-lt"/>
                  <a:buAutoNum type="arabicPeriod"/>
                </a:pPr>
                <a14:m>
                  <m:oMath xmlns:m="http://schemas.openxmlformats.org/officeDocument/2006/math">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𝑜𝑛</m:t>
                    </m:r>
                    <m:r>
                      <a:rPr lang="en-US" altLang="zh-CN" sz="1600" i="1">
                        <a:latin typeface="Cambria Math"/>
                        <a:ea typeface="Cambria Math"/>
                        <a:cs typeface="Times New Roman" panose="02020603050405020304" pitchFamily="18" charset="0"/>
                      </a:rPr>
                      <m:t>_</m:t>
                    </m:r>
                    <m:r>
                      <a:rPr lang="en-US" altLang="zh-CN" sz="1600" i="1">
                        <a:latin typeface="Cambria Math"/>
                        <a:ea typeface="Cambria Math"/>
                        <a:cs typeface="Times New Roman" panose="02020603050405020304" pitchFamily="18" charset="0"/>
                      </a:rPr>
                      <m:t>𝑓𝑙𝑦</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𝑎</m:t>
                    </m:r>
                    <m:r>
                      <a:rPr lang="en-US" altLang="zh-CN" sz="1600" i="1">
                        <a:latin typeface="Cambria Math"/>
                        <a:ea typeface="Cambria Math"/>
                        <a:cs typeface="Times New Roman" panose="02020603050405020304" pitchFamily="18" charset="0"/>
                      </a:rPr>
                      <m:t>)</m:t>
                    </m:r>
                  </m:oMath>
                </a14:m>
                <a:endParaRPr lang="en-US" altLang="zh-CN" sz="1600" i="1" dirty="0">
                  <a:latin typeface="Cambria Math"/>
                  <a:ea typeface="Cambria Math"/>
                  <a:cs typeface="Times New Roman" panose="02020603050405020304" pitchFamily="18" charset="0"/>
                </a:endParaRPr>
              </a:p>
              <a:p>
                <a:pPr marL="800100" lvl="1" indent="-342900">
                  <a:lnSpc>
                    <a:spcPct val="150000"/>
                  </a:lnSpc>
                  <a:buFont typeface="+mj-lt"/>
                  <a:buAutoNum type="arabicPeriod"/>
                </a:pPr>
                <a14:m>
                  <m:oMath xmlns:m="http://schemas.openxmlformats.org/officeDocument/2006/math">
                    <m:r>
                      <a:rPr lang="en-US" altLang="zh-CN" sz="1600">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𝑥</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𝑝𝑙𝑎𝑛𝑒</m:t>
                    </m:r>
                    <m:d>
                      <m:dPr>
                        <m:ctrlPr>
                          <a:rPr lang="en-US" altLang="zh-CN" sz="1600" i="1">
                            <a:latin typeface="Cambria Math" panose="02040503050406030204" pitchFamily="18" charset="0"/>
                            <a:ea typeface="Cambria Math"/>
                            <a:cs typeface="Times New Roman" panose="02020603050405020304" pitchFamily="18" charset="0"/>
                          </a:rPr>
                        </m:ctrlPr>
                      </m:dPr>
                      <m:e>
                        <m:r>
                          <a:rPr lang="en-US" altLang="zh-CN" sz="1600" i="1">
                            <a:latin typeface="Cambria Math"/>
                            <a:ea typeface="Cambria Math"/>
                            <a:cs typeface="Times New Roman" panose="02020603050405020304" pitchFamily="18" charset="0"/>
                          </a:rPr>
                          <m:t>𝑥</m:t>
                        </m:r>
                      </m:e>
                    </m:d>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𝑖𝑛</m:t>
                    </m:r>
                    <m:r>
                      <a:rPr lang="en-US" altLang="zh-CN" sz="1600" i="1">
                        <a:latin typeface="Cambria Math"/>
                        <a:ea typeface="Cambria Math"/>
                        <a:cs typeface="Times New Roman" panose="02020603050405020304" pitchFamily="18" charset="0"/>
                      </a:rPr>
                      <m:t>_</m:t>
                    </m:r>
                    <m:r>
                      <a:rPr lang="en-US" altLang="zh-CN" sz="1600" i="1">
                        <a:latin typeface="Cambria Math"/>
                        <a:ea typeface="Cambria Math"/>
                        <a:cs typeface="Times New Roman" panose="02020603050405020304" pitchFamily="18" charset="0"/>
                      </a:rPr>
                      <m:t>𝑔𝑟𝑜𝑢𝑛𝑑</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𝑥</m:t>
                    </m:r>
                    <m:r>
                      <a:rPr lang="en-US" altLang="zh-CN" sz="1600" i="1">
                        <a:latin typeface="Cambria Math"/>
                        <a:ea typeface="Cambria Math"/>
                        <a:cs typeface="Times New Roman" panose="02020603050405020304" pitchFamily="18" charset="0"/>
                      </a:rPr>
                      <m:t>)∨</m:t>
                    </m:r>
                    <m:r>
                      <m:rPr>
                        <m:sty m:val="p"/>
                      </m:rPr>
                      <a:rPr lang="en-US" altLang="zh-CN" sz="1600">
                        <a:latin typeface="Cambria Math"/>
                        <a:ea typeface="Cambria Math"/>
                        <a:cs typeface="Times New Roman" panose="02020603050405020304" pitchFamily="18" charset="0"/>
                      </a:rPr>
                      <m:t>on</m:t>
                    </m:r>
                    <m:r>
                      <a:rPr lang="en-US" altLang="zh-CN" sz="1600">
                        <a:latin typeface="Cambria Math"/>
                        <a:ea typeface="Cambria Math"/>
                        <a:cs typeface="Times New Roman" panose="02020603050405020304" pitchFamily="18" charset="0"/>
                      </a:rPr>
                      <m:t>_</m:t>
                    </m:r>
                    <m:r>
                      <m:rPr>
                        <m:sty m:val="p"/>
                      </m:rPr>
                      <a:rPr lang="en-US" altLang="zh-CN" sz="1600">
                        <a:latin typeface="Cambria Math"/>
                        <a:ea typeface="Cambria Math"/>
                        <a:cs typeface="Times New Roman" panose="02020603050405020304" pitchFamily="18" charset="0"/>
                      </a:rPr>
                      <m:t>fly</m:t>
                    </m:r>
                    <m:d>
                      <m:dPr>
                        <m:ctrlPr>
                          <a:rPr lang="en-US" altLang="zh-CN" sz="1600" i="1">
                            <a:latin typeface="Cambria Math" panose="02040503050406030204" pitchFamily="18" charset="0"/>
                            <a:ea typeface="Cambria Math"/>
                            <a:cs typeface="Times New Roman" panose="02020603050405020304" pitchFamily="18" charset="0"/>
                          </a:rPr>
                        </m:ctrlPr>
                      </m:dPr>
                      <m:e>
                        <m:r>
                          <a:rPr lang="en-US" altLang="zh-CN" sz="1600" i="1">
                            <a:latin typeface="Cambria Math"/>
                            <a:ea typeface="Cambria Math"/>
                            <a:cs typeface="Times New Roman" panose="02020603050405020304" pitchFamily="18" charset="0"/>
                          </a:rPr>
                          <m:t>𝑥</m:t>
                        </m:r>
                      </m:e>
                    </m:d>
                    <m:r>
                      <a:rPr lang="en-US" altLang="zh-CN" sz="1600" b="0" i="1" smtClean="0">
                        <a:latin typeface="Cambria Math" panose="02040503050406030204" pitchFamily="18" charset="0"/>
                        <a:ea typeface="Cambria Math"/>
                        <a:cs typeface="Times New Roman" panose="02020603050405020304" pitchFamily="18" charset="0"/>
                      </a:rPr>
                      <m:t>)</m:t>
                    </m:r>
                  </m:oMath>
                </a14:m>
                <a:endParaRPr lang="en-US" altLang="zh-CN" sz="1600" i="1" dirty="0">
                  <a:latin typeface="Cambria Math"/>
                  <a:ea typeface="Cambria Math"/>
                  <a:cs typeface="Times New Roman" panose="02020603050405020304" pitchFamily="18" charset="0"/>
                </a:endParaRPr>
              </a:p>
              <a:p>
                <a:pPr marL="800100" lvl="1" indent="-342900">
                  <a:lnSpc>
                    <a:spcPct val="150000"/>
                  </a:lnSpc>
                  <a:buFont typeface="+mj-lt"/>
                  <a:buAutoNum type="arabicPeriod"/>
                </a:pPr>
                <a14:m>
                  <m:oMath xmlns:m="http://schemas.openxmlformats.org/officeDocument/2006/math">
                    <m:r>
                      <a:rPr lang="en-US" altLang="zh-CN" sz="1600" i="1">
                        <a:latin typeface="Cambria Math"/>
                        <a:ea typeface="Cambria Math"/>
                        <a:cs typeface="Times New Roman" panose="02020603050405020304" pitchFamily="18" charset="0"/>
                      </a:rPr>
                      <m:t>𝑝𝑙𝑎𝑛𝑒</m:t>
                    </m:r>
                    <m:d>
                      <m:dPr>
                        <m:ctrlPr>
                          <a:rPr lang="en-US" altLang="zh-CN" sz="1600" i="1">
                            <a:latin typeface="Cambria Math" panose="02040503050406030204" pitchFamily="18" charset="0"/>
                            <a:ea typeface="Cambria Math"/>
                            <a:cs typeface="Times New Roman" panose="02020603050405020304" pitchFamily="18" charset="0"/>
                          </a:rPr>
                        </m:ctrlPr>
                      </m:dPr>
                      <m:e>
                        <m:r>
                          <a:rPr lang="en-US" altLang="zh-CN" sz="1600" b="0" i="1" smtClean="0">
                            <a:latin typeface="Cambria Math"/>
                            <a:ea typeface="Cambria Math"/>
                            <a:cs typeface="Times New Roman" panose="02020603050405020304" pitchFamily="18" charset="0"/>
                          </a:rPr>
                          <m:t>𝑎</m:t>
                        </m:r>
                      </m:e>
                    </m:d>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𝑖𝑛</m:t>
                    </m:r>
                    <m:r>
                      <a:rPr lang="en-US" altLang="zh-CN" sz="1600" i="1">
                        <a:latin typeface="Cambria Math"/>
                        <a:ea typeface="Cambria Math"/>
                        <a:cs typeface="Times New Roman" panose="02020603050405020304" pitchFamily="18" charset="0"/>
                      </a:rPr>
                      <m:t>_</m:t>
                    </m:r>
                    <m:r>
                      <a:rPr lang="en-US" altLang="zh-CN" sz="1600" i="1">
                        <a:latin typeface="Cambria Math"/>
                        <a:ea typeface="Cambria Math"/>
                        <a:cs typeface="Times New Roman" panose="02020603050405020304" pitchFamily="18" charset="0"/>
                      </a:rPr>
                      <m:t>𝑔𝑟𝑜𝑢𝑛𝑑</m:t>
                    </m:r>
                    <m:r>
                      <a:rPr lang="en-US" altLang="zh-CN" sz="1600" i="1">
                        <a:latin typeface="Cambria Math"/>
                        <a:ea typeface="Cambria Math"/>
                        <a:cs typeface="Times New Roman" panose="02020603050405020304" pitchFamily="18" charset="0"/>
                      </a:rPr>
                      <m:t>(</m:t>
                    </m:r>
                    <m:r>
                      <a:rPr lang="en-US" altLang="zh-CN" sz="1600" b="0" i="1" smtClean="0">
                        <a:latin typeface="Cambria Math"/>
                        <a:ea typeface="Cambria Math"/>
                        <a:cs typeface="Times New Roman" panose="02020603050405020304" pitchFamily="18" charset="0"/>
                      </a:rPr>
                      <m:t>𝑎</m:t>
                    </m:r>
                    <m:r>
                      <a:rPr lang="en-US" altLang="zh-CN" sz="1600" i="1">
                        <a:latin typeface="Cambria Math"/>
                        <a:ea typeface="Cambria Math"/>
                        <a:cs typeface="Times New Roman" panose="02020603050405020304" pitchFamily="18" charset="0"/>
                      </a:rPr>
                      <m:t>)∨</m:t>
                    </m:r>
                    <m:r>
                      <m:rPr>
                        <m:sty m:val="p"/>
                      </m:rPr>
                      <a:rPr lang="en-US" altLang="zh-CN" sz="1600">
                        <a:latin typeface="Cambria Math"/>
                        <a:ea typeface="Cambria Math"/>
                        <a:cs typeface="Times New Roman" panose="02020603050405020304" pitchFamily="18" charset="0"/>
                      </a:rPr>
                      <m:t>on</m:t>
                    </m:r>
                    <m:r>
                      <a:rPr lang="en-US" altLang="zh-CN" sz="1600">
                        <a:latin typeface="Cambria Math"/>
                        <a:ea typeface="Cambria Math"/>
                        <a:cs typeface="Times New Roman" panose="02020603050405020304" pitchFamily="18" charset="0"/>
                      </a:rPr>
                      <m:t>_</m:t>
                    </m:r>
                    <m:r>
                      <m:rPr>
                        <m:sty m:val="p"/>
                      </m:rPr>
                      <a:rPr lang="en-US" altLang="zh-CN" sz="1600">
                        <a:latin typeface="Cambria Math"/>
                        <a:ea typeface="Cambria Math"/>
                        <a:cs typeface="Times New Roman" panose="02020603050405020304" pitchFamily="18" charset="0"/>
                      </a:rPr>
                      <m:t>fly</m:t>
                    </m:r>
                    <m:d>
                      <m:dPr>
                        <m:ctrlPr>
                          <a:rPr lang="en-US" altLang="zh-CN" sz="1600" i="1">
                            <a:latin typeface="Cambria Math" panose="02040503050406030204" pitchFamily="18" charset="0"/>
                            <a:ea typeface="Cambria Math"/>
                            <a:cs typeface="Times New Roman" panose="02020603050405020304" pitchFamily="18" charset="0"/>
                          </a:rPr>
                        </m:ctrlPr>
                      </m:dPr>
                      <m:e>
                        <m:r>
                          <a:rPr lang="en-US" altLang="zh-CN" sz="1600" b="0" i="1" smtClean="0">
                            <a:latin typeface="Cambria Math"/>
                            <a:ea typeface="Cambria Math"/>
                            <a:cs typeface="Times New Roman" panose="02020603050405020304" pitchFamily="18" charset="0"/>
                          </a:rPr>
                          <m:t>𝑎</m:t>
                        </m:r>
                      </m:e>
                    </m:d>
                  </m:oMath>
                </a14:m>
                <a:endParaRPr lang="en-US" altLang="zh-CN" sz="1600" i="1" dirty="0">
                  <a:latin typeface="Cambria Math"/>
                  <a:ea typeface="Cambria Math"/>
                  <a:cs typeface="Times New Roman" panose="02020603050405020304" pitchFamily="18" charset="0"/>
                </a:endParaRPr>
              </a:p>
              <a:p>
                <a:pPr marL="800100" lvl="1" indent="-342900">
                  <a:lnSpc>
                    <a:spcPct val="150000"/>
                  </a:lnSpc>
                  <a:buFont typeface="+mj-lt"/>
                  <a:buAutoNum type="arabicPeriod"/>
                </a:pPr>
                <a14:m>
                  <m:oMath xmlns:m="http://schemas.openxmlformats.org/officeDocument/2006/math">
                    <m:r>
                      <a:rPr lang="en-US" altLang="zh-CN" sz="1600" i="1">
                        <a:latin typeface="Cambria Math"/>
                        <a:ea typeface="Cambria Math"/>
                        <a:cs typeface="Times New Roman" panose="02020603050405020304" pitchFamily="18" charset="0"/>
                      </a:rPr>
                      <m:t>𝑖𝑛</m:t>
                    </m:r>
                    <m:r>
                      <a:rPr lang="en-US" altLang="zh-CN" sz="1600" i="1">
                        <a:latin typeface="Cambria Math"/>
                        <a:ea typeface="Cambria Math"/>
                        <a:cs typeface="Times New Roman" panose="02020603050405020304" pitchFamily="18" charset="0"/>
                      </a:rPr>
                      <m:t>_</m:t>
                    </m:r>
                    <m:r>
                      <a:rPr lang="en-US" altLang="zh-CN" sz="1600" i="1">
                        <a:latin typeface="Cambria Math"/>
                        <a:ea typeface="Cambria Math"/>
                        <a:cs typeface="Times New Roman" panose="02020603050405020304" pitchFamily="18" charset="0"/>
                      </a:rPr>
                      <m:t>𝑔𝑟𝑜𝑢𝑛𝑑</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𝑎</m:t>
                    </m:r>
                    <m:r>
                      <a:rPr lang="en-US" altLang="zh-CN" sz="1600" i="1">
                        <a:latin typeface="Cambria Math"/>
                        <a:ea typeface="Cambria Math"/>
                        <a:cs typeface="Times New Roman" panose="02020603050405020304" pitchFamily="18" charset="0"/>
                      </a:rPr>
                      <m:t>)∨</m:t>
                    </m:r>
                    <m:r>
                      <m:rPr>
                        <m:sty m:val="p"/>
                      </m:rPr>
                      <a:rPr lang="en-US" altLang="zh-CN" sz="1600">
                        <a:latin typeface="Cambria Math"/>
                        <a:ea typeface="Cambria Math"/>
                        <a:cs typeface="Times New Roman" panose="02020603050405020304" pitchFamily="18" charset="0"/>
                      </a:rPr>
                      <m:t>on</m:t>
                    </m:r>
                    <m:r>
                      <a:rPr lang="en-US" altLang="zh-CN" sz="1600">
                        <a:latin typeface="Cambria Math"/>
                        <a:ea typeface="Cambria Math"/>
                        <a:cs typeface="Times New Roman" panose="02020603050405020304" pitchFamily="18" charset="0"/>
                      </a:rPr>
                      <m:t>_</m:t>
                    </m:r>
                    <m:r>
                      <m:rPr>
                        <m:sty m:val="p"/>
                      </m:rPr>
                      <a:rPr lang="en-US" altLang="zh-CN" sz="1600">
                        <a:latin typeface="Cambria Math"/>
                        <a:ea typeface="Cambria Math"/>
                        <a:cs typeface="Times New Roman" panose="02020603050405020304" pitchFamily="18" charset="0"/>
                      </a:rPr>
                      <m:t>fly</m:t>
                    </m:r>
                    <m:d>
                      <m:dPr>
                        <m:ctrlPr>
                          <a:rPr lang="en-US" altLang="zh-CN" sz="1600" i="1">
                            <a:latin typeface="Cambria Math" panose="02040503050406030204" pitchFamily="18" charset="0"/>
                            <a:ea typeface="Cambria Math"/>
                            <a:cs typeface="Times New Roman" panose="02020603050405020304" pitchFamily="18" charset="0"/>
                          </a:rPr>
                        </m:ctrlPr>
                      </m:dPr>
                      <m:e>
                        <m:r>
                          <a:rPr lang="en-US" altLang="zh-CN" sz="1600" i="1">
                            <a:latin typeface="Cambria Math"/>
                            <a:ea typeface="Cambria Math"/>
                            <a:cs typeface="Times New Roman" panose="02020603050405020304" pitchFamily="18" charset="0"/>
                          </a:rPr>
                          <m:t>𝑎</m:t>
                        </m:r>
                      </m:e>
                    </m:d>
                  </m:oMath>
                </a14:m>
                <a:r>
                  <a:rPr lang="en-US" altLang="zh-CN" sz="1600" i="1" dirty="0">
                    <a:latin typeface="Cambria Math"/>
                    <a:ea typeface="Cambria Math"/>
                    <a:cs typeface="Times New Roman" panose="02020603050405020304" pitchFamily="18" charset="0"/>
                  </a:rPr>
                  <a:t>  </a:t>
                </a:r>
              </a:p>
              <a:p>
                <a:pPr marL="800100" lvl="1" indent="-342900">
                  <a:lnSpc>
                    <a:spcPct val="150000"/>
                  </a:lnSpc>
                  <a:buFont typeface="+mj-lt"/>
                  <a:buAutoNum type="arabicPeriod"/>
                </a:pPr>
                <a14:m>
                  <m:oMath xmlns:m="http://schemas.openxmlformats.org/officeDocument/2006/math">
                    <m:r>
                      <a:rPr lang="en-US" altLang="zh-CN" sz="1600" i="1">
                        <a:latin typeface="Cambria Math"/>
                        <a:ea typeface="Cambria Math"/>
                        <a:cs typeface="Times New Roman" panose="02020603050405020304" pitchFamily="18" charset="0"/>
                      </a:rPr>
                      <m:t>𝑖𝑛</m:t>
                    </m:r>
                    <m:r>
                      <a:rPr lang="en-US" altLang="zh-CN" sz="1600" i="1">
                        <a:latin typeface="Cambria Math"/>
                        <a:ea typeface="Cambria Math"/>
                        <a:cs typeface="Times New Roman" panose="02020603050405020304" pitchFamily="18" charset="0"/>
                      </a:rPr>
                      <m:t>_</m:t>
                    </m:r>
                    <m:r>
                      <a:rPr lang="en-US" altLang="zh-CN" sz="1600" i="1">
                        <a:latin typeface="Cambria Math"/>
                        <a:ea typeface="Cambria Math"/>
                        <a:cs typeface="Times New Roman" panose="02020603050405020304" pitchFamily="18" charset="0"/>
                      </a:rPr>
                      <m:t>𝑔𝑟𝑜𝑢𝑛𝑑</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𝑎</m:t>
                    </m:r>
                    <m:r>
                      <a:rPr lang="en-US" altLang="zh-CN" sz="1600" i="1">
                        <a:latin typeface="Cambria Math"/>
                        <a:ea typeface="Cambria Math"/>
                        <a:cs typeface="Times New Roman" panose="02020603050405020304" pitchFamily="18" charset="0"/>
                      </a:rPr>
                      <m:t>)</m:t>
                    </m:r>
                  </m:oMath>
                </a14:m>
                <a:endParaRPr lang="en-US" altLang="zh-CN" sz="1600" i="1" dirty="0">
                  <a:latin typeface="Cambria Math"/>
                  <a:ea typeface="Cambria Math"/>
                  <a:cs typeface="Times New Roman" panose="02020603050405020304" pitchFamily="18" charset="0"/>
                </a:endParaRPr>
              </a:p>
              <a:p>
                <a:pPr marL="800100" lvl="1" indent="-342900">
                  <a:lnSpc>
                    <a:spcPct val="150000"/>
                  </a:lnSpc>
                  <a:buFont typeface="+mj-lt"/>
                  <a:buAutoNum type="arabicPeriod"/>
                </a:pPr>
                <a14:m>
                  <m:oMath xmlns:m="http://schemas.openxmlformats.org/officeDocument/2006/math">
                    <m:r>
                      <a:rPr lang="en-US" altLang="zh-CN" sz="1600" b="0" i="1" smtClean="0">
                        <a:latin typeface="Cambria Math" panose="02040503050406030204" pitchFamily="18" charset="0"/>
                        <a:ea typeface="Cambria Math"/>
                        <a:cs typeface="Times New Roman" panose="02020603050405020304" pitchFamily="18" charset="0"/>
                      </a:rPr>
                      <m:t>𝑝</m:t>
                    </m:r>
                    <m:r>
                      <a:rPr lang="en-US" altLang="zh-CN" sz="1600" i="1">
                        <a:latin typeface="Cambria Math"/>
                        <a:ea typeface="Cambria Math"/>
                        <a:cs typeface="Times New Roman" panose="02020603050405020304" pitchFamily="18" charset="0"/>
                      </a:rPr>
                      <m:t>𝑙𝑎𝑛𝑒</m:t>
                    </m:r>
                    <m:d>
                      <m:dPr>
                        <m:ctrlPr>
                          <a:rPr lang="en-US" altLang="zh-CN" sz="1600" i="1">
                            <a:latin typeface="Cambria Math" panose="02040503050406030204" pitchFamily="18" charset="0"/>
                            <a:ea typeface="Cambria Math"/>
                            <a:cs typeface="Times New Roman" panose="02020603050405020304" pitchFamily="18" charset="0"/>
                          </a:rPr>
                        </m:ctrlPr>
                      </m:dPr>
                      <m:e>
                        <m:r>
                          <a:rPr lang="en-US" altLang="zh-CN" sz="1600" i="1">
                            <a:latin typeface="Cambria Math"/>
                            <a:ea typeface="Cambria Math"/>
                            <a:cs typeface="Times New Roman" panose="02020603050405020304" pitchFamily="18" charset="0"/>
                          </a:rPr>
                          <m:t>𝑎</m:t>
                        </m:r>
                      </m:e>
                    </m:d>
                  </m:oMath>
                </a14:m>
                <a:r>
                  <a:rPr lang="en-US" altLang="zh-CN" sz="1600" dirty="0">
                    <a:ea typeface="Cambria Math"/>
                    <a:cs typeface="Times New Roman" panose="02020603050405020304" pitchFamily="18" charset="0"/>
                  </a:rPr>
                  <a:t> </a:t>
                </a:r>
                <a14:m>
                  <m:oMath xmlns:m="http://schemas.openxmlformats.org/officeDocument/2006/math">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𝑖𝑛</m:t>
                    </m:r>
                    <m:r>
                      <a:rPr lang="en-US" altLang="zh-CN" sz="1600" i="1">
                        <a:latin typeface="Cambria Math"/>
                        <a:ea typeface="Cambria Math"/>
                        <a:cs typeface="Times New Roman" panose="02020603050405020304" pitchFamily="18" charset="0"/>
                      </a:rPr>
                      <m:t>_</m:t>
                    </m:r>
                    <m:r>
                      <a:rPr lang="en-US" altLang="zh-CN" sz="1600" i="1">
                        <a:latin typeface="Cambria Math"/>
                        <a:ea typeface="Cambria Math"/>
                        <a:cs typeface="Times New Roman" panose="02020603050405020304" pitchFamily="18" charset="0"/>
                      </a:rPr>
                      <m:t>𝑔𝑟𝑜𝑢𝑛𝑑</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𝑎</m:t>
                    </m:r>
                    <m:r>
                      <a:rPr lang="en-US" altLang="zh-CN" sz="1600" i="1">
                        <a:latin typeface="Cambria Math"/>
                        <a:ea typeface="Cambria Math"/>
                        <a:cs typeface="Times New Roman" panose="02020603050405020304" pitchFamily="18" charset="0"/>
                      </a:rPr>
                      <m:t>)</m:t>
                    </m:r>
                  </m:oMath>
                </a14:m>
                <a:endParaRPr lang="en-US" altLang="zh-CN" sz="1600" i="1" dirty="0">
                  <a:latin typeface="Cambria Math"/>
                  <a:ea typeface="Cambria Math"/>
                  <a:cs typeface="Times New Roman" panose="02020603050405020304" pitchFamily="18" charset="0"/>
                </a:endParaRPr>
              </a:p>
              <a:p>
                <a:pPr marL="800100" lvl="1" indent="-342900">
                  <a:lnSpc>
                    <a:spcPct val="150000"/>
                  </a:lnSpc>
                  <a:buFont typeface="+mj-lt"/>
                  <a:buAutoNum type="arabicPeriod"/>
                </a:pPr>
                <a14:m>
                  <m:oMath xmlns:m="http://schemas.openxmlformats.org/officeDocument/2006/math">
                    <m:r>
                      <a:rPr lang="en-US" altLang="zh-CN" sz="1600">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𝑥</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𝑝𝑙𝑎𝑛𝑒</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𝑥</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𝑖𝑛</m:t>
                    </m:r>
                    <m:r>
                      <a:rPr lang="en-US" altLang="zh-CN" sz="1600" i="1">
                        <a:latin typeface="Cambria Math"/>
                        <a:ea typeface="Cambria Math"/>
                        <a:cs typeface="Times New Roman" panose="02020603050405020304" pitchFamily="18" charset="0"/>
                      </a:rPr>
                      <m:t>_</m:t>
                    </m:r>
                    <m:r>
                      <a:rPr lang="en-US" altLang="zh-CN" sz="1600" i="1">
                        <a:latin typeface="Cambria Math"/>
                        <a:ea typeface="Cambria Math"/>
                        <a:cs typeface="Times New Roman" panose="02020603050405020304" pitchFamily="18" charset="0"/>
                      </a:rPr>
                      <m:t>𝑔𝑟𝑜𝑢𝑛𝑑</m:t>
                    </m:r>
                    <m:d>
                      <m:dPr>
                        <m:ctrlPr>
                          <a:rPr lang="en-US" altLang="zh-CN" sz="1600" i="1">
                            <a:latin typeface="Cambria Math" panose="02040503050406030204" pitchFamily="18" charset="0"/>
                            <a:ea typeface="Cambria Math"/>
                            <a:cs typeface="Times New Roman" panose="02020603050405020304" pitchFamily="18" charset="0"/>
                          </a:rPr>
                        </m:ctrlPr>
                      </m:dPr>
                      <m:e>
                        <m:r>
                          <a:rPr lang="en-US" altLang="zh-CN" sz="1600" i="1">
                            <a:latin typeface="Cambria Math"/>
                            <a:ea typeface="Cambria Math"/>
                            <a:cs typeface="Times New Roman" panose="02020603050405020304" pitchFamily="18" charset="0"/>
                          </a:rPr>
                          <m:t>𝑥</m:t>
                        </m:r>
                      </m:e>
                    </m:d>
                    <m:r>
                      <a:rPr lang="en-US" altLang="zh-CN" sz="1600" i="1">
                        <a:latin typeface="Cambria Math"/>
                        <a:ea typeface="Cambria Math"/>
                        <a:cs typeface="Times New Roman" panose="02020603050405020304" pitchFamily="18" charset="0"/>
                      </a:rPr>
                      <m:t>)</m:t>
                    </m:r>
                  </m:oMath>
                </a14:m>
                <a:endParaRPr lang="en-US" altLang="zh-CN" i="1" dirty="0">
                  <a:latin typeface="Cambria Math"/>
                  <a:ea typeface="Cambria Math"/>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140998" y="1151479"/>
                <a:ext cx="9262753" cy="4893647"/>
              </a:xfrm>
              <a:prstGeom prst="rect">
                <a:avLst/>
              </a:prstGeom>
              <a:blipFill rotWithShape="1">
                <a:blip r:embed="rId2"/>
                <a:stretch>
                  <a:fillRect/>
                </a:stretch>
              </a:blipFill>
            </p:spPr>
            <p:txBody>
              <a:bodyPr/>
              <a:lstStyle/>
              <a:p>
                <a:r>
                  <a:rPr lang="zh-CN" altLang="en-US">
                    <a:noFill/>
                  </a:rPr>
                  <a:t> </a:t>
                </a:r>
              </a:p>
            </p:txBody>
          </p:sp>
        </mc:Fallback>
      </mc:AlternateContent>
      <p:sp>
        <p:nvSpPr>
          <p:cNvPr id="3" name="矩形 2"/>
          <p:cNvSpPr/>
          <p:nvPr/>
        </p:nvSpPr>
        <p:spPr>
          <a:xfrm>
            <a:off x="187072" y="208147"/>
            <a:ext cx="8045533" cy="523220"/>
          </a:xfrm>
          <a:prstGeom prst="rect">
            <a:avLst/>
          </a:prstGeom>
        </p:spPr>
        <p:txBody>
          <a:bodyPr wrap="square">
            <a:spAutoFit/>
          </a:bodyPr>
          <a:lstStyle/>
          <a:p>
            <a:r>
              <a:rPr lang="zh-CN" altLang="en-US"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自然语言的形式化</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656446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96883" y="230181"/>
            <a:ext cx="8045533" cy="523220"/>
          </a:xfrm>
          <a:prstGeom prst="rect">
            <a:avLst/>
          </a:prstGeom>
        </p:spPr>
        <p:txBody>
          <a:bodyPr wrap="square">
            <a:spAutoFit/>
          </a:bodyPr>
          <a:lstStyle/>
          <a:p>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专家系统的构成</a:t>
            </a:r>
            <a:endParaRPr lang="zh-CN"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圆角矩形 8"/>
          <p:cNvSpPr/>
          <p:nvPr/>
        </p:nvSpPr>
        <p:spPr bwMode="auto">
          <a:xfrm>
            <a:off x="2826326" y="4336119"/>
            <a:ext cx="3431255" cy="1132659"/>
          </a:xfrm>
          <a:prstGeom prst="roundRect">
            <a:avLst>
              <a:gd name="adj" fmla="val 8725"/>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anchor="ctr" anchorCtr="1"/>
          <a:lstStyle/>
          <a:p>
            <a:pPr algn="ctr">
              <a:lnSpc>
                <a:spcPct val="100000"/>
              </a:lnSpc>
              <a:spcBef>
                <a:spcPct val="0"/>
              </a:spcBef>
              <a:buClr>
                <a:schemeClr val="accent2"/>
              </a:buClr>
              <a:buSzTx/>
              <a:defRPr/>
            </a:pPr>
            <a:r>
              <a:rPr lang="zh-CN" altLang="en-US" b="1" dirty="0">
                <a:solidFill>
                  <a:srgbClr val="C00000"/>
                </a:solidFill>
                <a:latin typeface="Times New Roman" pitchFamily="18" charset="0"/>
                <a:ea typeface="微软雅黑" pitchFamily="34" charset="-122"/>
                <a:cs typeface="Times New Roman" pitchFamily="18" charset="0"/>
              </a:rPr>
              <a:t>对某个领域的自然语言、</a:t>
            </a:r>
            <a:endParaRPr lang="en-US" altLang="zh-CN" b="1" dirty="0">
              <a:solidFill>
                <a:srgbClr val="C00000"/>
              </a:solidFill>
              <a:latin typeface="Times New Roman" pitchFamily="18" charset="0"/>
              <a:ea typeface="微软雅黑" pitchFamily="34" charset="-122"/>
              <a:cs typeface="Times New Roman" pitchFamily="18" charset="0"/>
            </a:endParaRPr>
          </a:p>
          <a:p>
            <a:pPr algn="ctr">
              <a:lnSpc>
                <a:spcPct val="100000"/>
              </a:lnSpc>
              <a:spcBef>
                <a:spcPct val="0"/>
              </a:spcBef>
              <a:buClr>
                <a:schemeClr val="accent2"/>
              </a:buClr>
              <a:buSzTx/>
              <a:defRPr/>
            </a:pPr>
            <a:r>
              <a:rPr lang="zh-CN" altLang="en-US" b="1" dirty="0">
                <a:solidFill>
                  <a:srgbClr val="C00000"/>
                </a:solidFill>
                <a:latin typeface="Times New Roman" pitchFamily="18" charset="0"/>
                <a:ea typeface="微软雅黑" pitchFamily="34" charset="-122"/>
                <a:cs typeface="Times New Roman" pitchFamily="18" charset="0"/>
              </a:rPr>
              <a:t>文本语句等信息进行逻辑化</a:t>
            </a:r>
            <a:endParaRPr lang="en-US" altLang="zh-CN" b="1" dirty="0">
              <a:solidFill>
                <a:srgbClr val="C00000"/>
              </a:solidFill>
              <a:latin typeface="Times New Roman" pitchFamily="18" charset="0"/>
              <a:ea typeface="微软雅黑" pitchFamily="34" charset="-122"/>
              <a:cs typeface="Times New Roman" pitchFamily="18" charset="0"/>
            </a:endParaRPr>
          </a:p>
          <a:p>
            <a:pPr algn="ctr">
              <a:lnSpc>
                <a:spcPct val="100000"/>
              </a:lnSpc>
              <a:spcBef>
                <a:spcPct val="0"/>
              </a:spcBef>
              <a:buClr>
                <a:schemeClr val="accent2"/>
              </a:buClr>
              <a:buSzTx/>
              <a:defRPr/>
            </a:pPr>
            <a:r>
              <a:rPr lang="en-US" altLang="zh-CN" b="1" dirty="0">
                <a:solidFill>
                  <a:srgbClr val="C00000"/>
                </a:solidFill>
                <a:latin typeface="Times New Roman" pitchFamily="18" charset="0"/>
                <a:ea typeface="微软雅黑" pitchFamily="34" charset="-122"/>
                <a:cs typeface="Times New Roman" pitchFamily="18" charset="0"/>
              </a:rPr>
              <a:t>(machine readable knowledge)</a:t>
            </a:r>
            <a:endParaRPr lang="zh-CN" altLang="en-US" b="1" dirty="0">
              <a:solidFill>
                <a:srgbClr val="C00000"/>
              </a:solidFill>
              <a:latin typeface="Times New Roman" pitchFamily="18" charset="0"/>
              <a:ea typeface="微软雅黑" pitchFamily="34" charset="-122"/>
              <a:cs typeface="Times New Roman" pitchFamily="18" charset="0"/>
            </a:endParaRPr>
          </a:p>
        </p:txBody>
      </p:sp>
      <p:sp>
        <p:nvSpPr>
          <p:cNvPr id="14" name="圆角矩形 13"/>
          <p:cNvSpPr/>
          <p:nvPr/>
        </p:nvSpPr>
        <p:spPr bwMode="auto">
          <a:xfrm>
            <a:off x="3333992" y="1204701"/>
            <a:ext cx="1971316" cy="771061"/>
          </a:xfrm>
          <a:prstGeom prst="roundRect">
            <a:avLst>
              <a:gd name="adj" fmla="val 8725"/>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anchor="ctr" anchorCtr="1"/>
          <a:lstStyle/>
          <a:p>
            <a:pPr algn="ctr">
              <a:lnSpc>
                <a:spcPct val="100000"/>
              </a:lnSpc>
              <a:spcBef>
                <a:spcPct val="0"/>
              </a:spcBef>
              <a:buClr>
                <a:schemeClr val="accent2"/>
              </a:buClr>
              <a:buSzTx/>
              <a:defRPr/>
            </a:pPr>
            <a:r>
              <a:rPr lang="zh-CN" altLang="en-US" b="1" dirty="0">
                <a:solidFill>
                  <a:srgbClr val="C00000"/>
                </a:solidFill>
                <a:latin typeface="Times New Roman" pitchFamily="18" charset="0"/>
                <a:ea typeface="微软雅黑" pitchFamily="34" charset="-122"/>
                <a:cs typeface="Times New Roman" pitchFamily="18" charset="0"/>
              </a:rPr>
              <a:t>答案输出</a:t>
            </a:r>
          </a:p>
        </p:txBody>
      </p:sp>
      <p:sp>
        <p:nvSpPr>
          <p:cNvPr id="16" name="圆角矩形 95"/>
          <p:cNvSpPr>
            <a:spLocks/>
          </p:cNvSpPr>
          <p:nvPr/>
        </p:nvSpPr>
        <p:spPr bwMode="auto">
          <a:xfrm>
            <a:off x="6575821" y="4351953"/>
            <a:ext cx="1497932" cy="883635"/>
          </a:xfrm>
          <a:prstGeom prst="roundRect">
            <a:avLst>
              <a:gd name="adj" fmla="val 16667"/>
            </a:avLst>
          </a:prstGeom>
          <a:solidFill>
            <a:srgbClr val="FF0000"/>
          </a:solidFill>
          <a:ln w="9525">
            <a:solidFill>
              <a:schemeClr val="accent2"/>
            </a:solidFill>
            <a:round/>
            <a:headEnd/>
            <a:tailEnd/>
          </a:ln>
          <a:effectLst/>
        </p:spPr>
        <p:txBody>
          <a:bodyPr wrap="none" tIns="0" bIns="0" anchor="ctr"/>
          <a:lstStyle>
            <a:lvl1pPr>
              <a:defRPr sz="2800">
                <a:solidFill>
                  <a:schemeClr val="tx1"/>
                </a:solidFill>
                <a:latin typeface="Verdana" pitchFamily="34" charset="0"/>
                <a:ea typeface="宋体" pitchFamily="2" charset="-122"/>
              </a:defRPr>
            </a:lvl1pPr>
            <a:lvl2pPr marL="742950" indent="-285750">
              <a:defRPr sz="2800">
                <a:solidFill>
                  <a:schemeClr val="tx1"/>
                </a:solidFill>
                <a:latin typeface="Verdana" pitchFamily="34" charset="0"/>
                <a:ea typeface="宋体" pitchFamily="2" charset="-122"/>
              </a:defRPr>
            </a:lvl2pPr>
            <a:lvl3pPr marL="1143000" indent="-228600">
              <a:defRPr sz="2800">
                <a:solidFill>
                  <a:schemeClr val="tx1"/>
                </a:solidFill>
                <a:latin typeface="Verdana" pitchFamily="34" charset="0"/>
                <a:ea typeface="宋体" pitchFamily="2" charset="-122"/>
              </a:defRPr>
            </a:lvl3pPr>
            <a:lvl4pPr marL="1600200" indent="-228600">
              <a:defRPr sz="2800">
                <a:solidFill>
                  <a:schemeClr val="tx1"/>
                </a:solidFill>
                <a:latin typeface="Verdana" pitchFamily="34" charset="0"/>
                <a:ea typeface="宋体" pitchFamily="2" charset="-122"/>
              </a:defRPr>
            </a:lvl4pPr>
            <a:lvl5pPr marL="2057400" indent="-228600">
              <a:defRPr sz="2800">
                <a:solidFill>
                  <a:schemeClr val="tx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9pPr>
          </a:lstStyle>
          <a:p>
            <a:pPr algn="ctr">
              <a:buFont typeface="Arial" panose="020B0604020202020204" pitchFamily="34" charset="0"/>
              <a:buNone/>
              <a:defRPr/>
            </a:pPr>
            <a:r>
              <a:rPr lang="zh-CN" altLang="en-US" sz="1800" b="1" dirty="0">
                <a:solidFill>
                  <a:schemeClr val="bg1"/>
                </a:solidFill>
                <a:latin typeface="Times New Roman" pitchFamily="18" charset="0"/>
                <a:ea typeface="微软雅黑" pitchFamily="34" charset="-122"/>
                <a:sym typeface="Times New Roman" pitchFamily="18" charset="0"/>
              </a:rPr>
              <a:t>数据</a:t>
            </a:r>
            <a:endParaRPr lang="en-US" altLang="zh-CN" sz="1800" b="1" dirty="0">
              <a:solidFill>
                <a:schemeClr val="bg1"/>
              </a:solidFill>
              <a:latin typeface="Times New Roman" pitchFamily="18" charset="0"/>
              <a:ea typeface="微软雅黑" pitchFamily="34" charset="-122"/>
              <a:sym typeface="Times New Roman" pitchFamily="18" charset="0"/>
            </a:endParaRPr>
          </a:p>
        </p:txBody>
      </p:sp>
      <p:sp>
        <p:nvSpPr>
          <p:cNvPr id="17" name="上箭头 16"/>
          <p:cNvSpPr/>
          <p:nvPr/>
        </p:nvSpPr>
        <p:spPr bwMode="auto">
          <a:xfrm>
            <a:off x="7087289" y="3693312"/>
            <a:ext cx="377751" cy="621921"/>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pPr>
            <a:endParaRPr kumimoji="0" lang="zh-CN" altLang="en-US" b="0" i="0" u="none" strike="noStrike" cap="none" normalizeH="0" baseline="0">
              <a:ln>
                <a:noFill/>
              </a:ln>
              <a:solidFill>
                <a:schemeClr val="tx1"/>
              </a:solidFill>
              <a:effectLst/>
              <a:latin typeface="宋体" pitchFamily="2" charset="-122"/>
              <a:ea typeface="宋体" pitchFamily="2" charset="-122"/>
            </a:endParaRPr>
          </a:p>
        </p:txBody>
      </p:sp>
      <p:sp>
        <p:nvSpPr>
          <p:cNvPr id="18" name="圆角矩形 95"/>
          <p:cNvSpPr>
            <a:spLocks/>
          </p:cNvSpPr>
          <p:nvPr/>
        </p:nvSpPr>
        <p:spPr bwMode="auto">
          <a:xfrm>
            <a:off x="6537737" y="2794437"/>
            <a:ext cx="1497932" cy="883635"/>
          </a:xfrm>
          <a:prstGeom prst="roundRect">
            <a:avLst>
              <a:gd name="adj" fmla="val 16667"/>
            </a:avLst>
          </a:prstGeom>
          <a:solidFill>
            <a:srgbClr val="FF0000"/>
          </a:solidFill>
          <a:ln w="9525">
            <a:solidFill>
              <a:schemeClr val="accent2"/>
            </a:solidFill>
            <a:round/>
            <a:headEnd/>
            <a:tailEnd/>
          </a:ln>
          <a:effectLst/>
        </p:spPr>
        <p:txBody>
          <a:bodyPr wrap="none" tIns="0" bIns="0" anchor="ctr"/>
          <a:lstStyle>
            <a:lvl1pPr>
              <a:defRPr sz="2800">
                <a:solidFill>
                  <a:schemeClr val="tx1"/>
                </a:solidFill>
                <a:latin typeface="Verdana" pitchFamily="34" charset="0"/>
                <a:ea typeface="宋体" pitchFamily="2" charset="-122"/>
              </a:defRPr>
            </a:lvl1pPr>
            <a:lvl2pPr marL="742950" indent="-285750">
              <a:defRPr sz="2800">
                <a:solidFill>
                  <a:schemeClr val="tx1"/>
                </a:solidFill>
                <a:latin typeface="Verdana" pitchFamily="34" charset="0"/>
                <a:ea typeface="宋体" pitchFamily="2" charset="-122"/>
              </a:defRPr>
            </a:lvl2pPr>
            <a:lvl3pPr marL="1143000" indent="-228600">
              <a:defRPr sz="2800">
                <a:solidFill>
                  <a:schemeClr val="tx1"/>
                </a:solidFill>
                <a:latin typeface="Verdana" pitchFamily="34" charset="0"/>
                <a:ea typeface="宋体" pitchFamily="2" charset="-122"/>
              </a:defRPr>
            </a:lvl3pPr>
            <a:lvl4pPr marL="1600200" indent="-228600">
              <a:defRPr sz="2800">
                <a:solidFill>
                  <a:schemeClr val="tx1"/>
                </a:solidFill>
                <a:latin typeface="Verdana" pitchFamily="34" charset="0"/>
                <a:ea typeface="宋体" pitchFamily="2" charset="-122"/>
              </a:defRPr>
            </a:lvl4pPr>
            <a:lvl5pPr marL="2057400" indent="-228600">
              <a:defRPr sz="2800">
                <a:solidFill>
                  <a:schemeClr val="tx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9pPr>
          </a:lstStyle>
          <a:p>
            <a:pPr algn="ctr">
              <a:buFont typeface="Arial" panose="020B0604020202020204" pitchFamily="34" charset="0"/>
              <a:buNone/>
              <a:defRPr/>
            </a:pPr>
            <a:r>
              <a:rPr lang="zh-CN" altLang="en-US" sz="1800" b="1" dirty="0">
                <a:solidFill>
                  <a:schemeClr val="bg1"/>
                </a:solidFill>
                <a:latin typeface="Times New Roman" pitchFamily="18" charset="0"/>
                <a:ea typeface="微软雅黑" pitchFamily="34" charset="-122"/>
                <a:sym typeface="Times New Roman" pitchFamily="18" charset="0"/>
              </a:rPr>
              <a:t>知识</a:t>
            </a:r>
            <a:endParaRPr lang="en-US" altLang="zh-CN" sz="1800" b="1" dirty="0">
              <a:solidFill>
                <a:schemeClr val="bg1"/>
              </a:solidFill>
              <a:latin typeface="Times New Roman" pitchFamily="18" charset="0"/>
              <a:ea typeface="微软雅黑" pitchFamily="34" charset="-122"/>
              <a:sym typeface="Times New Roman" pitchFamily="18" charset="0"/>
            </a:endParaRPr>
          </a:p>
        </p:txBody>
      </p:sp>
      <p:sp>
        <p:nvSpPr>
          <p:cNvPr id="19" name="上箭头 18"/>
          <p:cNvSpPr/>
          <p:nvPr/>
        </p:nvSpPr>
        <p:spPr bwMode="auto">
          <a:xfrm>
            <a:off x="7075413" y="2162544"/>
            <a:ext cx="377751" cy="621921"/>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pPr>
            <a:endParaRPr kumimoji="0" lang="zh-CN" altLang="en-US" b="0" i="0" u="none" strike="noStrike" cap="none" normalizeH="0" baseline="0">
              <a:ln>
                <a:noFill/>
              </a:ln>
              <a:solidFill>
                <a:schemeClr val="tx1"/>
              </a:solidFill>
              <a:effectLst/>
              <a:latin typeface="宋体" pitchFamily="2" charset="-122"/>
              <a:ea typeface="宋体" pitchFamily="2" charset="-122"/>
            </a:endParaRPr>
          </a:p>
        </p:txBody>
      </p:sp>
      <p:sp>
        <p:nvSpPr>
          <p:cNvPr id="20" name="圆角矩形 95"/>
          <p:cNvSpPr>
            <a:spLocks/>
          </p:cNvSpPr>
          <p:nvPr/>
        </p:nvSpPr>
        <p:spPr bwMode="auto">
          <a:xfrm>
            <a:off x="6526307" y="1244379"/>
            <a:ext cx="1497932" cy="883635"/>
          </a:xfrm>
          <a:prstGeom prst="roundRect">
            <a:avLst>
              <a:gd name="adj" fmla="val 16667"/>
            </a:avLst>
          </a:prstGeom>
          <a:solidFill>
            <a:srgbClr val="FF0000"/>
          </a:solidFill>
          <a:ln w="9525">
            <a:solidFill>
              <a:schemeClr val="accent2"/>
            </a:solidFill>
            <a:round/>
            <a:headEnd/>
            <a:tailEnd/>
          </a:ln>
          <a:effectLst/>
        </p:spPr>
        <p:txBody>
          <a:bodyPr wrap="none" tIns="0" bIns="0" anchor="ctr"/>
          <a:lstStyle>
            <a:lvl1pPr>
              <a:defRPr sz="2800">
                <a:solidFill>
                  <a:schemeClr val="tx1"/>
                </a:solidFill>
                <a:latin typeface="Verdana" pitchFamily="34" charset="0"/>
                <a:ea typeface="宋体" pitchFamily="2" charset="-122"/>
              </a:defRPr>
            </a:lvl1pPr>
            <a:lvl2pPr marL="742950" indent="-285750">
              <a:defRPr sz="2800">
                <a:solidFill>
                  <a:schemeClr val="tx1"/>
                </a:solidFill>
                <a:latin typeface="Verdana" pitchFamily="34" charset="0"/>
                <a:ea typeface="宋体" pitchFamily="2" charset="-122"/>
              </a:defRPr>
            </a:lvl2pPr>
            <a:lvl3pPr marL="1143000" indent="-228600">
              <a:defRPr sz="2800">
                <a:solidFill>
                  <a:schemeClr val="tx1"/>
                </a:solidFill>
                <a:latin typeface="Verdana" pitchFamily="34" charset="0"/>
                <a:ea typeface="宋体" pitchFamily="2" charset="-122"/>
              </a:defRPr>
            </a:lvl3pPr>
            <a:lvl4pPr marL="1600200" indent="-228600">
              <a:defRPr sz="2800">
                <a:solidFill>
                  <a:schemeClr val="tx1"/>
                </a:solidFill>
                <a:latin typeface="Verdana" pitchFamily="34" charset="0"/>
                <a:ea typeface="宋体" pitchFamily="2" charset="-122"/>
              </a:defRPr>
            </a:lvl4pPr>
            <a:lvl5pPr marL="2057400" indent="-228600">
              <a:defRPr sz="2800">
                <a:solidFill>
                  <a:schemeClr val="tx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9pPr>
          </a:lstStyle>
          <a:p>
            <a:pPr algn="ctr">
              <a:buFont typeface="Arial" panose="020B0604020202020204" pitchFamily="34" charset="0"/>
              <a:buNone/>
              <a:defRPr/>
            </a:pPr>
            <a:r>
              <a:rPr lang="zh-CN" altLang="en-US" sz="1800" b="1" dirty="0">
                <a:solidFill>
                  <a:schemeClr val="bg1"/>
                </a:solidFill>
                <a:latin typeface="Times New Roman" pitchFamily="18" charset="0"/>
                <a:ea typeface="微软雅黑" pitchFamily="34" charset="-122"/>
                <a:sym typeface="Times New Roman" pitchFamily="18" charset="0"/>
              </a:rPr>
              <a:t>服务</a:t>
            </a:r>
            <a:endParaRPr lang="en-US" altLang="zh-CN" sz="1800" b="1" dirty="0">
              <a:solidFill>
                <a:schemeClr val="bg1"/>
              </a:solidFill>
              <a:latin typeface="Times New Roman" pitchFamily="18" charset="0"/>
              <a:ea typeface="微软雅黑" pitchFamily="34" charset="-122"/>
              <a:sym typeface="Times New Roman" pitchFamily="18" charset="0"/>
            </a:endParaRPr>
          </a:p>
        </p:txBody>
      </p:sp>
      <p:sp>
        <p:nvSpPr>
          <p:cNvPr id="21" name="椭圆 20"/>
          <p:cNvSpPr/>
          <p:nvPr/>
        </p:nvSpPr>
        <p:spPr>
          <a:xfrm>
            <a:off x="2930241" y="2563321"/>
            <a:ext cx="2814453" cy="12192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ea typeface="黑体" pitchFamily="49" charset="-122"/>
              </a:rPr>
              <a:t>推理机</a:t>
            </a:r>
            <a:endParaRPr lang="en-US" altLang="zh-CN" sz="2400" dirty="0">
              <a:ea typeface="黑体" pitchFamily="49" charset="-122"/>
            </a:endParaRPr>
          </a:p>
          <a:p>
            <a:pPr algn="ctr"/>
            <a:r>
              <a:rPr lang="zh-CN" altLang="en-US" sz="2400" dirty="0">
                <a:ea typeface="黑体" pitchFamily="49" charset="-122"/>
              </a:rPr>
              <a:t>（专家系统）</a:t>
            </a:r>
          </a:p>
        </p:txBody>
      </p:sp>
      <p:sp>
        <p:nvSpPr>
          <p:cNvPr id="22" name="右箭头 21"/>
          <p:cNvSpPr/>
          <p:nvPr/>
        </p:nvSpPr>
        <p:spPr>
          <a:xfrm>
            <a:off x="2265223" y="3013871"/>
            <a:ext cx="665018" cy="44181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3" name="圆角矩形 22"/>
          <p:cNvSpPr/>
          <p:nvPr/>
        </p:nvSpPr>
        <p:spPr bwMode="auto">
          <a:xfrm>
            <a:off x="602679" y="2594988"/>
            <a:ext cx="1599710" cy="1016319"/>
          </a:xfrm>
          <a:prstGeom prst="roundRect">
            <a:avLst/>
          </a:prstGeom>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defRPr/>
            </a:pPr>
            <a:endParaRPr lang="en-US" altLang="zh-CN" sz="18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endParaRPr>
          </a:p>
          <a:p>
            <a:pPr algn="ctr">
              <a:defRPr/>
            </a:pPr>
            <a:r>
              <a:rPr lang="zh-CN" altLang="en-US" b="1" dirty="0">
                <a:solidFill>
                  <a:srgbClr val="0070C0"/>
                </a:solidFill>
                <a:latin typeface="Times New Roman" pitchFamily="18" charset="0"/>
                <a:ea typeface="微软雅黑" pitchFamily="34" charset="-122"/>
                <a:cs typeface="Times New Roman" pitchFamily="18" charset="0"/>
              </a:rPr>
              <a:t> 问题逻辑化</a:t>
            </a:r>
            <a:endParaRPr lang="en-US" altLang="zh-CN" b="1" dirty="0">
              <a:solidFill>
                <a:srgbClr val="0070C0"/>
              </a:solidFill>
              <a:latin typeface="Times New Roman" pitchFamily="18" charset="0"/>
              <a:ea typeface="微软雅黑" pitchFamily="34" charset="-122"/>
              <a:cs typeface="Times New Roman" pitchFamily="18" charset="0"/>
            </a:endParaRPr>
          </a:p>
          <a:p>
            <a:pPr algn="ctr">
              <a:defRPr/>
            </a:pPr>
            <a:r>
              <a:rPr lang="zh-CN" altLang="en-US" sz="1600" b="1" dirty="0">
                <a:solidFill>
                  <a:srgbClr val="0070C0"/>
                </a:solidFill>
                <a:latin typeface="Times New Roman" pitchFamily="18" charset="0"/>
                <a:ea typeface="微软雅黑" pitchFamily="34" charset="-122"/>
                <a:cs typeface="Times New Roman" pitchFamily="18" charset="0"/>
              </a:rPr>
              <a:t>（机器可理解）</a:t>
            </a:r>
            <a:endParaRPr lang="en-US" altLang="zh-CN" sz="16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endParaRPr>
          </a:p>
          <a:p>
            <a:pPr>
              <a:defRPr/>
            </a:pPr>
            <a:endParaRPr lang="en-US" altLang="zh-CN" sz="18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endParaRPr>
          </a:p>
        </p:txBody>
      </p:sp>
      <p:sp>
        <p:nvSpPr>
          <p:cNvPr id="25" name="上箭头 24"/>
          <p:cNvSpPr/>
          <p:nvPr/>
        </p:nvSpPr>
        <p:spPr>
          <a:xfrm>
            <a:off x="4191993" y="2001171"/>
            <a:ext cx="290946" cy="456499"/>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6" name="上箭头 25"/>
          <p:cNvSpPr/>
          <p:nvPr/>
        </p:nvSpPr>
        <p:spPr>
          <a:xfrm>
            <a:off x="4189020" y="3829401"/>
            <a:ext cx="290946" cy="456499"/>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grpSp>
        <p:nvGrpSpPr>
          <p:cNvPr id="27" name="组合 26"/>
          <p:cNvGrpSpPr/>
          <p:nvPr/>
        </p:nvGrpSpPr>
        <p:grpSpPr>
          <a:xfrm>
            <a:off x="1106385" y="3872661"/>
            <a:ext cx="1249442" cy="2159296"/>
            <a:chOff x="61615" y="2066570"/>
            <a:chExt cx="3333882" cy="4471834"/>
          </a:xfrm>
        </p:grpSpPr>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615" y="2066570"/>
              <a:ext cx="2052707" cy="3079060"/>
            </a:xfrm>
            <a:prstGeom prst="rect">
              <a:avLst/>
            </a:prstGeom>
            <a:ln w="9525">
              <a:solidFill>
                <a:schemeClr val="accent4"/>
              </a:solidFill>
            </a:ln>
          </p:spPr>
        </p:pic>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697" y="2406483"/>
              <a:ext cx="2320903" cy="3481355"/>
            </a:xfrm>
            <a:prstGeom prst="rect">
              <a:avLst/>
            </a:prstGeom>
            <a:ln>
              <a:solidFill>
                <a:schemeClr val="accent4"/>
              </a:solidFill>
            </a:ln>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839" y="2842035"/>
              <a:ext cx="2209800" cy="3314700"/>
            </a:xfrm>
            <a:prstGeom prst="rect">
              <a:avLst/>
            </a:prstGeom>
            <a:ln>
              <a:solidFill>
                <a:schemeClr val="accent4"/>
              </a:solidFill>
            </a:ln>
          </p:spPr>
        </p:pic>
        <p:pic>
          <p:nvPicPr>
            <p:cNvPr id="32" name="图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4980" y="3162629"/>
              <a:ext cx="2250517" cy="3375775"/>
            </a:xfrm>
            <a:prstGeom prst="rect">
              <a:avLst/>
            </a:prstGeom>
            <a:ln>
              <a:solidFill>
                <a:schemeClr val="accent4"/>
              </a:solidFill>
            </a:ln>
          </p:spPr>
        </p:pic>
      </p:grpSp>
      <p:sp>
        <p:nvSpPr>
          <p:cNvPr id="33" name="右箭头 32"/>
          <p:cNvSpPr/>
          <p:nvPr/>
        </p:nvSpPr>
        <p:spPr>
          <a:xfrm>
            <a:off x="2502732" y="4807449"/>
            <a:ext cx="323594" cy="3144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Tree>
    <p:extLst>
      <p:ext uri="{BB962C8B-B14F-4D97-AF65-F5344CB8AC3E}">
        <p14:creationId xmlns:p14="http://schemas.microsoft.com/office/powerpoint/2010/main" val="33532068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2449856"/>
            <a:ext cx="7200000" cy="60939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二、谓词逻辑</a:t>
            </a:r>
          </a:p>
        </p:txBody>
      </p:sp>
      <p:sp>
        <p:nvSpPr>
          <p:cNvPr id="24" name="矩形 7"/>
          <p:cNvSpPr>
            <a:spLocks noChangeArrowheads="1"/>
          </p:cNvSpPr>
          <p:nvPr/>
        </p:nvSpPr>
        <p:spPr bwMode="auto">
          <a:xfrm>
            <a:off x="233846" y="143407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一、命题逻辑</a:t>
            </a:r>
          </a:p>
        </p:txBody>
      </p:sp>
      <p:sp>
        <p:nvSpPr>
          <p:cNvPr id="6" name="矩形 7"/>
          <p:cNvSpPr>
            <a:spLocks noChangeArrowheads="1"/>
          </p:cNvSpPr>
          <p:nvPr/>
        </p:nvSpPr>
        <p:spPr bwMode="auto">
          <a:xfrm>
            <a:off x="233846" y="3450555"/>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三、知识图谱推理</a:t>
            </a:r>
          </a:p>
        </p:txBody>
      </p:sp>
      <p:sp>
        <p:nvSpPr>
          <p:cNvPr id="7" name="矩形 7"/>
          <p:cNvSpPr>
            <a:spLocks noChangeArrowheads="1"/>
          </p:cNvSpPr>
          <p:nvPr/>
        </p:nvSpPr>
        <p:spPr bwMode="auto">
          <a:xfrm>
            <a:off x="233846" y="4550405"/>
            <a:ext cx="7200000" cy="60939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四、因果推理</a:t>
            </a:r>
          </a:p>
        </p:txBody>
      </p:sp>
    </p:spTree>
    <p:extLst>
      <p:ext uri="{BB962C8B-B14F-4D97-AF65-F5344CB8AC3E}">
        <p14:creationId xmlns:p14="http://schemas.microsoft.com/office/powerpoint/2010/main" val="931208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6132" y="1389580"/>
            <a:ext cx="5597774" cy="4595584"/>
          </a:xfrm>
        </p:spPr>
        <p:txBody>
          <a:bodyPr>
            <a:noAutofit/>
          </a:bodyPr>
          <a:lstStyle/>
          <a:p>
            <a:pPr algn="just">
              <a:lnSpc>
                <a:spcPct val="150000"/>
              </a:lnSpc>
              <a:buFont typeface="Wingdings" panose="05000000000000000000" pitchFamily="2" charset="2"/>
              <a:buChar char="l"/>
              <a:defRPr/>
            </a:pPr>
            <a:r>
              <a:rPr lang="zh-CN" altLang="en-US" sz="2000" kern="1200" dirty="0">
                <a:latin typeface="Times New Roman" panose="02020603050405020304" pitchFamily="18" charset="0"/>
                <a:ea typeface="黑体" panose="02010609060101010101" pitchFamily="49" charset="-122"/>
                <a:cs typeface="Times New Roman" panose="02020603050405020304" pitchFamily="18" charset="0"/>
              </a:rPr>
              <a:t>知识图谱可视为包含多种关系的图。在图中，每个节点是一个实体（如人名、地名、事件和活动等），任意两个节点之间的边表示这两个节点之间存在的关系。</a:t>
            </a:r>
            <a:endParaRPr lang="en-US" altLang="zh-CN" sz="2000" kern="1200"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buFont typeface="Wingdings" panose="05000000000000000000" pitchFamily="2" charset="2"/>
              <a:buChar char="l"/>
              <a:defRPr/>
            </a:pPr>
            <a:r>
              <a:rPr lang="zh-CN" altLang="en-US" sz="2000" kern="1200" dirty="0">
                <a:latin typeface="Times New Roman" panose="02020603050405020304" pitchFamily="18" charset="0"/>
                <a:ea typeface="黑体" panose="02010609060101010101" pitchFamily="49" charset="-122"/>
                <a:cs typeface="Times New Roman" panose="02020603050405020304" pitchFamily="18" charset="0"/>
              </a:rPr>
              <a:t>一般而言，可将知识图谱中任意两个相连节点及其连接边表示成一个三元组（</a:t>
            </a:r>
            <a:r>
              <a:rPr lang="en-US" altLang="zh-CN" sz="2000" i="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triplet</a:t>
            </a:r>
            <a:r>
              <a:rPr lang="zh-CN" altLang="en-US" sz="2000" kern="12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即</a:t>
            </a:r>
            <a:r>
              <a:rPr lang="en-US" altLang="zh-CN" sz="2000" kern="12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kern="1200" dirty="0" err="1">
                <a:latin typeface="Times New Roman" panose="02020603050405020304" pitchFamily="18" charset="0"/>
                <a:ea typeface="黑体" panose="02010609060101010101" pitchFamily="49" charset="-122"/>
                <a:cs typeface="Times New Roman" panose="02020603050405020304" pitchFamily="18" charset="0"/>
              </a:rPr>
              <a:t>left</a:t>
            </a:r>
            <a:r>
              <a:rPr lang="en-US" altLang="zh-CN" sz="2000" i="1" kern="1200" dirty="0" err="1">
                <a:latin typeface="Times New Roman" panose="02020603050405020304" pitchFamily="18" charset="0"/>
                <a:ea typeface="黑体" panose="02010609060101010101" pitchFamily="49" charset="-122"/>
                <a:cs typeface="Times New Roman" panose="02020603050405020304" pitchFamily="18" charset="0"/>
              </a:rPr>
              <a:t>_node</a:t>
            </a:r>
            <a:r>
              <a:rPr lang="en-US" altLang="zh-CN" sz="2000" kern="12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i="1" kern="1200" dirty="0">
                <a:latin typeface="Times New Roman" panose="02020603050405020304" pitchFamily="18" charset="0"/>
                <a:ea typeface="黑体" panose="02010609060101010101" pitchFamily="49" charset="-122"/>
                <a:cs typeface="Times New Roman" panose="02020603050405020304" pitchFamily="18" charset="0"/>
              </a:rPr>
              <a:t>relation</a:t>
            </a:r>
            <a:r>
              <a:rPr lang="en-US" altLang="zh-CN" sz="2000" kern="12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i="1" kern="1200" dirty="0" err="1">
                <a:latin typeface="Times New Roman" panose="02020603050405020304" pitchFamily="18" charset="0"/>
                <a:ea typeface="黑体" panose="02010609060101010101" pitchFamily="49" charset="-122"/>
                <a:cs typeface="Times New Roman" panose="02020603050405020304" pitchFamily="18" charset="0"/>
              </a:rPr>
              <a:t>right_node</a:t>
            </a:r>
            <a:r>
              <a:rPr lang="en-US" altLang="zh-CN" sz="2000" kern="12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kern="1200" dirty="0">
                <a:latin typeface="Times New Roman" panose="02020603050405020304" pitchFamily="18" charset="0"/>
                <a:ea typeface="黑体" panose="02010609060101010101" pitchFamily="49" charset="-122"/>
                <a:cs typeface="Times New Roman" panose="02020603050405020304" pitchFamily="18" charset="0"/>
              </a:rPr>
              <a:t>，例：</a:t>
            </a:r>
            <a:r>
              <a:rPr lang="en-US" altLang="zh-CN" sz="2000" kern="1200" dirty="0">
                <a:latin typeface="Times New Roman" panose="02020603050405020304" pitchFamily="18" charset="0"/>
                <a:ea typeface="黑体" panose="02010609060101010101" pitchFamily="49" charset="-122"/>
                <a:cs typeface="Times New Roman" panose="02020603050405020304" pitchFamily="18" charset="0"/>
              </a:rPr>
              <a:t>(David, </a:t>
            </a:r>
            <a:r>
              <a:rPr lang="en-US" altLang="zh-CN" sz="2000" i="1" kern="1200" dirty="0">
                <a:latin typeface="Times New Roman" panose="02020603050405020304" pitchFamily="18" charset="0"/>
                <a:ea typeface="黑体" panose="02010609060101010101" pitchFamily="49" charset="-122"/>
                <a:cs typeface="Times New Roman" panose="02020603050405020304" pitchFamily="18" charset="0"/>
              </a:rPr>
              <a:t>Father</a:t>
            </a:r>
            <a:r>
              <a:rPr lang="en-US" altLang="zh-CN" sz="2000" kern="12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i="1" kern="1200" dirty="0">
                <a:latin typeface="Times New Roman" panose="02020603050405020304" pitchFamily="18" charset="0"/>
                <a:ea typeface="黑体" panose="02010609060101010101" pitchFamily="49" charset="-122"/>
                <a:cs typeface="Times New Roman" panose="02020603050405020304" pitchFamily="18" charset="0"/>
              </a:rPr>
              <a:t>Mike</a:t>
            </a:r>
            <a:r>
              <a:rPr lang="en-US" altLang="zh-CN" sz="2000" kern="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800" kern="12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800" kern="1200" dirty="0">
              <a:solidFill>
                <a:srgbClr val="007DDA"/>
              </a:solidFill>
              <a:latin typeface="Times New Roman" panose="02020603050405020304" pitchFamily="18" charset="0"/>
              <a:cs typeface="Times New Roman" panose="02020603050405020304" pitchFamily="18" charset="0"/>
            </a:endParaRPr>
          </a:p>
          <a:p>
            <a:pPr marL="0" indent="0">
              <a:buNone/>
              <a:defRPr/>
            </a:pPr>
            <a:endParaRPr lang="zh-CN" altLang="en-US" sz="1800" dirty="0"/>
          </a:p>
        </p:txBody>
      </p:sp>
      <p:sp>
        <p:nvSpPr>
          <p:cNvPr id="8" name="Rectangle 24"/>
          <p:cNvSpPr>
            <a:spLocks noChangeArrowheads="1"/>
          </p:cNvSpPr>
          <p:nvPr/>
        </p:nvSpPr>
        <p:spPr bwMode="auto">
          <a:xfrm>
            <a:off x="0" y="-104775"/>
            <a:ext cx="8531932"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9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知识图谱：基本概念</a:t>
            </a:r>
            <a:endParaRPr lang="en-US" altLang="zh-CN" sz="2400" b="1" dirty="0">
              <a:solidFill>
                <a:srgbClr val="C00000"/>
              </a:solidFill>
              <a:latin typeface="+mn-lt"/>
              <a:ea typeface="微软雅黑" panose="020B0503020204020204" pitchFamily="34" charset="-122"/>
            </a:endParaRPr>
          </a:p>
        </p:txBody>
      </p:sp>
      <p:pic>
        <p:nvPicPr>
          <p:cNvPr id="6" name="图片 5" descr="C:\Users\lenovo\AppData\Local\Temp\WeChat Files\7d7bc87a952d34a8aba7b38dfbfa22f.png"/>
          <p:cNvPicPr/>
          <p:nvPr/>
        </p:nvPicPr>
        <p:blipFill>
          <a:blip r:embed="rId2">
            <a:extLst>
              <a:ext uri="{28A0092B-C50C-407E-A947-70E740481C1C}">
                <a14:useLocalDpi xmlns:a14="http://schemas.microsoft.com/office/drawing/2010/main" val="0"/>
              </a:ext>
            </a:extLst>
          </a:blip>
          <a:srcRect/>
          <a:stretch>
            <a:fillRect/>
          </a:stretch>
        </p:blipFill>
        <p:spPr bwMode="auto">
          <a:xfrm>
            <a:off x="5965210" y="2238233"/>
            <a:ext cx="3083257" cy="2578568"/>
          </a:xfrm>
          <a:prstGeom prst="rect">
            <a:avLst/>
          </a:prstGeom>
          <a:noFill/>
          <a:ln>
            <a:noFill/>
          </a:ln>
        </p:spPr>
      </p:pic>
    </p:spTree>
    <p:extLst>
      <p:ext uri="{BB962C8B-B14F-4D97-AF65-F5344CB8AC3E}">
        <p14:creationId xmlns:p14="http://schemas.microsoft.com/office/powerpoint/2010/main" val="3602459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77885" y="149800"/>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逻辑与推理是人工智能的核心问题</a:t>
            </a:r>
          </a:p>
        </p:txBody>
      </p:sp>
      <p:sp>
        <p:nvSpPr>
          <p:cNvPr id="12" name="矩形 11"/>
          <p:cNvSpPr/>
          <p:nvPr/>
        </p:nvSpPr>
        <p:spPr>
          <a:xfrm>
            <a:off x="142505" y="938737"/>
            <a:ext cx="8847117" cy="4524315"/>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人类思维活动一个重要功能是逻辑推理，即通过演绎和归纳等手段对现有观测现象进行分析，得出判断。在人工智能发展初期，脱胎于逻辑推理的符号主义人工智能</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(symbolic AI)</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是人工智能研究的一种主流学派。</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200000"/>
              </a:lnSpc>
              <a:buFont typeface="Wingdings" panose="05000000000000000000" pitchFamily="2" charset="2"/>
              <a:buChar char="l"/>
            </a:pP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在符号主义人工智能中，所有概念均可通过人类可理解的</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符号</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及符号之间的关系来表示。例如：如果使用符号</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来表示对象概念、</a:t>
            </a:r>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IsCar</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（）来表示某个对象是否为</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汽车</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，那么</a:t>
            </a:r>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IsCar</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表示</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是一辆轿车</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这样的概念。注意</a:t>
            </a:r>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IsCar</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由对象</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IsCar</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（）两部分所构成。如果</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是轿车，则</a:t>
            </a:r>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IsCar</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为正确描述、否则为错误描述。</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200000"/>
              </a:lnSpc>
              <a:buFont typeface="Wingdings" panose="05000000000000000000" pitchFamily="2" charset="2"/>
              <a:buChar char="l"/>
            </a:pP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符号主义人工智能方法基于如下假设：可通过逻辑方法来对符号及其关系进行计算，实现逻辑推理，辨析符号所描述内容是否正确。</a:t>
            </a:r>
          </a:p>
        </p:txBody>
      </p:sp>
    </p:spTree>
    <p:extLst>
      <p:ext uri="{BB962C8B-B14F-4D97-AF65-F5344CB8AC3E}">
        <p14:creationId xmlns:p14="http://schemas.microsoft.com/office/powerpoint/2010/main" val="27494006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152399" y="-184379"/>
            <a:ext cx="8531932"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9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endParaRPr lang="en-US" altLang="zh-CN" sz="2400" b="1" dirty="0">
              <a:solidFill>
                <a:srgbClr val="C00000"/>
              </a:solidFill>
              <a:latin typeface="+mn-lt"/>
              <a:ea typeface="微软雅黑" panose="020B0503020204020204" pitchFamily="34" charset="-122"/>
            </a:endParaRPr>
          </a:p>
        </p:txBody>
      </p:sp>
      <p:sp>
        <p:nvSpPr>
          <p:cNvPr id="2" name="矩形 1"/>
          <p:cNvSpPr/>
          <p:nvPr/>
        </p:nvSpPr>
        <p:spPr>
          <a:xfrm>
            <a:off x="4236246" y="1081909"/>
            <a:ext cx="4753524" cy="4708981"/>
          </a:xfrm>
          <a:prstGeom prst="rect">
            <a:avLst/>
          </a:prstGeom>
        </p:spPr>
        <p:txBody>
          <a:bodyPr wrap="square">
            <a:spAutoFit/>
          </a:bodyPr>
          <a:lstStyle/>
          <a:p>
            <a:pPr algn="just">
              <a:lnSpc>
                <a:spcPct val="150000"/>
              </a:lnSpc>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知识图谱中存在连线的两个实体可表达为形如</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&lt;</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left_node</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relation, </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right_node</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&gt;</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的三元组形式，这种三元组也可以表示为一阶逻辑</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(first order logic, FOL)</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的形式，从而为基于知识图谱的推理创造了条件</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例如从</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&lt;</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奥巴马，出生地，夏威夷</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&gt;</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&lt;</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夏威夷，属于，美国</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&gt;</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两个三元组，可推理得到</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&lt;</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奥巴马，国籍，美国</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&gt;</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a:t>
            </a:r>
          </a:p>
          <a:p>
            <a:pPr algn="just">
              <a:lnSpc>
                <a:spcPct val="150000"/>
              </a:lnSpc>
            </a:pP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8" name="矩形 77"/>
          <p:cNvSpPr/>
          <p:nvPr/>
        </p:nvSpPr>
        <p:spPr>
          <a:xfrm>
            <a:off x="329021" y="5256663"/>
            <a:ext cx="3185487" cy="369332"/>
          </a:xfrm>
          <a:prstGeom prst="rect">
            <a:avLst/>
          </a:prstGeom>
        </p:spPr>
        <p:txBody>
          <a:bodyPr wrap="none">
            <a:spAutoFit/>
          </a:bodyPr>
          <a:lstStyle/>
          <a:p>
            <a:r>
              <a:rPr lang="zh-CN" altLang="zh-CN" dirty="0">
                <a:latin typeface="黑体" panose="02010609060101010101" pitchFamily="49" charset="-122"/>
                <a:ea typeface="黑体" panose="02010609060101010101" pitchFamily="49" charset="-122"/>
              </a:rPr>
              <a:t>一个简单的家庭关系知识图谱</a:t>
            </a:r>
          </a:p>
        </p:txBody>
      </p:sp>
      <p:pic>
        <p:nvPicPr>
          <p:cNvPr id="79" name="图片 78" descr="C:\Users\lenovo\AppData\Local\Temp\WeChat Files\7d7bc87a952d34a8aba7b38dfbfa22f.png"/>
          <p:cNvPicPr/>
          <p:nvPr/>
        </p:nvPicPr>
        <p:blipFill>
          <a:blip r:embed="rId3">
            <a:extLst>
              <a:ext uri="{28A0092B-C50C-407E-A947-70E740481C1C}">
                <a14:useLocalDpi xmlns:a14="http://schemas.microsoft.com/office/drawing/2010/main" val="0"/>
              </a:ext>
            </a:extLst>
          </a:blip>
          <a:srcRect/>
          <a:stretch>
            <a:fillRect/>
          </a:stretch>
        </p:blipFill>
        <p:spPr bwMode="auto">
          <a:xfrm>
            <a:off x="152399" y="1801503"/>
            <a:ext cx="3805451" cy="3069887"/>
          </a:xfrm>
          <a:prstGeom prst="rect">
            <a:avLst/>
          </a:prstGeom>
          <a:noFill/>
          <a:ln>
            <a:noFill/>
          </a:ln>
        </p:spPr>
      </p:pic>
    </p:spTree>
    <p:extLst>
      <p:ext uri="{BB962C8B-B14F-4D97-AF65-F5344CB8AC3E}">
        <p14:creationId xmlns:p14="http://schemas.microsoft.com/office/powerpoint/2010/main" val="1574576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3957850" y="1244629"/>
                <a:ext cx="4804012" cy="3831818"/>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可利用一阶谓词来表达刻画知识图谱中节点之间存在的关系，如图中形如</a:t>
                </a:r>
                <a:r>
                  <a:rPr lang="en-US" altLang="zh-CN" dirty="0">
                    <a:latin typeface="Times New Roman" panose="02020603050405020304" pitchFamily="18" charset="0"/>
                    <a:ea typeface="黑体" panose="02010609060101010101" pitchFamily="49" charset="-122"/>
                    <a:cs typeface="Times New Roman" panose="02020603050405020304" pitchFamily="18" charset="0"/>
                  </a:rPr>
                  <a:t>&lt;James,</a:t>
                </a:r>
                <a14:m>
                  <m:oMath xmlns:m="http://schemas.openxmlformats.org/officeDocument/2006/math">
                    <m:r>
                      <a:rPr lang="en-US" altLang="zh-CN" i="1">
                        <a:latin typeface="Cambria Math"/>
                      </a:rPr>
                      <m:t>𝐶𝑜𝑢𝑝𝑙𝑒</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,David&gt;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的关系可用一阶逻辑的形式来描述，即</a:t>
                </a:r>
                <a14:m>
                  <m:oMath xmlns:m="http://schemas.openxmlformats.org/officeDocument/2006/math">
                    <m:r>
                      <a:rPr lang="en-US" altLang="zh-CN" i="1">
                        <a:latin typeface="Cambria Math"/>
                      </a:rPr>
                      <m:t>𝐶𝑜𝑢𝑝𝑙𝑒</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(James, David)</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14:m>
                  <m:oMath xmlns:m="http://schemas.openxmlformats.org/officeDocument/2006/math">
                    <m:r>
                      <a:rPr lang="en-US" altLang="zh-CN" i="1">
                        <a:latin typeface="Cambria Math"/>
                      </a:rPr>
                      <m:t>𝐶𝑜𝑢𝑝𝑙𝑒</m:t>
                    </m:r>
                    <m:d>
                      <m:dPr>
                        <m:ctrlPr>
                          <a:rPr lang="zh-CN" altLang="zh-CN" i="1">
                            <a:latin typeface="Cambria Math" panose="02040503050406030204" pitchFamily="18" charset="0"/>
                          </a:rPr>
                        </m:ctrlPr>
                      </m:dPr>
                      <m:e>
                        <m:r>
                          <a:rPr lang="en-US" altLang="zh-CN" i="1">
                            <a:latin typeface="Cambria Math"/>
                          </a:rPr>
                          <m:t>𝑥</m:t>
                        </m:r>
                        <m:r>
                          <a:rPr lang="en-US" altLang="zh-CN">
                            <a:latin typeface="Cambria Math"/>
                          </a:rPr>
                          <m:t>, </m:t>
                        </m:r>
                        <m:r>
                          <a:rPr lang="en-US" altLang="zh-CN" i="1">
                            <a:latin typeface="Cambria Math"/>
                          </a:rPr>
                          <m:t>𝑦</m:t>
                        </m:r>
                      </m:e>
                    </m:d>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是一阶谓词，</a:t>
                </a:r>
                <a14:m>
                  <m:oMath xmlns:m="http://schemas.openxmlformats.org/officeDocument/2006/math">
                    <m:r>
                      <a:rPr lang="en-US" altLang="zh-CN" i="1">
                        <a:latin typeface="Cambria Math"/>
                      </a:rPr>
                      <m:t>𝐶𝑜𝑢𝑝𝑙𝑒</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是图中实体之间具有的关系，</a:t>
                </a:r>
                <a14:m>
                  <m:oMath xmlns:m="http://schemas.openxmlformats.org/officeDocument/2006/math">
                    <m:r>
                      <a:rPr lang="en-US" altLang="zh-CN" i="1">
                        <a:latin typeface="Cambria Math"/>
                      </a:rPr>
                      <m:t>𝑥</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i="1">
                        <a:latin typeface="Cambria Math"/>
                      </a:rPr>
                      <m:t>𝑦</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是谓词变量</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从图</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中</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已有关系可推知</a:t>
                </a:r>
                <a:r>
                  <a:rPr lang="en-US" altLang="zh-CN" dirty="0">
                    <a:latin typeface="Times New Roman" panose="02020603050405020304" pitchFamily="18" charset="0"/>
                    <a:ea typeface="黑体" panose="02010609060101010101" pitchFamily="49" charset="-122"/>
                    <a:cs typeface="Times New Roman" panose="02020603050405020304" pitchFamily="18" charset="0"/>
                  </a:rPr>
                  <a:t>David</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Ann</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具有父女关系，但这一关系在图</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中</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初始图</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无红线</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中并不存在，是需要推理的目标。</a:t>
                </a:r>
              </a:p>
            </p:txBody>
          </p:sp>
        </mc:Choice>
        <mc:Fallback xmlns="">
          <p:sp>
            <p:nvSpPr>
              <p:cNvPr id="3" name="矩形 2"/>
              <p:cNvSpPr>
                <a:spLocks noRot="1" noChangeAspect="1" noMove="1" noResize="1" noEditPoints="1" noAdjustHandles="1" noChangeArrowheads="1" noChangeShapeType="1" noTextEdit="1"/>
              </p:cNvSpPr>
              <p:nvPr/>
            </p:nvSpPr>
            <p:spPr>
              <a:xfrm>
                <a:off x="3957850" y="1244629"/>
                <a:ext cx="4804012" cy="3831818"/>
              </a:xfrm>
              <a:prstGeom prst="rect">
                <a:avLst/>
              </a:prstGeom>
              <a:blipFill rotWithShape="1">
                <a:blip r:embed="rId3"/>
                <a:stretch>
                  <a:fillRect l="-761" r="-1142"/>
                </a:stretch>
              </a:blipFill>
            </p:spPr>
            <p:txBody>
              <a:bodyPr/>
              <a:lstStyle/>
              <a:p>
                <a:r>
                  <a:rPr lang="zh-CN" altLang="en-US">
                    <a:noFill/>
                  </a:rPr>
                  <a:t> </a:t>
                </a:r>
              </a:p>
            </p:txBody>
          </p:sp>
        </mc:Fallback>
      </mc:AlternateContent>
      <p:sp>
        <p:nvSpPr>
          <p:cNvPr id="4" name="矩形 3"/>
          <p:cNvSpPr/>
          <p:nvPr/>
        </p:nvSpPr>
        <p:spPr>
          <a:xfrm>
            <a:off x="329021" y="5256663"/>
            <a:ext cx="3185487" cy="369332"/>
          </a:xfrm>
          <a:prstGeom prst="rect">
            <a:avLst/>
          </a:prstGeom>
        </p:spPr>
        <p:txBody>
          <a:bodyPr wrap="none">
            <a:spAutoFit/>
          </a:bodyPr>
          <a:lstStyle/>
          <a:p>
            <a:r>
              <a:rPr lang="zh-CN" altLang="zh-CN" dirty="0">
                <a:latin typeface="黑体" panose="02010609060101010101" pitchFamily="49" charset="-122"/>
                <a:ea typeface="黑体" panose="02010609060101010101" pitchFamily="49" charset="-122"/>
              </a:rPr>
              <a:t>一个简单的家庭关系知识图谱</a:t>
            </a:r>
          </a:p>
        </p:txBody>
      </p:sp>
      <p:pic>
        <p:nvPicPr>
          <p:cNvPr id="7" name="图片 6" descr="C:\Users\lenovo\AppData\Local\Temp\WeChat Files\7d7bc87a952d34a8aba7b38dfbfa22f.png"/>
          <p:cNvPicPr/>
          <p:nvPr/>
        </p:nvPicPr>
        <p:blipFill>
          <a:blip r:embed="rId4">
            <a:extLst>
              <a:ext uri="{28A0092B-C50C-407E-A947-70E740481C1C}">
                <a14:useLocalDpi xmlns:a14="http://schemas.microsoft.com/office/drawing/2010/main" val="0"/>
              </a:ext>
            </a:extLst>
          </a:blip>
          <a:srcRect/>
          <a:stretch>
            <a:fillRect/>
          </a:stretch>
        </p:blipFill>
        <p:spPr bwMode="auto">
          <a:xfrm>
            <a:off x="152399" y="1801503"/>
            <a:ext cx="3805451" cy="3069887"/>
          </a:xfrm>
          <a:prstGeom prst="rect">
            <a:avLst/>
          </a:prstGeom>
          <a:noFill/>
          <a:ln>
            <a:noFill/>
          </a:ln>
        </p:spPr>
      </p:pic>
      <p:sp>
        <p:nvSpPr>
          <p:cNvPr id="6" name="Rectangle 24"/>
          <p:cNvSpPr>
            <a:spLocks noChangeArrowheads="1"/>
          </p:cNvSpPr>
          <p:nvPr/>
        </p:nvSpPr>
        <p:spPr bwMode="auto">
          <a:xfrm>
            <a:off x="152399" y="-184379"/>
            <a:ext cx="8531932"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9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endParaRPr lang="en-US" altLang="zh-CN" sz="2400" b="1" dirty="0">
              <a:solidFill>
                <a:srgbClr val="C00000"/>
              </a:solidFill>
              <a:latin typeface="+mn-lt"/>
              <a:ea typeface="微软雅黑" panose="020B0503020204020204" pitchFamily="34" charset="-122"/>
            </a:endParaRPr>
          </a:p>
        </p:txBody>
      </p:sp>
    </p:spTree>
    <p:extLst>
      <p:ext uri="{BB962C8B-B14F-4D97-AF65-F5344CB8AC3E}">
        <p14:creationId xmlns:p14="http://schemas.microsoft.com/office/powerpoint/2010/main" val="658971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158386" y="-184379"/>
            <a:ext cx="8531932"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9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endParaRPr lang="en-US" altLang="zh-CN" sz="2400" b="1" dirty="0">
              <a:solidFill>
                <a:srgbClr val="C00000"/>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3" name="矩形 2"/>
              <p:cNvSpPr/>
              <p:nvPr/>
            </p:nvSpPr>
            <p:spPr>
              <a:xfrm>
                <a:off x="3780431" y="1532123"/>
                <a:ext cx="4804012" cy="1523494"/>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问题：如何从知识图谱中推理得到</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2400" b="0" i="1" u="sng" smtClean="0">
                          <a:solidFill>
                            <a:srgbClr val="C00000"/>
                          </a:solidFill>
                          <a:latin typeface="Cambria Math"/>
                        </a:rPr>
                        <m:t>𝑓𝑎𝑡h𝑒𝑟</m:t>
                      </m:r>
                      <m:r>
                        <a:rPr lang="en-US" altLang="zh-CN" sz="2400" b="0" i="1" u="sng" smtClean="0">
                          <a:solidFill>
                            <a:srgbClr val="C00000"/>
                          </a:solidFill>
                          <a:latin typeface="Cambria Math"/>
                        </a:rPr>
                        <m:t>(</m:t>
                      </m:r>
                      <m:r>
                        <a:rPr lang="en-US" altLang="zh-CN" sz="2400" b="0" i="1" u="sng" smtClean="0">
                          <a:solidFill>
                            <a:srgbClr val="C00000"/>
                          </a:solidFill>
                          <a:latin typeface="Cambria Math"/>
                        </a:rPr>
                        <m:t>𝐷𝑎𝑣𝑖𝑑</m:t>
                      </m:r>
                      <m:r>
                        <a:rPr lang="en-US" altLang="zh-CN" sz="2400" b="0" i="1" u="sng" smtClean="0">
                          <a:solidFill>
                            <a:srgbClr val="C00000"/>
                          </a:solidFill>
                          <a:latin typeface="Cambria Math"/>
                        </a:rPr>
                        <m:t>,</m:t>
                      </m:r>
                      <m:r>
                        <a:rPr lang="en-US" altLang="zh-CN" sz="2400" b="0" i="1" u="sng" smtClean="0">
                          <a:solidFill>
                            <a:srgbClr val="C00000"/>
                          </a:solidFill>
                          <a:latin typeface="Cambria Math"/>
                        </a:rPr>
                        <m:t>𝐴𝑛𝑛</m:t>
                      </m:r>
                      <m:r>
                        <a:rPr lang="en-US" altLang="zh-CN" sz="2400" b="0" i="1" u="sng" smtClean="0">
                          <a:solidFill>
                            <a:srgbClr val="C00000"/>
                          </a:solidFill>
                          <a:latin typeface="Cambria Math"/>
                        </a:rPr>
                        <m:t>)</m:t>
                      </m:r>
                    </m:oMath>
                  </m:oMathPara>
                </a14:m>
                <a:endParaRPr lang="en-US" altLang="zh-CN" sz="2400" u="sng"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3780431" y="1149092"/>
                <a:ext cx="4804012" cy="1523494"/>
              </a:xfrm>
              <a:prstGeom prst="rect">
                <a:avLst/>
              </a:prstGeom>
              <a:blipFill rotWithShape="1">
                <a:blip r:embed="rId3"/>
                <a:stretch>
                  <a:fillRect l="-1015"/>
                </a:stretch>
              </a:blipFill>
            </p:spPr>
            <p:txBody>
              <a:bodyPr/>
              <a:lstStyle/>
              <a:p>
                <a:r>
                  <a:rPr lang="zh-CN" altLang="en-US">
                    <a:noFill/>
                  </a:rPr>
                  <a:t> </a:t>
                </a:r>
              </a:p>
            </p:txBody>
          </p:sp>
        </mc:Fallback>
      </mc:AlternateContent>
      <p:sp>
        <p:nvSpPr>
          <p:cNvPr id="4" name="上箭头 3"/>
          <p:cNvSpPr/>
          <p:nvPr/>
        </p:nvSpPr>
        <p:spPr>
          <a:xfrm>
            <a:off x="5977720" y="3075297"/>
            <a:ext cx="365077" cy="691487"/>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 name="矩形 6"/>
          <p:cNvSpPr/>
          <p:nvPr/>
        </p:nvSpPr>
        <p:spPr>
          <a:xfrm>
            <a:off x="329021" y="5256663"/>
            <a:ext cx="3185487" cy="369332"/>
          </a:xfrm>
          <a:prstGeom prst="rect">
            <a:avLst/>
          </a:prstGeom>
        </p:spPr>
        <p:txBody>
          <a:bodyPr wrap="none">
            <a:spAutoFit/>
          </a:bodyPr>
          <a:lstStyle/>
          <a:p>
            <a:r>
              <a:rPr lang="zh-CN" altLang="zh-CN" dirty="0">
                <a:latin typeface="黑体" panose="02010609060101010101" pitchFamily="49" charset="-122"/>
                <a:ea typeface="黑体" panose="02010609060101010101" pitchFamily="49" charset="-122"/>
              </a:rPr>
              <a:t>一个简单的家庭关系知识图谱</a:t>
            </a:r>
          </a:p>
        </p:txBody>
      </p:sp>
      <p:sp>
        <p:nvSpPr>
          <p:cNvPr id="5" name="矩形 4"/>
          <p:cNvSpPr/>
          <p:nvPr/>
        </p:nvSpPr>
        <p:spPr>
          <a:xfrm>
            <a:off x="4187363" y="5002190"/>
            <a:ext cx="4680268" cy="646331"/>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如果能够学习得到这条规则，该有多好？</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（从具体例子中学习，这是归纳推理的范畴）</a:t>
            </a:r>
          </a:p>
        </p:txBody>
      </p:sp>
      <p:pic>
        <p:nvPicPr>
          <p:cNvPr id="9" name="图片 8" descr="C:\Users\lenovo\AppData\Local\Temp\WeChat Files\7d7bc87a952d34a8aba7b38dfbfa22f.png"/>
          <p:cNvPicPr/>
          <p:nvPr/>
        </p:nvPicPr>
        <p:blipFill>
          <a:blip r:embed="rId4">
            <a:extLst>
              <a:ext uri="{28A0092B-C50C-407E-A947-70E740481C1C}">
                <a14:useLocalDpi xmlns:a14="http://schemas.microsoft.com/office/drawing/2010/main" val="0"/>
              </a:ext>
            </a:extLst>
          </a:blip>
          <a:srcRect/>
          <a:stretch>
            <a:fillRect/>
          </a:stretch>
        </p:blipFill>
        <p:spPr bwMode="auto">
          <a:xfrm>
            <a:off x="152399" y="1801503"/>
            <a:ext cx="3805451" cy="3069887"/>
          </a:xfrm>
          <a:prstGeom prst="rect">
            <a:avLst/>
          </a:prstGeom>
          <a:noFill/>
          <a:ln>
            <a:noFill/>
          </a:ln>
        </p:spPr>
      </p:pic>
      <mc:AlternateContent xmlns:mc="http://schemas.openxmlformats.org/markup-compatibility/2006" xmlns:a14="http://schemas.microsoft.com/office/drawing/2010/main">
        <mc:Choice Requires="a14">
          <p:sp>
            <p:nvSpPr>
              <p:cNvPr id="10" name="矩形 9"/>
              <p:cNvSpPr/>
              <p:nvPr/>
            </p:nvSpPr>
            <p:spPr>
              <a:xfrm>
                <a:off x="4260801" y="3983442"/>
                <a:ext cx="4396998" cy="6482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a:rPr>
                        <m:t>(∀</m:t>
                      </m:r>
                      <m:r>
                        <a:rPr lang="en-US" altLang="zh-CN" sz="1600" i="1">
                          <a:latin typeface="Cambria Math"/>
                        </a:rPr>
                        <m:t>𝑥</m:t>
                      </m:r>
                      <m:r>
                        <a:rPr lang="en-US" altLang="zh-CN" sz="1600" i="1">
                          <a:latin typeface="Cambria Math"/>
                        </a:rPr>
                        <m:t>)(∀</m:t>
                      </m:r>
                      <m:r>
                        <a:rPr lang="en-US" altLang="zh-CN" sz="1600" i="1">
                          <a:latin typeface="Cambria Math"/>
                        </a:rPr>
                        <m:t>𝑦</m:t>
                      </m:r>
                      <m:r>
                        <a:rPr lang="en-US" altLang="zh-CN" sz="1600" i="1">
                          <a:latin typeface="Cambria Math"/>
                        </a:rPr>
                        <m:t>)(∀</m:t>
                      </m:r>
                      <m:r>
                        <a:rPr lang="en-US" altLang="zh-CN" sz="1600" i="1">
                          <a:latin typeface="Cambria Math"/>
                        </a:rPr>
                        <m:t>𝑧</m:t>
                      </m:r>
                      <m:r>
                        <a:rPr lang="en-US" altLang="zh-CN" sz="1600" i="1">
                          <a:latin typeface="Cambria Math"/>
                        </a:rPr>
                        <m:t>)</m:t>
                      </m:r>
                      <m:d>
                        <m:dPr>
                          <m:ctrlPr>
                            <a:rPr lang="zh-CN" altLang="zh-CN" sz="1600" i="1">
                              <a:latin typeface="Cambria Math" panose="02040503050406030204" pitchFamily="18" charset="0"/>
                            </a:rPr>
                          </m:ctrlPr>
                        </m:dPr>
                        <m:e>
                          <m:r>
                            <a:rPr lang="en-US" altLang="zh-CN" sz="1600" i="1">
                              <a:latin typeface="Cambria Math"/>
                            </a:rPr>
                            <m:t>𝑀𝑜𝑡h𝑒𝑟</m:t>
                          </m:r>
                          <m:d>
                            <m:dPr>
                              <m:ctrlPr>
                                <a:rPr lang="zh-CN" altLang="zh-CN" sz="1600" i="1">
                                  <a:latin typeface="Cambria Math" panose="02040503050406030204" pitchFamily="18" charset="0"/>
                                </a:rPr>
                              </m:ctrlPr>
                            </m:dPr>
                            <m:e>
                              <m:r>
                                <a:rPr lang="en-US" altLang="zh-CN" sz="1600" i="1">
                                  <a:latin typeface="Cambria Math"/>
                                </a:rPr>
                                <m:t>𝑧</m:t>
                              </m:r>
                              <m:r>
                                <a:rPr lang="en-US" altLang="zh-CN" sz="1600" i="1">
                                  <a:latin typeface="Cambria Math"/>
                                </a:rPr>
                                <m:t>, </m:t>
                              </m:r>
                              <m:r>
                                <a:rPr lang="en-US" altLang="zh-CN" sz="1600" i="1">
                                  <a:latin typeface="Cambria Math"/>
                                </a:rPr>
                                <m:t>𝑦</m:t>
                              </m:r>
                            </m:e>
                          </m:d>
                          <m:r>
                            <a:rPr lang="en-US" altLang="zh-CN" sz="1600" i="1">
                              <a:latin typeface="Cambria Math"/>
                            </a:rPr>
                            <m:t>∧</m:t>
                          </m:r>
                          <m:r>
                            <a:rPr lang="en-US" altLang="zh-CN" sz="1600">
                              <a:latin typeface="Cambria Math"/>
                            </a:rPr>
                            <m:t> </m:t>
                          </m:r>
                          <m:r>
                            <a:rPr lang="en-US" altLang="zh-CN" sz="1600" i="1">
                              <a:latin typeface="Cambria Math"/>
                            </a:rPr>
                            <m:t>𝐶𝑜𝑢𝑝𝑙𝑒</m:t>
                          </m:r>
                          <m:d>
                            <m:dPr>
                              <m:ctrlPr>
                                <a:rPr lang="zh-CN" altLang="zh-CN" sz="1600" i="1">
                                  <a:latin typeface="Cambria Math" panose="02040503050406030204" pitchFamily="18" charset="0"/>
                                </a:rPr>
                              </m:ctrlPr>
                            </m:dPr>
                            <m:e>
                              <m:r>
                                <a:rPr lang="en-US" altLang="zh-CN" sz="1600" i="1">
                                  <a:latin typeface="Cambria Math"/>
                                </a:rPr>
                                <m:t>𝑥</m:t>
                              </m:r>
                              <m:r>
                                <a:rPr lang="en-US" altLang="zh-CN" sz="1600" i="1">
                                  <a:latin typeface="Cambria Math"/>
                                </a:rPr>
                                <m:t>,</m:t>
                              </m:r>
                              <m:r>
                                <a:rPr lang="en-US" altLang="zh-CN" sz="1600" i="1">
                                  <a:latin typeface="Cambria Math"/>
                                </a:rPr>
                                <m:t>𝑧</m:t>
                              </m:r>
                            </m:e>
                          </m:d>
                          <m:r>
                            <a:rPr lang="en-US" altLang="zh-CN" sz="1600" i="1">
                              <a:latin typeface="Cambria Math"/>
                            </a:rPr>
                            <m:t>→</m:t>
                          </m:r>
                          <m:r>
                            <a:rPr lang="en-US" altLang="zh-CN" sz="1600" i="1">
                              <a:latin typeface="Cambria Math"/>
                            </a:rPr>
                            <m:t>𝐹𝑎𝑡h𝑒𝑟</m:t>
                          </m:r>
                          <m:d>
                            <m:dPr>
                              <m:ctrlPr>
                                <a:rPr lang="zh-CN" altLang="zh-CN" sz="1600" i="1">
                                  <a:latin typeface="Cambria Math" panose="02040503050406030204" pitchFamily="18" charset="0"/>
                                </a:rPr>
                              </m:ctrlPr>
                            </m:dPr>
                            <m:e>
                              <m:r>
                                <a:rPr lang="en-US" altLang="zh-CN" sz="1600" i="1">
                                  <a:latin typeface="Cambria Math"/>
                                </a:rPr>
                                <m:t>𝑥</m:t>
                              </m:r>
                              <m:r>
                                <a:rPr lang="en-US" altLang="zh-CN" sz="1600" i="1">
                                  <a:latin typeface="Cambria Math"/>
                                </a:rPr>
                                <m:t>, </m:t>
                              </m:r>
                              <m:r>
                                <a:rPr lang="en-US" altLang="zh-CN" sz="1600" i="1">
                                  <a:latin typeface="Cambria Math"/>
                                </a:rPr>
                                <m:t>𝑦</m:t>
                              </m:r>
                            </m:e>
                          </m:d>
                        </m:e>
                      </m:d>
                    </m:oMath>
                  </m:oMathPara>
                </a14:m>
                <a:endParaRPr lang="zh-CN" altLang="zh-CN" sz="1600" dirty="0"/>
              </a:p>
            </p:txBody>
          </p:sp>
        </mc:Choice>
        <mc:Fallback xmlns="">
          <p:sp>
            <p:nvSpPr>
              <p:cNvPr id="10" name="矩形 9"/>
              <p:cNvSpPr>
                <a:spLocks noRot="1" noChangeAspect="1" noMove="1" noResize="1" noEditPoints="1" noAdjustHandles="1" noChangeArrowheads="1" noChangeShapeType="1" noTextEdit="1"/>
              </p:cNvSpPr>
              <p:nvPr/>
            </p:nvSpPr>
            <p:spPr>
              <a:xfrm>
                <a:off x="4260801" y="2987582"/>
                <a:ext cx="4396998" cy="648254"/>
              </a:xfrm>
              <a:prstGeom prst="rect">
                <a:avLst/>
              </a:prstGeom>
              <a:blipFill rotWithShape="1">
                <a:blip r:embed="rId5"/>
                <a:stretch>
                  <a:fillRect t="-82075" b="-1254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95548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232012" y="-126726"/>
            <a:ext cx="8531932"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9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知识图谱推理：归纳学习</a:t>
            </a:r>
            <a:endParaRPr lang="en-US" altLang="zh-CN" sz="2400" b="1" dirty="0">
              <a:solidFill>
                <a:srgbClr val="C00000"/>
              </a:solidFill>
              <a:latin typeface="+mn-lt"/>
              <a:ea typeface="微软雅黑" panose="020B0503020204020204" pitchFamily="34" charset="-122"/>
            </a:endParaRPr>
          </a:p>
        </p:txBody>
      </p:sp>
      <p:sp>
        <p:nvSpPr>
          <p:cNvPr id="6" name="矩形 5"/>
          <p:cNvSpPr/>
          <p:nvPr/>
        </p:nvSpPr>
        <p:spPr>
          <a:xfrm>
            <a:off x="232012" y="1863834"/>
            <a:ext cx="8720919" cy="3323987"/>
          </a:xfrm>
          <a:prstGeom prst="rect">
            <a:avLst/>
          </a:prstGeom>
        </p:spPr>
        <p:txBody>
          <a:bodyPr wrap="square">
            <a:spAutoFit/>
          </a:bodyPr>
          <a:lstStyle/>
          <a:p>
            <a:pPr>
              <a:lnSpc>
                <a:spcPct val="150000"/>
              </a:lnSpc>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归纳逻辑程序设计（</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ILP</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）是机器学习和逻辑程序设计交叉领域的研究内容。</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ILP</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使用一阶谓词逻辑进行知识表示，通过修改和扩充逻辑表达式对现有知识归纳，完成推理任务。</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zh-CN"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作为</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ILP</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的代表性方法，</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FOIL</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First Order Inductive Learner</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）通过</a:t>
            </a:r>
            <a:r>
              <a:rPr lang="zh-CN" altLang="zh-CN" sz="2000" b="1" dirty="0">
                <a:latin typeface="Times New Roman" panose="02020603050405020304" pitchFamily="18" charset="0"/>
                <a:ea typeface="黑体" panose="02010609060101010101" pitchFamily="49" charset="-122"/>
                <a:cs typeface="Times New Roman" panose="02020603050405020304" pitchFamily="18" charset="0"/>
              </a:rPr>
              <a:t>序贯覆盖</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实现规则推理。</a:t>
            </a:r>
          </a:p>
        </p:txBody>
      </p:sp>
      <p:sp>
        <p:nvSpPr>
          <p:cNvPr id="2" name="矩形 1"/>
          <p:cNvSpPr/>
          <p:nvPr/>
        </p:nvSpPr>
        <p:spPr>
          <a:xfrm>
            <a:off x="232012" y="1177511"/>
            <a:ext cx="7012236" cy="507831"/>
          </a:xfrm>
          <a:prstGeom prst="rect">
            <a:avLst/>
          </a:prstGeom>
        </p:spPr>
        <p:txBody>
          <a:bodyPr wrap="square">
            <a:spAutoFit/>
          </a:bodyPr>
          <a:lstStyle/>
          <a:p>
            <a:pPr>
              <a:lnSpc>
                <a:spcPct val="150000"/>
              </a:lnSpc>
              <a:spcBef>
                <a:spcPct val="0"/>
              </a:spcBef>
              <a:buClrTx/>
              <a:buSzPct val="75000"/>
              <a:buNone/>
            </a:pPr>
            <a:r>
              <a:rPr lang="zh-CN" altLang="zh-CN" dirty="0">
                <a:latin typeface="Times New Roman" panose="02020603050405020304" pitchFamily="18" charset="0"/>
                <a:cs typeface="Times New Roman" panose="02020603050405020304" pitchFamily="18" charset="0"/>
              </a:rPr>
              <a:t>归纳逻辑程序设计</a:t>
            </a:r>
            <a:r>
              <a:rPr lang="en-US" altLang="zh-CN" dirty="0">
                <a:latin typeface="Times New Roman" panose="02020603050405020304" pitchFamily="18" charset="0"/>
                <a:cs typeface="Times New Roman" panose="02020603050405020304" pitchFamily="18" charset="0"/>
              </a:rPr>
              <a:t> (inductive logic programming</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ILP)</a:t>
            </a:r>
            <a:r>
              <a:rPr lang="zh-CN" altLang="zh-CN" dirty="0">
                <a:latin typeface="Times New Roman" panose="02020603050405020304" pitchFamily="18" charset="0"/>
                <a:cs typeface="Times New Roman" panose="02020603050405020304" pitchFamily="18" charset="0"/>
              </a:rPr>
              <a:t>算法</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831736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178496" y="1375676"/>
                <a:ext cx="8827844" cy="50917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m:t>
                      </m:r>
                      <m:r>
                        <a:rPr lang="en-US" altLang="zh-CN" sz="2400" i="1">
                          <a:latin typeface="Cambria Math"/>
                        </a:rPr>
                        <m:t>𝑥</m:t>
                      </m:r>
                      <m:r>
                        <a:rPr lang="en-US" altLang="zh-CN" sz="2400" i="1">
                          <a:latin typeface="Cambria Math"/>
                        </a:rPr>
                        <m:t>)(∀</m:t>
                      </m:r>
                      <m:r>
                        <a:rPr lang="en-US" altLang="zh-CN" sz="2400" i="1">
                          <a:latin typeface="Cambria Math"/>
                        </a:rPr>
                        <m:t>𝑦</m:t>
                      </m:r>
                      <m:r>
                        <a:rPr lang="en-US" altLang="zh-CN" sz="2400" i="1">
                          <a:latin typeface="Cambria Math"/>
                        </a:rPr>
                        <m:t>)(∀</m:t>
                      </m:r>
                      <m:r>
                        <a:rPr lang="en-US" altLang="zh-CN" sz="2400" i="1">
                          <a:latin typeface="Cambria Math"/>
                        </a:rPr>
                        <m:t>𝑧</m:t>
                      </m:r>
                      <m:r>
                        <a:rPr lang="en-US" altLang="zh-CN" sz="2400" i="1">
                          <a:latin typeface="Cambria Math"/>
                        </a:rPr>
                        <m:t>)</m:t>
                      </m:r>
                      <m:d>
                        <m:dPr>
                          <m:ctrlPr>
                            <a:rPr lang="zh-CN" altLang="zh-CN" sz="2400" i="1">
                              <a:latin typeface="Cambria Math" panose="02040503050406030204" pitchFamily="18" charset="0"/>
                            </a:rPr>
                          </m:ctrlPr>
                        </m:dPr>
                        <m:e>
                          <m:r>
                            <a:rPr lang="en-US" altLang="zh-CN" sz="2400" i="1">
                              <a:latin typeface="Cambria Math"/>
                            </a:rPr>
                            <m:t>𝑀𝑜𝑡h𝑒𝑟</m:t>
                          </m:r>
                          <m:d>
                            <m:dPr>
                              <m:ctrlPr>
                                <a:rPr lang="zh-CN" altLang="zh-CN" sz="2400" i="1">
                                  <a:latin typeface="Cambria Math" panose="02040503050406030204" pitchFamily="18" charset="0"/>
                                </a:rPr>
                              </m:ctrlPr>
                            </m:dPr>
                            <m:e>
                              <m:r>
                                <a:rPr lang="en-US" altLang="zh-CN" sz="2400" i="1">
                                  <a:latin typeface="Cambria Math"/>
                                </a:rPr>
                                <m:t>𝑧</m:t>
                              </m:r>
                              <m:r>
                                <a:rPr lang="en-US" altLang="zh-CN" sz="2400" i="1">
                                  <a:latin typeface="Cambria Math"/>
                                </a:rPr>
                                <m:t>, </m:t>
                              </m:r>
                              <m:r>
                                <a:rPr lang="en-US" altLang="zh-CN" sz="2400" i="1">
                                  <a:latin typeface="Cambria Math"/>
                                </a:rPr>
                                <m:t>𝑦</m:t>
                              </m:r>
                            </m:e>
                          </m:d>
                          <m:r>
                            <a:rPr lang="en-US" altLang="zh-CN" sz="2400" i="1">
                              <a:latin typeface="Cambria Math"/>
                            </a:rPr>
                            <m:t>∧</m:t>
                          </m:r>
                          <m:r>
                            <a:rPr lang="en-US" altLang="zh-CN" sz="2400">
                              <a:latin typeface="Cambria Math"/>
                            </a:rPr>
                            <m:t> </m:t>
                          </m:r>
                          <m:r>
                            <a:rPr lang="en-US" altLang="zh-CN" sz="2400" i="1">
                              <a:latin typeface="Cambria Math"/>
                            </a:rPr>
                            <m:t>𝐶𝑜𝑢𝑝𝑙𝑒</m:t>
                          </m:r>
                          <m:d>
                            <m:dPr>
                              <m:ctrlPr>
                                <a:rPr lang="zh-CN" altLang="zh-CN" sz="2400" i="1">
                                  <a:latin typeface="Cambria Math" panose="02040503050406030204" pitchFamily="18" charset="0"/>
                                </a:rPr>
                              </m:ctrlPr>
                            </m:dPr>
                            <m:e>
                              <m:r>
                                <a:rPr lang="en-US" altLang="zh-CN" sz="2400" i="1">
                                  <a:latin typeface="Cambria Math"/>
                                </a:rPr>
                                <m:t>𝑥</m:t>
                              </m:r>
                              <m:r>
                                <a:rPr lang="en-US" altLang="zh-CN" sz="2400" i="1">
                                  <a:latin typeface="Cambria Math"/>
                                </a:rPr>
                                <m:t>,</m:t>
                              </m:r>
                              <m:r>
                                <a:rPr lang="en-US" altLang="zh-CN" sz="2400" i="1">
                                  <a:latin typeface="Cambria Math"/>
                                </a:rPr>
                                <m:t>𝑧</m:t>
                              </m:r>
                            </m:e>
                          </m:d>
                          <m:r>
                            <a:rPr lang="en-US" altLang="zh-CN" sz="2400" i="1">
                              <a:latin typeface="Cambria Math"/>
                            </a:rPr>
                            <m:t>→</m:t>
                          </m:r>
                          <m:r>
                            <a:rPr lang="en-US" altLang="zh-CN" sz="2400" i="1">
                              <a:latin typeface="Cambria Math"/>
                            </a:rPr>
                            <m:t>𝐹𝑎𝑡h𝑒𝑟</m:t>
                          </m:r>
                          <m:d>
                            <m:dPr>
                              <m:ctrlPr>
                                <a:rPr lang="zh-CN" altLang="zh-CN" sz="2400" i="1">
                                  <a:latin typeface="Cambria Math" panose="02040503050406030204" pitchFamily="18" charset="0"/>
                                </a:rPr>
                              </m:ctrlPr>
                            </m:dPr>
                            <m:e>
                              <m:r>
                                <a:rPr lang="en-US" altLang="zh-CN" sz="2400" i="1">
                                  <a:latin typeface="Cambria Math"/>
                                </a:rPr>
                                <m:t>𝑥</m:t>
                              </m:r>
                              <m:r>
                                <a:rPr lang="en-US" altLang="zh-CN" sz="2400" i="1">
                                  <a:latin typeface="Cambria Math"/>
                                </a:rPr>
                                <m:t>, </m:t>
                              </m:r>
                              <m:r>
                                <a:rPr lang="en-US" altLang="zh-CN" sz="2400" i="1">
                                  <a:latin typeface="Cambria Math"/>
                                </a:rPr>
                                <m:t>𝑦</m:t>
                              </m:r>
                            </m:e>
                          </m:d>
                        </m:e>
                      </m:d>
                    </m:oMath>
                  </m:oMathPara>
                </a14:m>
                <a:endParaRPr lang="zh-CN" altLang="zh-CN" sz="2400" dirty="0"/>
              </a:p>
            </p:txBody>
          </p:sp>
        </mc:Choice>
        <mc:Fallback xmlns="">
          <p:sp>
            <p:nvSpPr>
              <p:cNvPr id="2" name="矩形 1"/>
              <p:cNvSpPr>
                <a:spLocks noRot="1" noChangeAspect="1" noMove="1" noResize="1" noEditPoints="1" noAdjustHandles="1" noChangeArrowheads="1" noChangeShapeType="1" noTextEdit="1"/>
              </p:cNvSpPr>
              <p:nvPr/>
            </p:nvSpPr>
            <p:spPr>
              <a:xfrm>
                <a:off x="178496" y="1031757"/>
                <a:ext cx="8827844" cy="509178"/>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4" name="直接连接符 3"/>
          <p:cNvCxnSpPr/>
          <p:nvPr/>
        </p:nvCxnSpPr>
        <p:spPr>
          <a:xfrm>
            <a:off x="6604334" y="2458903"/>
            <a:ext cx="1937982" cy="1819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上箭头 4"/>
          <p:cNvSpPr/>
          <p:nvPr/>
        </p:nvSpPr>
        <p:spPr>
          <a:xfrm>
            <a:off x="7423200" y="2659069"/>
            <a:ext cx="272955" cy="673289"/>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cxnSp>
        <p:nvCxnSpPr>
          <p:cNvPr id="8" name="直接连接符 7"/>
          <p:cNvCxnSpPr/>
          <p:nvPr/>
        </p:nvCxnSpPr>
        <p:spPr>
          <a:xfrm>
            <a:off x="804036" y="2507427"/>
            <a:ext cx="55682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上箭头 8"/>
          <p:cNvSpPr/>
          <p:nvPr/>
        </p:nvSpPr>
        <p:spPr>
          <a:xfrm>
            <a:off x="3140077" y="2707593"/>
            <a:ext cx="272955" cy="673289"/>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 name="矩形 6"/>
          <p:cNvSpPr/>
          <p:nvPr/>
        </p:nvSpPr>
        <p:spPr>
          <a:xfrm>
            <a:off x="6706139" y="3567220"/>
            <a:ext cx="1931711" cy="707886"/>
          </a:xfrm>
          <a:prstGeom prst="rect">
            <a:avLst/>
          </a:prstGeom>
        </p:spPr>
        <p:txBody>
          <a:bodyPr wrap="square">
            <a:spAutoFit/>
          </a:bodyPr>
          <a:lstStyle/>
          <a:p>
            <a:pPr algn="ctr"/>
            <a:r>
              <a:rPr lang="zh-CN" altLang="en-US" sz="2000" dirty="0">
                <a:latin typeface="黑体" panose="02010609060101010101" pitchFamily="49" charset="-122"/>
                <a:ea typeface="黑体" panose="02010609060101010101" pitchFamily="49" charset="-122"/>
              </a:rPr>
              <a:t>目标谓词</a:t>
            </a:r>
            <a:endParaRPr lang="en-US" altLang="zh-CN" sz="2000" dirty="0">
              <a:latin typeface="黑体" panose="02010609060101010101" pitchFamily="49" charset="-122"/>
              <a:ea typeface="黑体" panose="02010609060101010101" pitchFamily="49" charset="-122"/>
            </a:endParaRPr>
          </a:p>
          <a:p>
            <a:pPr algn="ct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已知</a:t>
            </a:r>
            <a:r>
              <a:rPr lang="en-US" altLang="zh-CN" sz="2000" dirty="0">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2140950" y="3563123"/>
            <a:ext cx="2271207" cy="707886"/>
          </a:xfrm>
          <a:prstGeom prst="rect">
            <a:avLst/>
          </a:prstGeom>
        </p:spPr>
        <p:txBody>
          <a:bodyPr wrap="square">
            <a:spAutoFit/>
          </a:bodyPr>
          <a:lstStyle/>
          <a:p>
            <a:pPr algn="ctr"/>
            <a:r>
              <a:rPr lang="zh-CN" altLang="en-US" sz="2000" dirty="0">
                <a:latin typeface="黑体" panose="02010609060101010101" pitchFamily="49" charset="-122"/>
                <a:ea typeface="黑体" panose="02010609060101010101" pitchFamily="49" charset="-122"/>
              </a:rPr>
              <a:t>前提约束谓词</a:t>
            </a:r>
            <a:endParaRPr lang="en-US" altLang="zh-CN" sz="2000" dirty="0">
              <a:latin typeface="黑体" panose="02010609060101010101" pitchFamily="49" charset="-122"/>
              <a:ea typeface="黑体" panose="02010609060101010101" pitchFamily="49" charset="-122"/>
            </a:endParaRPr>
          </a:p>
          <a:p>
            <a:pPr algn="ct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学习得到</a:t>
            </a:r>
            <a:r>
              <a:rPr lang="en-US" altLang="zh-CN" sz="2000" dirty="0">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2" name="矩形 11"/>
              <p:cNvSpPr/>
              <p:nvPr/>
            </p:nvSpPr>
            <p:spPr>
              <a:xfrm>
                <a:off x="179587" y="5185221"/>
                <a:ext cx="8868788" cy="369332"/>
              </a:xfrm>
              <a:prstGeom prst="rect">
                <a:avLst/>
              </a:prstGeom>
            </p:spPr>
            <p:txBody>
              <a:bodyPr wrap="square">
                <a:spAutoFit/>
              </a:bodyPr>
              <a:lstStyle/>
              <a:p>
                <a:pPr algn="just"/>
                <a:r>
                  <a:rPr lang="zh-CN" altLang="en-US" b="1" dirty="0">
                    <a:latin typeface="黑体" panose="02010609060101010101" pitchFamily="49" charset="-122"/>
                    <a:ea typeface="黑体" panose="02010609060101010101" pitchFamily="49" charset="-122"/>
                    <a:cs typeface="Times New Roman" panose="02020603050405020304" pitchFamily="18" charset="0"/>
                  </a:rPr>
                  <a:t>推理手段</a:t>
                </a:r>
                <a:r>
                  <a:rPr lang="en-US" altLang="zh-CN" dirty="0">
                    <a:latin typeface="黑体" panose="02010609060101010101" pitchFamily="49" charset="-122"/>
                    <a:ea typeface="黑体" panose="02010609060101010101" pitchFamily="49" charset="-122"/>
                    <a:cs typeface="Times New Roman" panose="02020603050405020304" pitchFamily="18" charset="0"/>
                  </a:rPr>
                  <a:t>: </a:t>
                </a:r>
                <a:r>
                  <a:rPr lang="en-US" altLang="zh-CN" sz="1600" i="1" dirty="0">
                    <a:solidFill>
                      <a:srgbClr val="0066CC"/>
                    </a:solidFill>
                    <a:latin typeface="Times New Roman" panose="02020603050405020304" pitchFamily="18" charset="0"/>
                    <a:cs typeface="Times New Roman" panose="02020603050405020304" pitchFamily="18" charset="0"/>
                  </a:rPr>
                  <a:t>positive examples </a:t>
                </a:r>
                <a:r>
                  <a:rPr lang="en-US" altLang="zh-CN" sz="1600" dirty="0">
                    <a:latin typeface="Times New Roman" panose="02020603050405020304" pitchFamily="18" charset="0"/>
                    <a:cs typeface="Times New Roman" panose="02020603050405020304" pitchFamily="18" charset="0"/>
                  </a:rPr>
                  <a:t>+ </a:t>
                </a:r>
                <a:r>
                  <a:rPr lang="en-US" altLang="zh-CN" sz="1600" i="1" dirty="0">
                    <a:solidFill>
                      <a:srgbClr val="0066CC"/>
                    </a:solidFill>
                    <a:latin typeface="Times New Roman" panose="02020603050405020304" pitchFamily="18" charset="0"/>
                    <a:cs typeface="Times New Roman" panose="02020603050405020304" pitchFamily="18" charset="0"/>
                  </a:rPr>
                  <a:t>negative examples </a:t>
                </a:r>
                <a:r>
                  <a:rPr lang="en-US" altLang="zh-CN" sz="1600" dirty="0">
                    <a:latin typeface="Times New Roman" panose="02020603050405020304" pitchFamily="18" charset="0"/>
                    <a:cs typeface="Times New Roman" panose="02020603050405020304" pitchFamily="18" charset="0"/>
                  </a:rPr>
                  <a:t>+ </a:t>
                </a:r>
                <a:r>
                  <a:rPr lang="en-US" altLang="zh-CN" sz="1600" i="1" dirty="0">
                    <a:solidFill>
                      <a:srgbClr val="0066CC"/>
                    </a:solidFill>
                    <a:latin typeface="Times New Roman" panose="02020603050405020304" pitchFamily="18" charset="0"/>
                    <a:cs typeface="Times New Roman" panose="02020603050405020304" pitchFamily="18" charset="0"/>
                  </a:rPr>
                  <a:t>background knowledge examples</a:t>
                </a:r>
                <a14:m>
                  <m:oMath xmlns:m="http://schemas.openxmlformats.org/officeDocument/2006/math">
                    <m:r>
                      <a:rPr lang="en-US" altLang="zh-CN" sz="1600" b="0" i="1" smtClean="0">
                        <a:latin typeface="Cambria Math"/>
                        <a:ea typeface="Cambria Math"/>
                        <a:cs typeface="Times New Roman" panose="02020603050405020304" pitchFamily="18" charset="0"/>
                      </a:rPr>
                      <m:t>  </m:t>
                    </m:r>
                    <m:r>
                      <a:rPr lang="en-US" altLang="zh-CN" sz="1600" i="1">
                        <a:latin typeface="Cambria Math"/>
                        <a:ea typeface="Cambria Math"/>
                        <a:cs typeface="Times New Roman" panose="02020603050405020304" pitchFamily="18" charset="0"/>
                      </a:rPr>
                      <m:t>⟹</m:t>
                    </m:r>
                  </m:oMath>
                </a14:m>
                <a:r>
                  <a:rPr lang="en-US" altLang="zh-CN" sz="1600" dirty="0">
                    <a:latin typeface="Times New Roman" panose="02020603050405020304" pitchFamily="18" charset="0"/>
                    <a:cs typeface="Times New Roman" panose="02020603050405020304" pitchFamily="18" charset="0"/>
                  </a:rPr>
                  <a:t> </a:t>
                </a:r>
                <a:r>
                  <a:rPr lang="en-US" altLang="zh-CN" sz="1600" b="1" dirty="0">
                    <a:solidFill>
                      <a:srgbClr val="C00000"/>
                    </a:solidFill>
                    <a:latin typeface="Times New Roman" panose="02020603050405020304" pitchFamily="18" charset="0"/>
                    <a:cs typeface="Times New Roman" panose="02020603050405020304" pitchFamily="18" charset="0"/>
                  </a:rPr>
                  <a:t>hypothesis  </a:t>
                </a:r>
                <a:endParaRPr lang="zh-CN" altLang="en-US" sz="1600" b="1"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179587" y="3888916"/>
                <a:ext cx="8868788" cy="369332"/>
              </a:xfrm>
              <a:prstGeom prst="rect">
                <a:avLst/>
              </a:prstGeom>
              <a:blipFill rotWithShape="1">
                <a:blip r:embed="rId4"/>
                <a:stretch>
                  <a:fillRect l="-550" t="-11475" b="-213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548626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207665" y="5256663"/>
            <a:ext cx="3185487" cy="369332"/>
          </a:xfrm>
          <a:prstGeom prst="rect">
            <a:avLst/>
          </a:prstGeom>
        </p:spPr>
        <p:txBody>
          <a:bodyPr wrap="none">
            <a:spAutoFit/>
          </a:bodyPr>
          <a:lstStyle/>
          <a:p>
            <a:r>
              <a:rPr lang="zh-CN" altLang="zh-CN" dirty="0">
                <a:latin typeface="黑体" panose="02010609060101010101" pitchFamily="49" charset="-122"/>
                <a:ea typeface="黑体" panose="02010609060101010101" pitchFamily="49" charset="-122"/>
              </a:rPr>
              <a:t>一个简单的家庭关系知识图谱</a:t>
            </a:r>
          </a:p>
        </p:txBody>
      </p:sp>
      <mc:AlternateContent xmlns:mc="http://schemas.openxmlformats.org/markup-compatibility/2006" xmlns:a14="http://schemas.microsoft.com/office/drawing/2010/main">
        <mc:Choice Requires="a14">
          <p:sp>
            <p:nvSpPr>
              <p:cNvPr id="3" name="矩形 2"/>
              <p:cNvSpPr/>
              <p:nvPr/>
            </p:nvSpPr>
            <p:spPr>
              <a:xfrm>
                <a:off x="3684897" y="919836"/>
                <a:ext cx="5459103" cy="5632311"/>
              </a:xfrm>
              <a:prstGeom prst="rect">
                <a:avLst/>
              </a:prstGeom>
            </p:spPr>
            <p:txBody>
              <a:bodyPr wrap="square">
                <a:spAutoFit/>
              </a:bodyPr>
              <a:lstStyle/>
              <a:p>
                <a:pPr marL="285750" indent="-285750">
                  <a:buFont typeface="Wingdings" panose="05000000000000000000" pitchFamily="2" charset="2"/>
                  <a:buChar char="l"/>
                </a:pPr>
                <a:r>
                  <a:rPr lang="zh-CN" altLang="en-US" b="1" dirty="0">
                    <a:solidFill>
                      <a:srgbClr val="C00000"/>
                    </a:solidFill>
                    <a:latin typeface="黑体" panose="02010609060101010101" pitchFamily="49" charset="-122"/>
                    <a:ea typeface="黑体" panose="02010609060101010101" pitchFamily="49" charset="-122"/>
                  </a:rPr>
                  <a:t>目标谓词：</a:t>
                </a:r>
                <a14:m>
                  <m:oMath xmlns:m="http://schemas.openxmlformats.org/officeDocument/2006/math">
                    <m:r>
                      <a:rPr lang="en-US" altLang="zh-CN" i="1">
                        <a:latin typeface="Cambria Math"/>
                      </a:rPr>
                      <m:t>𝐹𝑎𝑡h𝑒𝑟</m:t>
                    </m:r>
                    <m:d>
                      <m:dPr>
                        <m:ctrlPr>
                          <a:rPr lang="zh-CN" altLang="zh-CN" i="1">
                            <a:latin typeface="Cambria Math" panose="02040503050406030204" pitchFamily="18" charset="0"/>
                          </a:rPr>
                        </m:ctrlPr>
                      </m:dPr>
                      <m:e>
                        <m:r>
                          <a:rPr lang="en-US" altLang="zh-CN" i="1">
                            <a:latin typeface="Cambria Math"/>
                          </a:rPr>
                          <m:t>𝑥</m:t>
                        </m:r>
                        <m:r>
                          <a:rPr lang="en-US" altLang="zh-CN" i="1">
                            <a:latin typeface="Cambria Math"/>
                          </a:rPr>
                          <m:t>, </m:t>
                        </m:r>
                        <m:r>
                          <a:rPr lang="en-US" altLang="zh-CN" i="1">
                            <a:latin typeface="Cambria Math"/>
                          </a:rPr>
                          <m:t>𝑦</m:t>
                        </m:r>
                      </m:e>
                    </m:d>
                  </m:oMath>
                </a14:m>
                <a:endParaRPr lang="en-US" altLang="zh-CN" dirty="0"/>
              </a:p>
              <a:p>
                <a:pPr marL="285750" indent="-285750">
                  <a:buFont typeface="Wingdings" panose="05000000000000000000" pitchFamily="2" charset="2"/>
                  <a:buChar char="l"/>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目标谓词只有一个正例</a:t>
                </a:r>
                <a14:m>
                  <m:oMath xmlns:m="http://schemas.openxmlformats.org/officeDocument/2006/math">
                    <m:r>
                      <a:rPr lang="en-US" altLang="zh-CN" i="1">
                        <a:latin typeface="Cambria Math"/>
                      </a:rPr>
                      <m:t>𝐹𝑎𝑡h𝑒𝑟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(David, Mike)</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反例在知识图谱中一般不会显式给出，但可从知识图谱中构造出来。如从知识图谱中已经知道</a:t>
                </a:r>
                <a14:m>
                  <m:oMath xmlns:m="http://schemas.openxmlformats.org/officeDocument/2006/math">
                    <m:r>
                      <a:rPr lang="en-US" altLang="zh-CN" i="1">
                        <a:latin typeface="Cambria Math"/>
                      </a:rPr>
                      <m:t>𝐶𝑜𝑢𝑝𝑙𝑒</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(David, James)</a:t>
                </a:r>
                <a:r>
                  <a:rPr lang="zh-CN" altLang="zh-CN" dirty="0">
                    <a:latin typeface="Times New Roman" panose="02020603050405020304" pitchFamily="18" charset="0"/>
                    <a:ea typeface="黑体" panose="02010609060101010101" pitchFamily="49" charset="-122"/>
                    <a:cs typeface="Times New Roman" panose="02020603050405020304" pitchFamily="18" charset="0"/>
                  </a:rPr>
                  <a:t>成立，则</a:t>
                </a:r>
                <a14:m>
                  <m:oMath xmlns:m="http://schemas.openxmlformats.org/officeDocument/2006/math">
                    <m:r>
                      <a:rPr lang="en-US" altLang="zh-CN" i="1">
                        <a:latin typeface="Cambria Math"/>
                      </a:rPr>
                      <m:t>𝐹𝑎𝑡h𝑒𝑟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(David, James)</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可作为目标谓词</a:t>
                </a:r>
                <a14:m>
                  <m:oMath xmlns:m="http://schemas.openxmlformats.org/officeDocument/2006/math">
                    <m:r>
                      <a:rPr lang="en-US" altLang="zh-CN" i="1">
                        <a:latin typeface="Cambria Math"/>
                      </a:rPr>
                      <m:t>𝑃</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的一个反例，记为</a:t>
                </a:r>
                <a14:m>
                  <m:oMath xmlns:m="http://schemas.openxmlformats.org/officeDocument/2006/math">
                    <m:r>
                      <a:rPr lang="en-US" altLang="zh-CN" i="1">
                        <a:latin typeface="Cambria Math"/>
                      </a:rPr>
                      <m:t>¬</m:t>
                    </m:r>
                    <m:r>
                      <a:rPr lang="en-US" altLang="zh-CN" i="1">
                        <a:latin typeface="Cambria Math"/>
                      </a:rPr>
                      <m:t>𝐹𝑎𝑡h𝑒𝑟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 (David, James)</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只能在已知两个实体的关系且确定其关系与目标谓词相悖时，才能将这两个实体用于构建目标谓词的反例，而不能在不知两个实体是否满足目标谓词前提下将它们来构造目标谓词的反例。</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3684897" y="919836"/>
                <a:ext cx="5459103" cy="5632311"/>
              </a:xfrm>
              <a:prstGeom prst="rect">
                <a:avLst/>
              </a:prstGeom>
              <a:blipFill rotWithShape="1">
                <a:blip r:embed="rId3"/>
                <a:stretch>
                  <a:fillRect l="-670" t="-758"/>
                </a:stretch>
              </a:blipFill>
            </p:spPr>
            <p:txBody>
              <a:bodyPr/>
              <a:lstStyle/>
              <a:p>
                <a:r>
                  <a:rPr lang="zh-CN" altLang="en-US">
                    <a:noFill/>
                  </a:rPr>
                  <a:t> </a:t>
                </a:r>
              </a:p>
            </p:txBody>
          </p:sp>
        </mc:Fallback>
      </mc:AlternateContent>
      <p:pic>
        <p:nvPicPr>
          <p:cNvPr id="15" name="图片 14" descr="C:\Users\lenovo\AppData\Local\Temp\WeChat Files\7d7bc87a952d34a8aba7b38dfbfa22f.png"/>
          <p:cNvPicPr/>
          <p:nvPr/>
        </p:nvPicPr>
        <p:blipFill>
          <a:blip r:embed="rId4">
            <a:extLst>
              <a:ext uri="{28A0092B-C50C-407E-A947-70E740481C1C}">
                <a14:useLocalDpi xmlns:a14="http://schemas.microsoft.com/office/drawing/2010/main" val="0"/>
              </a:ext>
            </a:extLst>
          </a:blip>
          <a:srcRect/>
          <a:stretch>
            <a:fillRect/>
          </a:stretch>
        </p:blipFill>
        <p:spPr bwMode="auto">
          <a:xfrm>
            <a:off x="152399" y="1801503"/>
            <a:ext cx="3805451" cy="3069887"/>
          </a:xfrm>
          <a:prstGeom prst="rect">
            <a:avLst/>
          </a:prstGeom>
          <a:noFill/>
          <a:ln>
            <a:noFill/>
          </a:ln>
        </p:spPr>
      </p:pic>
      <p:sp>
        <p:nvSpPr>
          <p:cNvPr id="6"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041563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207665" y="5256663"/>
            <a:ext cx="3185487" cy="369332"/>
          </a:xfrm>
          <a:prstGeom prst="rect">
            <a:avLst/>
          </a:prstGeom>
        </p:spPr>
        <p:txBody>
          <a:bodyPr wrap="none">
            <a:spAutoFit/>
          </a:bodyPr>
          <a:lstStyle/>
          <a:p>
            <a:r>
              <a:rPr lang="zh-CN" altLang="zh-CN" dirty="0">
                <a:latin typeface="黑体" panose="02010609060101010101" pitchFamily="49" charset="-122"/>
                <a:ea typeface="黑体" panose="02010609060101010101" pitchFamily="49" charset="-122"/>
              </a:rPr>
              <a:t>一个简单的家庭关系知识图谱</a:t>
            </a:r>
          </a:p>
        </p:txBody>
      </p:sp>
      <mc:AlternateContent xmlns:mc="http://schemas.openxmlformats.org/markup-compatibility/2006" xmlns:a14="http://schemas.microsoft.com/office/drawing/2010/main">
        <mc:Choice Requires="a14">
          <p:sp>
            <p:nvSpPr>
              <p:cNvPr id="3" name="矩形 2"/>
              <p:cNvSpPr/>
              <p:nvPr/>
            </p:nvSpPr>
            <p:spPr>
              <a:xfrm>
                <a:off x="3562068" y="2202162"/>
                <a:ext cx="5459103" cy="2031325"/>
              </a:xfrm>
              <a:prstGeom prst="rect">
                <a:avLst/>
              </a:prstGeom>
            </p:spPr>
            <p:txBody>
              <a:bodyPr wrap="square">
                <a:spAutoFit/>
              </a:bodyPr>
              <a:lstStyle/>
              <a:p>
                <a:pPr marL="285750" indent="-285750">
                  <a:buFont typeface="Wingdings" panose="05000000000000000000" pitchFamily="2" charset="2"/>
                  <a:buChar char="l"/>
                </a:pPr>
                <a:r>
                  <a:rPr lang="zh-CN" altLang="en-US" b="1" dirty="0">
                    <a:solidFill>
                      <a:srgbClr val="C00000"/>
                    </a:solidFill>
                    <a:latin typeface="黑体" panose="02010609060101010101" pitchFamily="49" charset="-122"/>
                    <a:ea typeface="黑体" panose="02010609060101010101" pitchFamily="49" charset="-122"/>
                  </a:rPr>
                  <a:t>目标谓词：</a:t>
                </a:r>
                <a14:m>
                  <m:oMath xmlns:m="http://schemas.openxmlformats.org/officeDocument/2006/math">
                    <m:r>
                      <a:rPr lang="en-US" altLang="zh-CN" i="1">
                        <a:latin typeface="Cambria Math"/>
                      </a:rPr>
                      <m:t>𝐹𝑎𝑡h𝑒𝑟</m:t>
                    </m:r>
                    <m:d>
                      <m:dPr>
                        <m:ctrlPr>
                          <a:rPr lang="zh-CN" altLang="zh-CN" i="1">
                            <a:latin typeface="Cambria Math" panose="02040503050406030204" pitchFamily="18" charset="0"/>
                          </a:rPr>
                        </m:ctrlPr>
                      </m:dPr>
                      <m:e>
                        <m:r>
                          <a:rPr lang="en-US" altLang="zh-CN" i="1">
                            <a:latin typeface="Cambria Math"/>
                          </a:rPr>
                          <m:t>𝑥</m:t>
                        </m:r>
                        <m:r>
                          <a:rPr lang="en-US" altLang="zh-CN" i="1">
                            <a:latin typeface="Cambria Math"/>
                          </a:rPr>
                          <m:t>, </m:t>
                        </m:r>
                        <m:r>
                          <a:rPr lang="en-US" altLang="zh-CN" i="1">
                            <a:latin typeface="Cambria Math"/>
                          </a:rPr>
                          <m:t>𝑦</m:t>
                        </m:r>
                      </m:e>
                    </m:d>
                  </m:oMath>
                </a14:m>
                <a:endParaRPr lang="en-US" altLang="zh-CN" dirty="0"/>
              </a:p>
              <a:p>
                <a:pPr marL="285750" indent="-285750">
                  <a:buFont typeface="Wingdings" panose="05000000000000000000" pitchFamily="2" charset="2"/>
                  <a:buChar char="l"/>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背景知识</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知识图谱中目标谓词以外的其他谓词实例化结果</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，如</a:t>
                </a:r>
                <a14:m>
                  <m:oMath xmlns:m="http://schemas.openxmlformats.org/officeDocument/2006/math">
                    <m:r>
                      <a:rPr lang="en-US" altLang="zh-CN" i="1">
                        <a:latin typeface="Cambria Math"/>
                      </a:rPr>
                      <m:t>𝑆𝑖𝑏𝑙𝑖𝑛𝑔</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(Ann, Mike)</a:t>
                </a:r>
                <a:endParaRPr lang="zh-CN"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anose="05000000000000000000" pitchFamily="2" charset="2"/>
                  <a:buChar char="l"/>
                </a:pPr>
                <a:endParaRPr lang="zh-CN" altLang="zh-CN" dirty="0"/>
              </a:p>
              <a:p>
                <a:pPr marL="285750" indent="-285750">
                  <a:buFont typeface="Wingdings" panose="05000000000000000000" pitchFamily="2" charset="2"/>
                  <a:buChar char="l"/>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3562067" y="1651621"/>
                <a:ext cx="5459103" cy="2031325"/>
              </a:xfrm>
              <a:prstGeom prst="rect">
                <a:avLst/>
              </a:prstGeom>
              <a:blipFill rotWithShape="1">
                <a:blip r:embed="rId3"/>
                <a:stretch>
                  <a:fillRect l="-670" t="-2402"/>
                </a:stretch>
              </a:blipFill>
            </p:spPr>
            <p:txBody>
              <a:bodyPr/>
              <a:lstStyle/>
              <a:p>
                <a:r>
                  <a:rPr lang="zh-CN" altLang="en-US">
                    <a:noFill/>
                  </a:rPr>
                  <a:t> </a:t>
                </a:r>
              </a:p>
            </p:txBody>
          </p:sp>
        </mc:Fallback>
      </mc:AlternateContent>
      <p:pic>
        <p:nvPicPr>
          <p:cNvPr id="6" name="图片 5" descr="C:\Users\lenovo\AppData\Local\Temp\WeChat Files\7d7bc87a952d34a8aba7b38dfbfa22f.png"/>
          <p:cNvPicPr/>
          <p:nvPr/>
        </p:nvPicPr>
        <p:blipFill>
          <a:blip r:embed="rId4">
            <a:extLst>
              <a:ext uri="{28A0092B-C50C-407E-A947-70E740481C1C}">
                <a14:useLocalDpi xmlns:a14="http://schemas.microsoft.com/office/drawing/2010/main" val="0"/>
              </a:ext>
            </a:extLst>
          </a:blip>
          <a:srcRect/>
          <a:stretch>
            <a:fillRect/>
          </a:stretch>
        </p:blipFill>
        <p:spPr bwMode="auto">
          <a:xfrm>
            <a:off x="83025" y="2038389"/>
            <a:ext cx="3479042" cy="2633159"/>
          </a:xfrm>
          <a:prstGeom prst="rect">
            <a:avLst/>
          </a:prstGeom>
          <a:noFill/>
          <a:ln>
            <a:noFill/>
          </a:ln>
        </p:spPr>
      </p:pic>
      <p:sp>
        <p:nvSpPr>
          <p:cNvPr id="7"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459505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178496" y="1375676"/>
                <a:ext cx="8827844" cy="50917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a:rPr>
                        <m:t>(∀</m:t>
                      </m:r>
                      <m:r>
                        <a:rPr lang="en-US" altLang="zh-CN" sz="2400" i="1" smtClean="0">
                          <a:latin typeface="Cambria Math"/>
                        </a:rPr>
                        <m:t>𝑥</m:t>
                      </m:r>
                      <m:r>
                        <a:rPr lang="en-US" altLang="zh-CN" sz="2400" i="1" smtClean="0">
                          <a:latin typeface="Cambria Math"/>
                        </a:rPr>
                        <m:t>)(∀</m:t>
                      </m:r>
                      <m:r>
                        <a:rPr lang="en-US" altLang="zh-CN" sz="2400" i="1" smtClean="0">
                          <a:latin typeface="Cambria Math"/>
                        </a:rPr>
                        <m:t>𝑦</m:t>
                      </m:r>
                      <m:r>
                        <a:rPr lang="en-US" altLang="zh-CN" sz="2400" i="1" smtClean="0">
                          <a:latin typeface="Cambria Math"/>
                        </a:rPr>
                        <m:t>)(∀</m:t>
                      </m:r>
                      <m:r>
                        <a:rPr lang="en-US" altLang="zh-CN" sz="2400" i="1" smtClean="0">
                          <a:latin typeface="Cambria Math"/>
                        </a:rPr>
                        <m:t>𝑧</m:t>
                      </m:r>
                      <m:r>
                        <a:rPr lang="en-US" altLang="zh-CN" sz="2400" i="1" smtClean="0">
                          <a:latin typeface="Cambria Math"/>
                        </a:rPr>
                        <m:t>)</m:t>
                      </m:r>
                      <m:d>
                        <m:dPr>
                          <m:ctrlPr>
                            <a:rPr lang="zh-CN" altLang="zh-CN" sz="2400" i="1">
                              <a:latin typeface="Cambria Math" panose="02040503050406030204" pitchFamily="18" charset="0"/>
                            </a:rPr>
                          </m:ctrlPr>
                        </m:dPr>
                        <m:e>
                          <m:r>
                            <a:rPr lang="en-US" altLang="zh-CN" sz="2400" i="1">
                              <a:latin typeface="Cambria Math"/>
                            </a:rPr>
                            <m:t>𝑀𝑜𝑡h𝑒𝑟</m:t>
                          </m:r>
                          <m:d>
                            <m:dPr>
                              <m:ctrlPr>
                                <a:rPr lang="zh-CN" altLang="zh-CN" sz="2400" i="1">
                                  <a:latin typeface="Cambria Math" panose="02040503050406030204" pitchFamily="18" charset="0"/>
                                </a:rPr>
                              </m:ctrlPr>
                            </m:dPr>
                            <m:e>
                              <m:r>
                                <a:rPr lang="en-US" altLang="zh-CN" sz="2400" b="0" i="1" smtClean="0">
                                  <a:latin typeface="Cambria Math"/>
                                </a:rPr>
                                <m:t>𝑧</m:t>
                              </m:r>
                              <m:r>
                                <a:rPr lang="en-US" altLang="zh-CN" sz="2400" i="1">
                                  <a:latin typeface="Cambria Math"/>
                                </a:rPr>
                                <m:t>, </m:t>
                              </m:r>
                              <m:r>
                                <a:rPr lang="en-US" altLang="zh-CN" sz="2400" i="1">
                                  <a:latin typeface="Cambria Math"/>
                                </a:rPr>
                                <m:t>𝑦</m:t>
                              </m:r>
                            </m:e>
                          </m:d>
                          <m:r>
                            <a:rPr lang="en-US" altLang="zh-CN" sz="2400" i="1">
                              <a:latin typeface="Cambria Math"/>
                            </a:rPr>
                            <m:t>∧</m:t>
                          </m:r>
                          <m:r>
                            <a:rPr lang="en-US" altLang="zh-CN" sz="2400">
                              <a:latin typeface="Cambria Math"/>
                            </a:rPr>
                            <m:t> </m:t>
                          </m:r>
                          <m:r>
                            <a:rPr lang="en-US" altLang="zh-CN" sz="2400" i="1">
                              <a:latin typeface="Cambria Math"/>
                            </a:rPr>
                            <m:t>𝐶𝑜𝑢𝑝𝑙𝑒</m:t>
                          </m:r>
                          <m:d>
                            <m:dPr>
                              <m:ctrlPr>
                                <a:rPr lang="zh-CN" altLang="zh-CN" sz="2400" i="1">
                                  <a:latin typeface="Cambria Math" panose="02040503050406030204" pitchFamily="18" charset="0"/>
                                </a:rPr>
                              </m:ctrlPr>
                            </m:dPr>
                            <m:e>
                              <m:r>
                                <a:rPr lang="en-US" altLang="zh-CN" sz="2400" i="1">
                                  <a:latin typeface="Cambria Math"/>
                                </a:rPr>
                                <m:t>𝑥</m:t>
                              </m:r>
                              <m:r>
                                <a:rPr lang="en-US" altLang="zh-CN" sz="2400" i="1">
                                  <a:latin typeface="Cambria Math"/>
                                </a:rPr>
                                <m:t>,</m:t>
                              </m:r>
                              <m:r>
                                <a:rPr lang="en-US" altLang="zh-CN" sz="2400" i="1">
                                  <a:latin typeface="Cambria Math"/>
                                </a:rPr>
                                <m:t>𝑧</m:t>
                              </m:r>
                            </m:e>
                          </m:d>
                          <m:r>
                            <a:rPr lang="en-US" altLang="zh-CN" sz="2400" i="1">
                              <a:latin typeface="Cambria Math"/>
                            </a:rPr>
                            <m:t>→</m:t>
                          </m:r>
                          <m:r>
                            <a:rPr lang="en-US" altLang="zh-CN" sz="2400" i="1">
                              <a:latin typeface="Cambria Math"/>
                            </a:rPr>
                            <m:t>𝐹𝑎𝑡h𝑒𝑟</m:t>
                          </m:r>
                          <m:d>
                            <m:dPr>
                              <m:ctrlPr>
                                <a:rPr lang="zh-CN" altLang="zh-CN" sz="2400" i="1">
                                  <a:latin typeface="Cambria Math" panose="02040503050406030204" pitchFamily="18" charset="0"/>
                                </a:rPr>
                              </m:ctrlPr>
                            </m:dPr>
                            <m:e>
                              <m:r>
                                <a:rPr lang="en-US" altLang="zh-CN" sz="2400" b="0" i="1" smtClean="0">
                                  <a:latin typeface="Cambria Math"/>
                                </a:rPr>
                                <m:t>𝑥</m:t>
                              </m:r>
                              <m:r>
                                <a:rPr lang="en-US" altLang="zh-CN" sz="2400" i="1">
                                  <a:latin typeface="Cambria Math"/>
                                </a:rPr>
                                <m:t>, </m:t>
                              </m:r>
                              <m:r>
                                <a:rPr lang="en-US" altLang="zh-CN" sz="2400" i="1">
                                  <a:latin typeface="Cambria Math"/>
                                </a:rPr>
                                <m:t>𝑦</m:t>
                              </m:r>
                            </m:e>
                          </m:d>
                        </m:e>
                      </m:d>
                    </m:oMath>
                  </m:oMathPara>
                </a14:m>
                <a:endParaRPr lang="zh-CN" altLang="zh-CN" sz="2400" dirty="0"/>
              </a:p>
            </p:txBody>
          </p:sp>
        </mc:Choice>
        <mc:Fallback xmlns="">
          <p:sp>
            <p:nvSpPr>
              <p:cNvPr id="2" name="矩形 1"/>
              <p:cNvSpPr>
                <a:spLocks noRot="1" noChangeAspect="1" noMove="1" noResize="1" noEditPoints="1" noAdjustHandles="1" noChangeArrowheads="1" noChangeShapeType="1" noTextEdit="1"/>
              </p:cNvSpPr>
              <p:nvPr/>
            </p:nvSpPr>
            <p:spPr>
              <a:xfrm>
                <a:off x="178496" y="1031757"/>
                <a:ext cx="8827844" cy="509178"/>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4" name="直接连接符 3"/>
          <p:cNvCxnSpPr/>
          <p:nvPr/>
        </p:nvCxnSpPr>
        <p:spPr>
          <a:xfrm>
            <a:off x="6604334" y="2489231"/>
            <a:ext cx="1937982" cy="1819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上箭头 4"/>
          <p:cNvSpPr/>
          <p:nvPr/>
        </p:nvSpPr>
        <p:spPr>
          <a:xfrm>
            <a:off x="7423200" y="2659069"/>
            <a:ext cx="272955" cy="3366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cxnSp>
        <p:nvCxnSpPr>
          <p:cNvPr id="8" name="直接连接符 7"/>
          <p:cNvCxnSpPr/>
          <p:nvPr/>
        </p:nvCxnSpPr>
        <p:spPr>
          <a:xfrm>
            <a:off x="804036" y="2507427"/>
            <a:ext cx="55682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上箭头 8"/>
          <p:cNvSpPr/>
          <p:nvPr/>
        </p:nvSpPr>
        <p:spPr>
          <a:xfrm>
            <a:off x="3140077" y="2707593"/>
            <a:ext cx="272955" cy="3366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 name="矩形 6"/>
          <p:cNvSpPr/>
          <p:nvPr/>
        </p:nvSpPr>
        <p:spPr>
          <a:xfrm>
            <a:off x="6533807" y="3125801"/>
            <a:ext cx="1931711" cy="707886"/>
          </a:xfrm>
          <a:prstGeom prst="rect">
            <a:avLst/>
          </a:prstGeom>
        </p:spPr>
        <p:txBody>
          <a:bodyPr wrap="square">
            <a:spAutoFit/>
          </a:bodyPr>
          <a:lstStyle/>
          <a:p>
            <a:pPr algn="ctr"/>
            <a:r>
              <a:rPr lang="zh-CN" altLang="en-US" sz="2000" dirty="0">
                <a:latin typeface="黑体" panose="02010609060101010101" pitchFamily="49" charset="-122"/>
                <a:ea typeface="黑体" panose="02010609060101010101" pitchFamily="49" charset="-122"/>
              </a:rPr>
              <a:t>目标谓词</a:t>
            </a:r>
            <a:endParaRPr lang="en-US" altLang="zh-CN" sz="2000" dirty="0">
              <a:latin typeface="黑体" panose="02010609060101010101" pitchFamily="49" charset="-122"/>
              <a:ea typeface="黑体" panose="02010609060101010101" pitchFamily="49" charset="-122"/>
            </a:endParaRPr>
          </a:p>
          <a:p>
            <a:pPr algn="ct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已知</a:t>
            </a:r>
            <a:r>
              <a:rPr lang="en-US" altLang="zh-CN" sz="2000" dirty="0">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1968618" y="3121704"/>
            <a:ext cx="2271207" cy="707886"/>
          </a:xfrm>
          <a:prstGeom prst="rect">
            <a:avLst/>
          </a:prstGeom>
        </p:spPr>
        <p:txBody>
          <a:bodyPr wrap="square">
            <a:spAutoFit/>
          </a:bodyPr>
          <a:lstStyle/>
          <a:p>
            <a:pPr algn="ctr"/>
            <a:r>
              <a:rPr lang="zh-CN" altLang="en-US" sz="2000" dirty="0">
                <a:latin typeface="黑体" panose="02010609060101010101" pitchFamily="49" charset="-122"/>
                <a:ea typeface="黑体" panose="02010609060101010101" pitchFamily="49" charset="-122"/>
              </a:rPr>
              <a:t>前提约束谓词</a:t>
            </a:r>
            <a:endParaRPr lang="en-US" altLang="zh-CN" sz="2000" dirty="0">
              <a:latin typeface="黑体" panose="02010609060101010101" pitchFamily="49" charset="-122"/>
              <a:ea typeface="黑体" panose="02010609060101010101" pitchFamily="49" charset="-122"/>
            </a:endParaRPr>
          </a:p>
          <a:p>
            <a:pPr algn="ct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学习得到</a:t>
            </a:r>
            <a:r>
              <a:rPr lang="en-US" altLang="zh-CN" sz="2000" dirty="0">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3" name="矩形 2"/>
              <p:cNvSpPr/>
              <p:nvPr/>
            </p:nvSpPr>
            <p:spPr>
              <a:xfrm>
                <a:off x="178496" y="4069649"/>
                <a:ext cx="8827844" cy="2066976"/>
              </a:xfrm>
              <a:prstGeom prst="rect">
                <a:avLst/>
              </a:prstGeom>
            </p:spPr>
            <p:txBody>
              <a:bodyPr wrap="square">
                <a:spAutoFit/>
              </a:bodyPr>
              <a:lstStyle/>
              <a:p>
                <a:pPr>
                  <a:lnSpc>
                    <a:spcPct val="150000"/>
                  </a:lnSpc>
                </a:pPr>
                <a:r>
                  <a:rPr lang="zh-CN" altLang="en-US"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推理思路：</a:t>
                </a:r>
                <a:r>
                  <a:rPr lang="zh-CN" altLang="zh-CN"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从一般到特殊，逐步给目标谓词添加前提约束谓词，直到所构成的推理规则不覆盖任何反例。</a:t>
                </a:r>
                <a:endParaRPr lang="en-US" altLang="zh-CN"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a:p>
                <a:pPr algn="just"/>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gn="just"/>
                <a:r>
                  <a:rPr lang="zh-CN" altLang="zh-CN" dirty="0">
                    <a:latin typeface="Times New Roman" panose="02020603050405020304" pitchFamily="18" charset="0"/>
                    <a:ea typeface="黑体" panose="02010609060101010101" pitchFamily="49" charset="-122"/>
                    <a:cs typeface="Times New Roman" panose="02020603050405020304" pitchFamily="18" charset="0"/>
                  </a:rPr>
                  <a:t>从一般到特殊</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对目标谓词或前提约束谓词中的变量赋予具体值，如将</a:t>
                </a:r>
                <a14:m>
                  <m:oMath xmlns:m="http://schemas.openxmlformats.org/officeDocument/2006/math">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𝑧</m:t>
                    </m:r>
                    <m:r>
                      <a:rPr lang="en-US" altLang="zh-CN" i="1">
                        <a:latin typeface="Cambria Math"/>
                      </a:rPr>
                      <m:t>)</m:t>
                    </m:r>
                    <m:d>
                      <m:dPr>
                        <m:ctrlPr>
                          <a:rPr lang="zh-CN" altLang="zh-CN" i="1">
                            <a:latin typeface="Cambria Math" panose="02040503050406030204" pitchFamily="18" charset="0"/>
                          </a:rPr>
                        </m:ctrlPr>
                      </m:dPr>
                      <m:e>
                        <m:r>
                          <a:rPr lang="en-US" altLang="zh-CN" i="1">
                            <a:latin typeface="Cambria Math"/>
                          </a:rPr>
                          <m:t>𝑀𝑜𝑡h𝑒𝑟</m:t>
                        </m:r>
                        <m:d>
                          <m:dPr>
                            <m:ctrlPr>
                              <a:rPr lang="zh-CN" altLang="zh-CN" i="1">
                                <a:latin typeface="Cambria Math" panose="02040503050406030204" pitchFamily="18" charset="0"/>
                              </a:rPr>
                            </m:ctrlPr>
                          </m:dPr>
                          <m:e>
                            <m:r>
                              <a:rPr lang="en-US" altLang="zh-CN" b="0" i="1" smtClean="0">
                                <a:latin typeface="Cambria Math"/>
                              </a:rPr>
                              <m:t>𝑧</m:t>
                            </m:r>
                            <m:r>
                              <a:rPr lang="en-US" altLang="zh-CN" i="1">
                                <a:latin typeface="Cambria Math"/>
                              </a:rPr>
                              <m:t>, </m:t>
                            </m:r>
                            <m:r>
                              <a:rPr lang="en-US" altLang="zh-CN" i="1">
                                <a:latin typeface="Cambria Math"/>
                              </a:rPr>
                              <m:t>𝑦</m:t>
                            </m:r>
                          </m:e>
                        </m:d>
                        <m:r>
                          <a:rPr lang="en-US" altLang="zh-CN" i="1">
                            <a:latin typeface="Cambria Math"/>
                          </a:rPr>
                          <m:t>∧</m:t>
                        </m:r>
                        <m:r>
                          <a:rPr lang="en-US" altLang="zh-CN">
                            <a:latin typeface="Cambria Math"/>
                          </a:rPr>
                          <m:t> </m:t>
                        </m:r>
                        <m:r>
                          <a:rPr lang="en-US" altLang="zh-CN" i="1">
                            <a:latin typeface="Cambria Math"/>
                          </a:rPr>
                          <m:t>𝐶𝑜𝑢𝑝𝑙𝑒</m:t>
                        </m:r>
                        <m:d>
                          <m:dPr>
                            <m:ctrlPr>
                              <a:rPr lang="zh-CN" altLang="zh-CN" i="1">
                                <a:latin typeface="Cambria Math" panose="02040503050406030204" pitchFamily="18" charset="0"/>
                              </a:rPr>
                            </m:ctrlPr>
                          </m:dPr>
                          <m:e>
                            <m:r>
                              <a:rPr lang="en-US" altLang="zh-CN" i="1">
                                <a:latin typeface="Cambria Math"/>
                              </a:rPr>
                              <m:t>𝑥</m:t>
                            </m:r>
                            <m:r>
                              <a:rPr lang="en-US" altLang="zh-CN" i="1">
                                <a:latin typeface="Cambria Math"/>
                              </a:rPr>
                              <m:t>,</m:t>
                            </m:r>
                            <m:r>
                              <a:rPr lang="en-US" altLang="zh-CN" i="1">
                                <a:latin typeface="Cambria Math"/>
                              </a:rPr>
                              <m:t>𝑧</m:t>
                            </m:r>
                          </m:e>
                        </m:d>
                        <m:r>
                          <a:rPr lang="en-US" altLang="zh-CN" i="1">
                            <a:latin typeface="Cambria Math"/>
                          </a:rPr>
                          <m:t>→</m:t>
                        </m:r>
                        <m:r>
                          <a:rPr lang="en-US" altLang="zh-CN" i="1">
                            <a:latin typeface="Cambria Math"/>
                          </a:rPr>
                          <m:t>𝐹𝑎𝑡h𝑒𝑟</m:t>
                        </m:r>
                        <m:d>
                          <m:dPr>
                            <m:ctrlPr>
                              <a:rPr lang="zh-CN" altLang="zh-CN" i="1">
                                <a:latin typeface="Cambria Math" panose="02040503050406030204" pitchFamily="18" charset="0"/>
                              </a:rPr>
                            </m:ctrlPr>
                          </m:dPr>
                          <m:e>
                            <m:r>
                              <a:rPr lang="en-US" altLang="zh-CN" i="1">
                                <a:latin typeface="Cambria Math"/>
                              </a:rPr>
                              <m:t>𝑥</m:t>
                            </m:r>
                            <m:r>
                              <a:rPr lang="en-US" altLang="zh-CN" i="1">
                                <a:latin typeface="Cambria Math"/>
                              </a:rPr>
                              <m:t>, </m:t>
                            </m:r>
                            <m:r>
                              <a:rPr lang="en-US" altLang="zh-CN" i="1">
                                <a:latin typeface="Cambria Math"/>
                              </a:rPr>
                              <m:t>𝑦</m:t>
                            </m:r>
                          </m:e>
                        </m:d>
                      </m:e>
                    </m:d>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这一推理规则所包含的目标谓词</a:t>
                </a:r>
                <a14:m>
                  <m:oMath xmlns:m="http://schemas.openxmlformats.org/officeDocument/2006/math">
                    <m:r>
                      <a:rPr lang="en-US" altLang="zh-CN" i="1">
                        <a:latin typeface="Cambria Math"/>
                      </a:rPr>
                      <m:t>𝐹𝑎𝑡h𝑒𝑟</m:t>
                    </m:r>
                    <m:d>
                      <m:dPr>
                        <m:ctrlPr>
                          <a:rPr lang="zh-CN" altLang="zh-CN" i="1">
                            <a:latin typeface="Cambria Math" panose="02040503050406030204" pitchFamily="18" charset="0"/>
                          </a:rPr>
                        </m:ctrlPr>
                      </m:dPr>
                      <m:e>
                        <m:r>
                          <a:rPr lang="en-US" altLang="zh-CN" i="1">
                            <a:latin typeface="Cambria Math"/>
                          </a:rPr>
                          <m:t>𝑥</m:t>
                        </m:r>
                        <m:r>
                          <a:rPr lang="en-US" altLang="zh-CN" i="1">
                            <a:latin typeface="Cambria Math"/>
                          </a:rPr>
                          <m:t>, </m:t>
                        </m:r>
                        <m:r>
                          <a:rPr lang="en-US" altLang="zh-CN" i="1">
                            <a:latin typeface="Cambria Math"/>
                          </a:rPr>
                          <m:t>𝑦</m:t>
                        </m:r>
                      </m:e>
                    </m:d>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中</a:t>
                </a:r>
                <a14:m>
                  <m:oMath xmlns:m="http://schemas.openxmlformats.org/officeDocument/2006/math">
                    <m:r>
                      <a:rPr lang="en-US" altLang="zh-CN" i="1">
                        <a:latin typeface="Cambria Math"/>
                      </a:rPr>
                      <m:t>𝑥</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i="1">
                        <a:latin typeface="Cambria Math"/>
                      </a:rPr>
                      <m:t>𝑦</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分别赋值为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David</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Ann</a:t>
                </a:r>
                <a:r>
                  <a:rPr lang="zh-CN" altLang="zh-CN" dirty="0">
                    <a:latin typeface="Times New Roman" panose="02020603050405020304" pitchFamily="18" charset="0"/>
                    <a:ea typeface="黑体" panose="02010609060101010101" pitchFamily="49" charset="-122"/>
                    <a:cs typeface="Times New Roman" panose="02020603050405020304" pitchFamily="18" charset="0"/>
                  </a:rPr>
                  <a:t>，进而进行推理。</a:t>
                </a:r>
              </a:p>
            </p:txBody>
          </p:sp>
        </mc:Choice>
        <mc:Fallback xmlns="">
          <p:sp>
            <p:nvSpPr>
              <p:cNvPr id="3" name="矩形 2"/>
              <p:cNvSpPr>
                <a:spLocks noRot="1" noChangeAspect="1" noMove="1" noResize="1" noEditPoints="1" noAdjustHandles="1" noChangeArrowheads="1" noChangeShapeType="1" noTextEdit="1"/>
              </p:cNvSpPr>
              <p:nvPr/>
            </p:nvSpPr>
            <p:spPr>
              <a:xfrm>
                <a:off x="178496" y="3052237"/>
                <a:ext cx="8827844" cy="2066976"/>
              </a:xfrm>
              <a:prstGeom prst="rect">
                <a:avLst/>
              </a:prstGeom>
              <a:blipFill rotWithShape="1">
                <a:blip r:embed="rId4"/>
                <a:stretch>
                  <a:fillRect l="-552" r="-622" b="-3835"/>
                </a:stretch>
              </a:blipFill>
            </p:spPr>
            <p:txBody>
              <a:bodyPr/>
              <a:lstStyle/>
              <a:p>
                <a:r>
                  <a:rPr lang="zh-CN" altLang="en-US">
                    <a:noFill/>
                  </a:rPr>
                  <a:t> </a:t>
                </a:r>
              </a:p>
            </p:txBody>
          </p:sp>
        </mc:Fallback>
      </mc:AlternateContent>
      <p:sp>
        <p:nvSpPr>
          <p:cNvPr id="6" name="矩形 5"/>
          <p:cNvSpPr/>
          <p:nvPr/>
        </p:nvSpPr>
        <p:spPr>
          <a:xfrm>
            <a:off x="6701052" y="1375677"/>
            <a:ext cx="1947189" cy="728546"/>
          </a:xfrm>
          <a:prstGeom prst="rect">
            <a:avLst/>
          </a:prstGeom>
          <a:solidFill>
            <a:srgbClr val="FFFF00">
              <a:alpha val="32000"/>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12"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021902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178496" y="1375676"/>
                <a:ext cx="8827844" cy="50917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m:t>
                      </m:r>
                      <m:r>
                        <a:rPr lang="en-US" altLang="zh-CN" sz="2400" i="1">
                          <a:latin typeface="Cambria Math"/>
                        </a:rPr>
                        <m:t>𝑥</m:t>
                      </m:r>
                      <m:r>
                        <a:rPr lang="en-US" altLang="zh-CN" sz="2400" i="1">
                          <a:latin typeface="Cambria Math"/>
                        </a:rPr>
                        <m:t>)(∀</m:t>
                      </m:r>
                      <m:r>
                        <a:rPr lang="en-US" altLang="zh-CN" sz="2400" i="1">
                          <a:latin typeface="Cambria Math"/>
                        </a:rPr>
                        <m:t>𝑦</m:t>
                      </m:r>
                      <m:r>
                        <a:rPr lang="en-US" altLang="zh-CN" sz="2400" i="1">
                          <a:latin typeface="Cambria Math"/>
                        </a:rPr>
                        <m:t>)(∀</m:t>
                      </m:r>
                      <m:r>
                        <a:rPr lang="en-US" altLang="zh-CN" sz="2400" i="1">
                          <a:latin typeface="Cambria Math"/>
                        </a:rPr>
                        <m:t>𝑧</m:t>
                      </m:r>
                      <m:r>
                        <a:rPr lang="en-US" altLang="zh-CN" sz="2400" i="1">
                          <a:latin typeface="Cambria Math"/>
                        </a:rPr>
                        <m:t>)</m:t>
                      </m:r>
                      <m:d>
                        <m:dPr>
                          <m:ctrlPr>
                            <a:rPr lang="zh-CN" altLang="zh-CN" sz="2400" i="1">
                              <a:latin typeface="Cambria Math" panose="02040503050406030204" pitchFamily="18" charset="0"/>
                            </a:rPr>
                          </m:ctrlPr>
                        </m:dPr>
                        <m:e>
                          <m:r>
                            <a:rPr lang="en-US" altLang="zh-CN" sz="2400" i="1">
                              <a:latin typeface="Cambria Math"/>
                            </a:rPr>
                            <m:t>𝑀𝑜𝑡h𝑒𝑟</m:t>
                          </m:r>
                          <m:d>
                            <m:dPr>
                              <m:ctrlPr>
                                <a:rPr lang="zh-CN" altLang="zh-CN" sz="2400" i="1">
                                  <a:latin typeface="Cambria Math" panose="02040503050406030204" pitchFamily="18" charset="0"/>
                                </a:rPr>
                              </m:ctrlPr>
                            </m:dPr>
                            <m:e>
                              <m:r>
                                <a:rPr lang="en-US" altLang="zh-CN" sz="2400" i="1">
                                  <a:latin typeface="Cambria Math"/>
                                </a:rPr>
                                <m:t>𝑧</m:t>
                              </m:r>
                              <m:r>
                                <a:rPr lang="en-US" altLang="zh-CN" sz="2400" i="1">
                                  <a:latin typeface="Cambria Math"/>
                                </a:rPr>
                                <m:t>, </m:t>
                              </m:r>
                              <m:r>
                                <a:rPr lang="en-US" altLang="zh-CN" sz="2400" i="1">
                                  <a:latin typeface="Cambria Math"/>
                                </a:rPr>
                                <m:t>𝑦</m:t>
                              </m:r>
                            </m:e>
                          </m:d>
                          <m:r>
                            <a:rPr lang="en-US" altLang="zh-CN" sz="2400" i="1">
                              <a:latin typeface="Cambria Math"/>
                            </a:rPr>
                            <m:t>∧</m:t>
                          </m:r>
                          <m:r>
                            <a:rPr lang="en-US" altLang="zh-CN" sz="2400">
                              <a:latin typeface="Cambria Math"/>
                            </a:rPr>
                            <m:t> </m:t>
                          </m:r>
                          <m:r>
                            <a:rPr lang="en-US" altLang="zh-CN" sz="2400" i="1">
                              <a:latin typeface="Cambria Math"/>
                            </a:rPr>
                            <m:t>𝐶𝑜𝑢𝑝𝑙𝑒</m:t>
                          </m:r>
                          <m:d>
                            <m:dPr>
                              <m:ctrlPr>
                                <a:rPr lang="zh-CN" altLang="zh-CN" sz="2400" i="1">
                                  <a:latin typeface="Cambria Math" panose="02040503050406030204" pitchFamily="18" charset="0"/>
                                </a:rPr>
                              </m:ctrlPr>
                            </m:dPr>
                            <m:e>
                              <m:r>
                                <a:rPr lang="en-US" altLang="zh-CN" sz="2400" i="1">
                                  <a:latin typeface="Cambria Math"/>
                                </a:rPr>
                                <m:t>𝑥</m:t>
                              </m:r>
                              <m:r>
                                <a:rPr lang="en-US" altLang="zh-CN" sz="2400" i="1">
                                  <a:latin typeface="Cambria Math"/>
                                </a:rPr>
                                <m:t>,</m:t>
                              </m:r>
                              <m:r>
                                <a:rPr lang="en-US" altLang="zh-CN" sz="2400" i="1">
                                  <a:latin typeface="Cambria Math"/>
                                </a:rPr>
                                <m:t>𝑧</m:t>
                              </m:r>
                            </m:e>
                          </m:d>
                          <m:r>
                            <a:rPr lang="en-US" altLang="zh-CN" sz="2400" i="1">
                              <a:latin typeface="Cambria Math"/>
                            </a:rPr>
                            <m:t>→</m:t>
                          </m:r>
                          <m:r>
                            <a:rPr lang="en-US" altLang="zh-CN" sz="2400" i="1">
                              <a:latin typeface="Cambria Math"/>
                            </a:rPr>
                            <m:t>𝐹𝑎𝑡h𝑒𝑟</m:t>
                          </m:r>
                          <m:d>
                            <m:dPr>
                              <m:ctrlPr>
                                <a:rPr lang="zh-CN" altLang="zh-CN" sz="2400" i="1">
                                  <a:latin typeface="Cambria Math" panose="02040503050406030204" pitchFamily="18" charset="0"/>
                                </a:rPr>
                              </m:ctrlPr>
                            </m:dPr>
                            <m:e>
                              <m:r>
                                <a:rPr lang="en-US" altLang="zh-CN" sz="2400" i="1">
                                  <a:latin typeface="Cambria Math"/>
                                </a:rPr>
                                <m:t>𝑥</m:t>
                              </m:r>
                              <m:r>
                                <a:rPr lang="en-US" altLang="zh-CN" sz="2400" i="1">
                                  <a:latin typeface="Cambria Math"/>
                                </a:rPr>
                                <m:t>, </m:t>
                              </m:r>
                              <m:r>
                                <a:rPr lang="en-US" altLang="zh-CN" sz="2400" i="1">
                                  <a:latin typeface="Cambria Math"/>
                                </a:rPr>
                                <m:t>𝑦</m:t>
                              </m:r>
                            </m:e>
                          </m:d>
                        </m:e>
                      </m:d>
                    </m:oMath>
                  </m:oMathPara>
                </a14:m>
                <a:endParaRPr lang="zh-CN" altLang="zh-CN" sz="2400" dirty="0"/>
              </a:p>
            </p:txBody>
          </p:sp>
        </mc:Choice>
        <mc:Fallback xmlns="">
          <p:sp>
            <p:nvSpPr>
              <p:cNvPr id="2" name="矩形 1"/>
              <p:cNvSpPr>
                <a:spLocks noRot="1" noChangeAspect="1" noMove="1" noResize="1" noEditPoints="1" noAdjustHandles="1" noChangeArrowheads="1" noChangeShapeType="1" noTextEdit="1"/>
              </p:cNvSpPr>
              <p:nvPr/>
            </p:nvSpPr>
            <p:spPr>
              <a:xfrm>
                <a:off x="178496" y="1031757"/>
                <a:ext cx="8827844" cy="509178"/>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4" name="直接连接符 3"/>
          <p:cNvCxnSpPr/>
          <p:nvPr/>
        </p:nvCxnSpPr>
        <p:spPr>
          <a:xfrm>
            <a:off x="6604334" y="2489231"/>
            <a:ext cx="1937982" cy="1819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上箭头 4"/>
          <p:cNvSpPr/>
          <p:nvPr/>
        </p:nvSpPr>
        <p:spPr>
          <a:xfrm>
            <a:off x="7423200" y="2659069"/>
            <a:ext cx="272955" cy="3366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cxnSp>
        <p:nvCxnSpPr>
          <p:cNvPr id="8" name="直接连接符 7"/>
          <p:cNvCxnSpPr/>
          <p:nvPr/>
        </p:nvCxnSpPr>
        <p:spPr>
          <a:xfrm>
            <a:off x="804036" y="2507427"/>
            <a:ext cx="55682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上箭头 8"/>
          <p:cNvSpPr/>
          <p:nvPr/>
        </p:nvSpPr>
        <p:spPr>
          <a:xfrm>
            <a:off x="3140077" y="2707593"/>
            <a:ext cx="272955" cy="3366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 name="矩形 6"/>
          <p:cNvSpPr/>
          <p:nvPr/>
        </p:nvSpPr>
        <p:spPr>
          <a:xfrm>
            <a:off x="6533807" y="3125801"/>
            <a:ext cx="1931711" cy="707886"/>
          </a:xfrm>
          <a:prstGeom prst="rect">
            <a:avLst/>
          </a:prstGeom>
        </p:spPr>
        <p:txBody>
          <a:bodyPr wrap="square">
            <a:spAutoFit/>
          </a:bodyPr>
          <a:lstStyle/>
          <a:p>
            <a:pPr algn="ctr"/>
            <a:r>
              <a:rPr lang="zh-CN" altLang="en-US" sz="2000" dirty="0">
                <a:latin typeface="黑体" panose="02010609060101010101" pitchFamily="49" charset="-122"/>
                <a:ea typeface="黑体" panose="02010609060101010101" pitchFamily="49" charset="-122"/>
              </a:rPr>
              <a:t>目标谓词</a:t>
            </a:r>
            <a:endParaRPr lang="en-US" altLang="zh-CN" sz="2000" dirty="0">
              <a:latin typeface="黑体" panose="02010609060101010101" pitchFamily="49" charset="-122"/>
              <a:ea typeface="黑体" panose="02010609060101010101" pitchFamily="49" charset="-122"/>
            </a:endParaRPr>
          </a:p>
          <a:p>
            <a:pPr algn="ct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已知</a:t>
            </a:r>
            <a:r>
              <a:rPr lang="en-US" altLang="zh-CN" sz="2000" dirty="0">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p:txBody>
      </p:sp>
      <p:sp>
        <p:nvSpPr>
          <p:cNvPr id="11" name="矩形 10"/>
          <p:cNvSpPr/>
          <p:nvPr/>
        </p:nvSpPr>
        <p:spPr>
          <a:xfrm>
            <a:off x="1968618" y="3121704"/>
            <a:ext cx="2271207" cy="707886"/>
          </a:xfrm>
          <a:prstGeom prst="rect">
            <a:avLst/>
          </a:prstGeom>
        </p:spPr>
        <p:txBody>
          <a:bodyPr wrap="square">
            <a:spAutoFit/>
          </a:bodyPr>
          <a:lstStyle/>
          <a:p>
            <a:pPr algn="ctr"/>
            <a:r>
              <a:rPr lang="zh-CN" altLang="en-US" sz="2000" dirty="0">
                <a:latin typeface="黑体" panose="02010609060101010101" pitchFamily="49" charset="-122"/>
                <a:ea typeface="黑体" panose="02010609060101010101" pitchFamily="49" charset="-122"/>
              </a:rPr>
              <a:t>前提约束谓词</a:t>
            </a:r>
            <a:endParaRPr lang="en-US" altLang="zh-CN" sz="2000" dirty="0">
              <a:latin typeface="黑体" panose="02010609060101010101" pitchFamily="49" charset="-122"/>
              <a:ea typeface="黑体" panose="02010609060101010101" pitchFamily="49" charset="-122"/>
            </a:endParaRPr>
          </a:p>
          <a:p>
            <a:pPr algn="ct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学习得到</a:t>
            </a:r>
            <a:r>
              <a:rPr lang="en-US" altLang="zh-CN" sz="2000" dirty="0">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p:txBody>
      </p:sp>
      <p:sp>
        <p:nvSpPr>
          <p:cNvPr id="6" name="矩形 5"/>
          <p:cNvSpPr/>
          <p:nvPr/>
        </p:nvSpPr>
        <p:spPr>
          <a:xfrm>
            <a:off x="6701052" y="1375676"/>
            <a:ext cx="1841265" cy="826163"/>
          </a:xfrm>
          <a:prstGeom prst="rect">
            <a:avLst/>
          </a:prstGeom>
          <a:solidFill>
            <a:srgbClr val="FFFF00">
              <a:alpha val="32000"/>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10" name="流程图: 顺序访问存储器 9"/>
          <p:cNvSpPr/>
          <p:nvPr/>
        </p:nvSpPr>
        <p:spPr>
          <a:xfrm>
            <a:off x="178496" y="3597726"/>
            <a:ext cx="2470336" cy="1910685"/>
          </a:xfrm>
          <a:prstGeom prst="flowChartMagneticTap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ea typeface="黑体" pitchFamily="49" charset="-122"/>
              </a:rPr>
              <a:t>哪些谓词好呢？可以作为目标谓词的前提约束谓词？</a:t>
            </a:r>
          </a:p>
        </p:txBody>
      </p:sp>
      <mc:AlternateContent xmlns:mc="http://schemas.openxmlformats.org/markup-compatibility/2006" xmlns:a14="http://schemas.microsoft.com/office/drawing/2010/main">
        <mc:Choice Requires="a14">
          <p:sp>
            <p:nvSpPr>
              <p:cNvPr id="12" name="矩形 11"/>
              <p:cNvSpPr/>
              <p:nvPr/>
            </p:nvSpPr>
            <p:spPr>
              <a:xfrm>
                <a:off x="3455050" y="4282239"/>
                <a:ext cx="5551291" cy="1630446"/>
              </a:xfrm>
              <a:prstGeom prst="rect">
                <a:avLst/>
              </a:prstGeom>
              <a:ln>
                <a:solidFill>
                  <a:srgbClr val="C00000"/>
                </a:solidFill>
              </a:ln>
            </p:spPr>
            <p:txBody>
              <a:bodyPr wrap="square">
                <a:spAutoFit/>
              </a:bodyPr>
              <a:lstStyle/>
              <a:p>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FOIL</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信息增益值计算方法如下：</a:t>
                </a:r>
              </a:p>
              <a:p>
                <a:pPr/>
                <a14:m>
                  <m:oMathPara xmlns:m="http://schemas.openxmlformats.org/officeDocument/2006/math">
                    <m:oMathParaPr>
                      <m:jc m:val="centerGroup"/>
                    </m:oMathParaPr>
                    <m:oMath xmlns:m="http://schemas.openxmlformats.org/officeDocument/2006/math">
                      <m:r>
                        <a:rPr lang="en-US" altLang="zh-CN" sz="1600" i="1">
                          <a:latin typeface="Cambria Math"/>
                        </a:rPr>
                        <m:t>𝐹𝑂𝐼𝐿</m:t>
                      </m:r>
                      <m:r>
                        <a:rPr lang="en-US" altLang="zh-CN" sz="1600" i="1">
                          <a:latin typeface="Cambria Math"/>
                        </a:rPr>
                        <m:t>_</m:t>
                      </m:r>
                      <m:r>
                        <a:rPr lang="en-US" altLang="zh-CN" sz="1600" i="1">
                          <a:latin typeface="Cambria Math"/>
                        </a:rPr>
                        <m:t>𝐺𝑎𝑖𝑛</m:t>
                      </m:r>
                      <m:r>
                        <a:rPr lang="en-US" altLang="zh-CN" sz="1600" i="1">
                          <a:latin typeface="Cambria Math"/>
                        </a:rPr>
                        <m:t>=</m:t>
                      </m:r>
                      <m:acc>
                        <m:accPr>
                          <m:chr m:val="̂"/>
                          <m:ctrlPr>
                            <a:rPr lang="zh-CN" altLang="zh-CN" sz="1600" i="1">
                              <a:latin typeface="Cambria Math" panose="02040503050406030204" pitchFamily="18" charset="0"/>
                            </a:rPr>
                          </m:ctrlPr>
                        </m:accPr>
                        <m:e>
                          <m:sSub>
                            <m:sSubPr>
                              <m:ctrlPr>
                                <a:rPr lang="zh-CN" altLang="zh-CN" sz="1600" i="1">
                                  <a:latin typeface="Cambria Math" panose="02040503050406030204" pitchFamily="18" charset="0"/>
                                </a:rPr>
                              </m:ctrlPr>
                            </m:sSubPr>
                            <m:e>
                              <m:r>
                                <a:rPr lang="en-US" altLang="zh-CN" sz="1600" i="1">
                                  <a:latin typeface="Cambria Math"/>
                                </a:rPr>
                                <m:t>𝑚</m:t>
                              </m:r>
                            </m:e>
                            <m:sub>
                              <m:r>
                                <a:rPr lang="en-US" altLang="zh-CN" sz="1600" i="1">
                                  <a:latin typeface="Cambria Math"/>
                                </a:rPr>
                                <m:t>+</m:t>
                              </m:r>
                            </m:sub>
                          </m:sSub>
                        </m:e>
                      </m:acc>
                      <m:r>
                        <a:rPr lang="en-US" altLang="zh-CN" sz="1600" i="1">
                          <a:latin typeface="Cambria Math"/>
                        </a:rPr>
                        <m:t>⋅</m:t>
                      </m:r>
                      <m:d>
                        <m:dPr>
                          <m:ctrlPr>
                            <a:rPr lang="zh-CN" altLang="zh-CN" sz="1600" i="1">
                              <a:latin typeface="Cambria Math" panose="02040503050406030204" pitchFamily="18" charset="0"/>
                            </a:rPr>
                          </m:ctrlPr>
                        </m:dPr>
                        <m:e>
                          <m:func>
                            <m:funcPr>
                              <m:ctrlPr>
                                <a:rPr lang="zh-CN" altLang="zh-CN" sz="1600" i="1">
                                  <a:latin typeface="Cambria Math" panose="02040503050406030204" pitchFamily="18" charset="0"/>
                                </a:rPr>
                              </m:ctrlPr>
                            </m:funcPr>
                            <m:fName>
                              <m:sSub>
                                <m:sSubPr>
                                  <m:ctrlPr>
                                    <a:rPr lang="zh-CN" altLang="zh-CN" sz="1600" i="1">
                                      <a:latin typeface="Cambria Math" panose="02040503050406030204" pitchFamily="18" charset="0"/>
                                    </a:rPr>
                                  </m:ctrlPr>
                                </m:sSubPr>
                                <m:e>
                                  <m:r>
                                    <m:rPr>
                                      <m:sty m:val="p"/>
                                    </m:rPr>
                                    <a:rPr lang="en-US" altLang="zh-CN" sz="1600">
                                      <a:latin typeface="Cambria Math"/>
                                    </a:rPr>
                                    <m:t>log</m:t>
                                  </m:r>
                                </m:e>
                                <m:sub>
                                  <m:r>
                                    <a:rPr lang="en-US" altLang="zh-CN" sz="1600" i="1">
                                      <a:latin typeface="Cambria Math"/>
                                    </a:rPr>
                                    <m:t>2</m:t>
                                  </m:r>
                                </m:sub>
                              </m:sSub>
                            </m:fName>
                            <m:e>
                              <m:f>
                                <m:fPr>
                                  <m:ctrlPr>
                                    <a:rPr lang="zh-CN" altLang="zh-CN" sz="1600" i="1">
                                      <a:latin typeface="Cambria Math" panose="02040503050406030204" pitchFamily="18" charset="0"/>
                                    </a:rPr>
                                  </m:ctrlPr>
                                </m:fPr>
                                <m:num>
                                  <m:acc>
                                    <m:accPr>
                                      <m:chr m:val="̂"/>
                                      <m:ctrlPr>
                                        <a:rPr lang="zh-CN" altLang="zh-CN" sz="1600" i="1">
                                          <a:latin typeface="Cambria Math" panose="02040503050406030204" pitchFamily="18" charset="0"/>
                                        </a:rPr>
                                      </m:ctrlPr>
                                    </m:accPr>
                                    <m:e>
                                      <m:sSub>
                                        <m:sSubPr>
                                          <m:ctrlPr>
                                            <a:rPr lang="zh-CN" altLang="zh-CN" sz="1600" i="1">
                                              <a:latin typeface="Cambria Math" panose="02040503050406030204" pitchFamily="18" charset="0"/>
                                            </a:rPr>
                                          </m:ctrlPr>
                                        </m:sSubPr>
                                        <m:e>
                                          <m:r>
                                            <a:rPr lang="en-US" altLang="zh-CN" sz="1600" i="1">
                                              <a:latin typeface="Cambria Math"/>
                                            </a:rPr>
                                            <m:t>𝑚</m:t>
                                          </m:r>
                                        </m:e>
                                        <m:sub>
                                          <m:r>
                                            <a:rPr lang="en-US" altLang="zh-CN" sz="1600" i="1">
                                              <a:latin typeface="Cambria Math"/>
                                            </a:rPr>
                                            <m:t>+</m:t>
                                          </m:r>
                                        </m:sub>
                                      </m:sSub>
                                    </m:e>
                                  </m:acc>
                                </m:num>
                                <m:den>
                                  <m:acc>
                                    <m:accPr>
                                      <m:chr m:val="̂"/>
                                      <m:ctrlPr>
                                        <a:rPr lang="zh-CN" altLang="zh-CN" sz="1600" i="1">
                                          <a:latin typeface="Cambria Math" panose="02040503050406030204" pitchFamily="18" charset="0"/>
                                        </a:rPr>
                                      </m:ctrlPr>
                                    </m:accPr>
                                    <m:e>
                                      <m:sSub>
                                        <m:sSubPr>
                                          <m:ctrlPr>
                                            <a:rPr lang="zh-CN" altLang="zh-CN" sz="1600" i="1">
                                              <a:latin typeface="Cambria Math" panose="02040503050406030204" pitchFamily="18" charset="0"/>
                                            </a:rPr>
                                          </m:ctrlPr>
                                        </m:sSubPr>
                                        <m:e>
                                          <m:r>
                                            <a:rPr lang="en-US" altLang="zh-CN" sz="1600" i="1">
                                              <a:latin typeface="Cambria Math"/>
                                            </a:rPr>
                                            <m:t>𝑚</m:t>
                                          </m:r>
                                        </m:e>
                                        <m:sub>
                                          <m:r>
                                            <a:rPr lang="en-US" altLang="zh-CN" sz="1600" i="1">
                                              <a:latin typeface="Cambria Math"/>
                                            </a:rPr>
                                            <m:t>+</m:t>
                                          </m:r>
                                        </m:sub>
                                      </m:sSub>
                                    </m:e>
                                  </m:acc>
                                  <m:r>
                                    <a:rPr lang="en-US" altLang="zh-CN" sz="1600" i="1">
                                      <a:latin typeface="Cambria Math"/>
                                    </a:rPr>
                                    <m:t>+</m:t>
                                  </m:r>
                                  <m:acc>
                                    <m:accPr>
                                      <m:chr m:val="̂"/>
                                      <m:ctrlPr>
                                        <a:rPr lang="zh-CN" altLang="zh-CN" sz="1600" i="1">
                                          <a:latin typeface="Cambria Math" panose="02040503050406030204" pitchFamily="18" charset="0"/>
                                        </a:rPr>
                                      </m:ctrlPr>
                                    </m:accPr>
                                    <m:e>
                                      <m:sSub>
                                        <m:sSubPr>
                                          <m:ctrlPr>
                                            <a:rPr lang="zh-CN" altLang="zh-CN" sz="1600" i="1">
                                              <a:latin typeface="Cambria Math" panose="02040503050406030204" pitchFamily="18" charset="0"/>
                                            </a:rPr>
                                          </m:ctrlPr>
                                        </m:sSubPr>
                                        <m:e>
                                          <m:r>
                                            <a:rPr lang="en-US" altLang="zh-CN" sz="1600" i="1">
                                              <a:latin typeface="Cambria Math"/>
                                            </a:rPr>
                                            <m:t>𝑚</m:t>
                                          </m:r>
                                        </m:e>
                                        <m:sub>
                                          <m:r>
                                            <a:rPr lang="en-US" altLang="zh-CN" sz="1600" i="1">
                                              <a:latin typeface="Cambria Math"/>
                                            </a:rPr>
                                            <m:t>−</m:t>
                                          </m:r>
                                        </m:sub>
                                      </m:sSub>
                                    </m:e>
                                  </m:acc>
                                </m:den>
                              </m:f>
                            </m:e>
                          </m:func>
                          <m:r>
                            <a:rPr lang="en-US" altLang="zh-CN" sz="1600" i="1">
                              <a:latin typeface="Cambria Math"/>
                            </a:rPr>
                            <m:t>−</m:t>
                          </m:r>
                          <m:func>
                            <m:funcPr>
                              <m:ctrlPr>
                                <a:rPr lang="zh-CN" altLang="zh-CN" sz="1600" i="1">
                                  <a:latin typeface="Cambria Math" panose="02040503050406030204" pitchFamily="18" charset="0"/>
                                </a:rPr>
                              </m:ctrlPr>
                            </m:funcPr>
                            <m:fName>
                              <m:sSub>
                                <m:sSubPr>
                                  <m:ctrlPr>
                                    <a:rPr lang="zh-CN" altLang="zh-CN" sz="1600" i="1">
                                      <a:latin typeface="Cambria Math" panose="02040503050406030204" pitchFamily="18" charset="0"/>
                                    </a:rPr>
                                  </m:ctrlPr>
                                </m:sSubPr>
                                <m:e>
                                  <m:r>
                                    <m:rPr>
                                      <m:sty m:val="p"/>
                                    </m:rPr>
                                    <a:rPr lang="en-US" altLang="zh-CN" sz="1600">
                                      <a:latin typeface="Cambria Math"/>
                                    </a:rPr>
                                    <m:t>log</m:t>
                                  </m:r>
                                </m:e>
                                <m:sub>
                                  <m:r>
                                    <a:rPr lang="en-US" altLang="zh-CN" sz="1600" i="1">
                                      <a:latin typeface="Cambria Math"/>
                                    </a:rPr>
                                    <m:t>2</m:t>
                                  </m:r>
                                </m:sub>
                              </m:sSub>
                            </m:fName>
                            <m:e>
                              <m:f>
                                <m:fPr>
                                  <m:ctrlPr>
                                    <a:rPr lang="zh-CN" altLang="zh-CN" sz="1600" i="1">
                                      <a:latin typeface="Cambria Math" panose="02040503050406030204" pitchFamily="18" charset="0"/>
                                    </a:rPr>
                                  </m:ctrlPr>
                                </m:fPr>
                                <m:num>
                                  <m:sSub>
                                    <m:sSubPr>
                                      <m:ctrlPr>
                                        <a:rPr lang="zh-CN" altLang="zh-CN" sz="1600" i="1">
                                          <a:latin typeface="Cambria Math" panose="02040503050406030204" pitchFamily="18" charset="0"/>
                                        </a:rPr>
                                      </m:ctrlPr>
                                    </m:sSubPr>
                                    <m:e>
                                      <m:r>
                                        <a:rPr lang="en-US" altLang="zh-CN" sz="1600" i="1">
                                          <a:latin typeface="Cambria Math"/>
                                        </a:rPr>
                                        <m:t>𝑚</m:t>
                                      </m:r>
                                    </m:e>
                                    <m:sub>
                                      <m:r>
                                        <a:rPr lang="en-US" altLang="zh-CN" sz="1600" i="1">
                                          <a:latin typeface="Cambria Math"/>
                                        </a:rPr>
                                        <m:t>+</m:t>
                                      </m:r>
                                    </m:sub>
                                  </m:sSub>
                                </m:num>
                                <m:den>
                                  <m:sSub>
                                    <m:sSubPr>
                                      <m:ctrlPr>
                                        <a:rPr lang="zh-CN" altLang="zh-CN" sz="1600" i="1">
                                          <a:latin typeface="Cambria Math" panose="02040503050406030204" pitchFamily="18" charset="0"/>
                                        </a:rPr>
                                      </m:ctrlPr>
                                    </m:sSubPr>
                                    <m:e>
                                      <m:r>
                                        <a:rPr lang="en-US" altLang="zh-CN" sz="1600" i="1">
                                          <a:latin typeface="Cambria Math"/>
                                        </a:rPr>
                                        <m:t>𝑚</m:t>
                                      </m:r>
                                    </m:e>
                                    <m:sub>
                                      <m:r>
                                        <a:rPr lang="en-US" altLang="zh-CN" sz="1600" i="1">
                                          <a:latin typeface="Cambria Math"/>
                                        </a:rPr>
                                        <m:t>+</m:t>
                                      </m:r>
                                    </m:sub>
                                  </m:sSub>
                                  <m:r>
                                    <a:rPr lang="en-US" altLang="zh-CN" sz="1600" i="1">
                                      <a:latin typeface="Cambria Math"/>
                                    </a:rPr>
                                    <m:t>+</m:t>
                                  </m:r>
                                  <m:sSub>
                                    <m:sSubPr>
                                      <m:ctrlPr>
                                        <a:rPr lang="zh-CN" altLang="zh-CN" sz="1600" i="1">
                                          <a:latin typeface="Cambria Math" panose="02040503050406030204" pitchFamily="18" charset="0"/>
                                        </a:rPr>
                                      </m:ctrlPr>
                                    </m:sSubPr>
                                    <m:e>
                                      <m:r>
                                        <a:rPr lang="en-US" altLang="zh-CN" sz="1600" i="1">
                                          <a:latin typeface="Cambria Math"/>
                                        </a:rPr>
                                        <m:t>𝑚</m:t>
                                      </m:r>
                                    </m:e>
                                    <m:sub>
                                      <m:r>
                                        <a:rPr lang="en-US" altLang="zh-CN" sz="1600" i="1">
                                          <a:latin typeface="Cambria Math"/>
                                        </a:rPr>
                                        <m:t>−</m:t>
                                      </m:r>
                                    </m:sub>
                                  </m:sSub>
                                </m:den>
                              </m:f>
                            </m:e>
                          </m:func>
                        </m:e>
                      </m:d>
                    </m:oMath>
                  </m:oMathPara>
                </a14:m>
                <a:endParaRPr lang="zh-CN"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gn="just"/>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其中，</a:t>
                </a:r>
                <a14:m>
                  <m:oMath xmlns:m="http://schemas.openxmlformats.org/officeDocument/2006/math">
                    <m:acc>
                      <m:accPr>
                        <m:chr m:val="̂"/>
                        <m:ctrlPr>
                          <a:rPr lang="zh-CN" altLang="zh-CN" sz="1600" i="1">
                            <a:latin typeface="Cambria Math" panose="02040503050406030204" pitchFamily="18" charset="0"/>
                          </a:rPr>
                        </m:ctrlPr>
                      </m:accPr>
                      <m:e>
                        <m:sSub>
                          <m:sSubPr>
                            <m:ctrlPr>
                              <a:rPr lang="zh-CN" altLang="zh-CN" sz="1600" i="1">
                                <a:latin typeface="Cambria Math" panose="02040503050406030204" pitchFamily="18" charset="0"/>
                              </a:rPr>
                            </m:ctrlPr>
                          </m:sSubPr>
                          <m:e>
                            <m:r>
                              <a:rPr lang="en-US" altLang="zh-CN" sz="1600" i="1">
                                <a:latin typeface="Cambria Math"/>
                              </a:rPr>
                              <m:t>𝑚</m:t>
                            </m:r>
                          </m:e>
                          <m:sub>
                            <m:r>
                              <a:rPr lang="en-US" altLang="zh-CN" sz="1600" i="1">
                                <a:latin typeface="Cambria Math"/>
                              </a:rPr>
                              <m:t>+</m:t>
                            </m:r>
                          </m:sub>
                        </m:sSub>
                      </m:e>
                    </m:acc>
                  </m:oMath>
                </a14:m>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acc>
                      <m:accPr>
                        <m:chr m:val="̂"/>
                        <m:ctrlPr>
                          <a:rPr lang="zh-CN" altLang="zh-CN" sz="1600" i="1">
                            <a:latin typeface="Cambria Math" panose="02040503050406030204" pitchFamily="18" charset="0"/>
                          </a:rPr>
                        </m:ctrlPr>
                      </m:accPr>
                      <m:e>
                        <m:sSub>
                          <m:sSubPr>
                            <m:ctrlPr>
                              <a:rPr lang="zh-CN" altLang="zh-CN" sz="1600" i="1">
                                <a:latin typeface="Cambria Math" panose="02040503050406030204" pitchFamily="18" charset="0"/>
                              </a:rPr>
                            </m:ctrlPr>
                          </m:sSubPr>
                          <m:e>
                            <m:r>
                              <a:rPr lang="en-US" altLang="zh-CN" sz="1600" i="1">
                                <a:latin typeface="Cambria Math"/>
                              </a:rPr>
                              <m:t>𝑚</m:t>
                            </m:r>
                          </m:e>
                          <m:sub>
                            <m:r>
                              <a:rPr lang="zh-CN" altLang="en-US" sz="1600" i="1">
                                <a:latin typeface="Cambria Math"/>
                              </a:rPr>
                              <m:t>−</m:t>
                            </m:r>
                          </m:sub>
                        </m:sSub>
                      </m:e>
                    </m:acc>
                  </m:oMath>
                </a14:m>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是增加前提约束谓词后所得新推理规则覆盖的正例和反例的数量，</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a:rPr>
                          <m:t>𝑚</m:t>
                        </m:r>
                      </m:e>
                      <m:sub>
                        <m:r>
                          <a:rPr lang="en-US" altLang="zh-CN" sz="1600" i="1">
                            <a:latin typeface="Cambria Math"/>
                          </a:rPr>
                          <m:t>+</m:t>
                        </m:r>
                      </m:sub>
                    </m:sSub>
                  </m:oMath>
                </a14:m>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a:rPr>
                          <m:t>𝑚</m:t>
                        </m:r>
                      </m:e>
                      <m:sub>
                        <m:r>
                          <a:rPr lang="en-US" altLang="zh-CN" sz="1600" i="1">
                            <a:latin typeface="Cambria Math"/>
                          </a:rPr>
                          <m:t>−</m:t>
                        </m:r>
                      </m:sub>
                    </m:sSub>
                  </m:oMath>
                </a14:m>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是原推理规则所覆盖的正例和反例数量。</a:t>
                </a:r>
              </a:p>
            </p:txBody>
          </p:sp>
        </mc:Choice>
        <mc:Fallback xmlns="">
          <p:sp>
            <p:nvSpPr>
              <p:cNvPr id="12" name="矩形 11"/>
              <p:cNvSpPr>
                <a:spLocks noRot="1" noChangeAspect="1" noMove="1" noResize="1" noEditPoints="1" noAdjustHandles="1" noChangeArrowheads="1" noChangeShapeType="1" noTextEdit="1"/>
              </p:cNvSpPr>
              <p:nvPr/>
            </p:nvSpPr>
            <p:spPr>
              <a:xfrm>
                <a:off x="3455049" y="3211679"/>
                <a:ext cx="5551291" cy="1630446"/>
              </a:xfrm>
              <a:prstGeom prst="rect">
                <a:avLst/>
              </a:prstGeom>
              <a:blipFill rotWithShape="1">
                <a:blip r:embed="rId4"/>
                <a:stretch>
                  <a:fillRect l="-548" t="-1115" r="-548" b="-2974"/>
                </a:stretch>
              </a:blipFill>
              <a:ln>
                <a:solidFill>
                  <a:srgbClr val="C00000"/>
                </a:solidFill>
              </a:ln>
            </p:spPr>
            <p:txBody>
              <a:bodyPr/>
              <a:lstStyle/>
              <a:p>
                <a:r>
                  <a:rPr lang="zh-CN" altLang="en-US">
                    <a:noFill/>
                  </a:rPr>
                  <a:t> </a:t>
                </a:r>
              </a:p>
            </p:txBody>
          </p:sp>
        </mc:Fallback>
      </mc:AlternateContent>
      <p:sp>
        <p:nvSpPr>
          <p:cNvPr id="13" name="矩形 12"/>
          <p:cNvSpPr/>
          <p:nvPr/>
        </p:nvSpPr>
        <p:spPr>
          <a:xfrm>
            <a:off x="178497" y="5748553"/>
            <a:ext cx="3276553" cy="646331"/>
          </a:xfrm>
          <a:prstGeom prst="rect">
            <a:avLst/>
          </a:prstGeom>
        </p:spPr>
        <p:txBody>
          <a:bodyPr wrap="square">
            <a:spAutoFit/>
          </a:bodyP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FOIL</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中信息增益值</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(information gain)</a:t>
            </a:r>
            <a:endParaRPr lang="zh-CN" altLang="en-US" dirty="0"/>
          </a:p>
        </p:txBody>
      </p:sp>
      <p:sp>
        <p:nvSpPr>
          <p:cNvPr id="14"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14102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178496" y="1375676"/>
                <a:ext cx="8827844" cy="50917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m:t>
                      </m:r>
                      <m:r>
                        <a:rPr lang="en-US" altLang="zh-CN" sz="2400" i="1">
                          <a:latin typeface="Cambria Math"/>
                        </a:rPr>
                        <m:t>𝑥</m:t>
                      </m:r>
                      <m:r>
                        <a:rPr lang="en-US" altLang="zh-CN" sz="2400" i="1">
                          <a:latin typeface="Cambria Math"/>
                        </a:rPr>
                        <m:t>)(∀</m:t>
                      </m:r>
                      <m:r>
                        <a:rPr lang="en-US" altLang="zh-CN" sz="2400" i="1">
                          <a:latin typeface="Cambria Math"/>
                        </a:rPr>
                        <m:t>𝑦</m:t>
                      </m:r>
                      <m:r>
                        <a:rPr lang="en-US" altLang="zh-CN" sz="2400" i="1">
                          <a:latin typeface="Cambria Math"/>
                        </a:rPr>
                        <m:t>)(∀</m:t>
                      </m:r>
                      <m:r>
                        <a:rPr lang="en-US" altLang="zh-CN" sz="2400" i="1">
                          <a:latin typeface="Cambria Math"/>
                        </a:rPr>
                        <m:t>𝑧</m:t>
                      </m:r>
                      <m:r>
                        <a:rPr lang="en-US" altLang="zh-CN" sz="2400" i="1">
                          <a:latin typeface="Cambria Math"/>
                        </a:rPr>
                        <m:t>)</m:t>
                      </m:r>
                      <m:d>
                        <m:dPr>
                          <m:ctrlPr>
                            <a:rPr lang="zh-CN" altLang="zh-CN" sz="2400" i="1">
                              <a:latin typeface="Cambria Math" panose="02040503050406030204" pitchFamily="18" charset="0"/>
                            </a:rPr>
                          </m:ctrlPr>
                        </m:dPr>
                        <m:e>
                          <m:r>
                            <a:rPr lang="en-US" altLang="zh-CN" sz="2400" i="1">
                              <a:latin typeface="Cambria Math"/>
                            </a:rPr>
                            <m:t>𝑀𝑜𝑡h𝑒𝑟</m:t>
                          </m:r>
                          <m:d>
                            <m:dPr>
                              <m:ctrlPr>
                                <a:rPr lang="zh-CN" altLang="zh-CN" sz="2400" i="1">
                                  <a:latin typeface="Cambria Math" panose="02040503050406030204" pitchFamily="18" charset="0"/>
                                </a:rPr>
                              </m:ctrlPr>
                            </m:dPr>
                            <m:e>
                              <m:r>
                                <a:rPr lang="en-US" altLang="zh-CN" sz="2400" i="1">
                                  <a:latin typeface="Cambria Math"/>
                                </a:rPr>
                                <m:t>𝑧</m:t>
                              </m:r>
                              <m:r>
                                <a:rPr lang="en-US" altLang="zh-CN" sz="2400" i="1">
                                  <a:latin typeface="Cambria Math"/>
                                </a:rPr>
                                <m:t>, </m:t>
                              </m:r>
                              <m:r>
                                <a:rPr lang="en-US" altLang="zh-CN" sz="2400" i="1">
                                  <a:latin typeface="Cambria Math"/>
                                </a:rPr>
                                <m:t>𝑦</m:t>
                              </m:r>
                            </m:e>
                          </m:d>
                          <m:r>
                            <a:rPr lang="en-US" altLang="zh-CN" sz="2400" i="1">
                              <a:latin typeface="Cambria Math"/>
                            </a:rPr>
                            <m:t>∧</m:t>
                          </m:r>
                          <m:r>
                            <a:rPr lang="en-US" altLang="zh-CN" sz="2400">
                              <a:latin typeface="Cambria Math"/>
                            </a:rPr>
                            <m:t> </m:t>
                          </m:r>
                          <m:r>
                            <a:rPr lang="en-US" altLang="zh-CN" sz="2400" i="1">
                              <a:latin typeface="Cambria Math"/>
                            </a:rPr>
                            <m:t>𝐶𝑜𝑢𝑝𝑙𝑒</m:t>
                          </m:r>
                          <m:d>
                            <m:dPr>
                              <m:ctrlPr>
                                <a:rPr lang="zh-CN" altLang="zh-CN" sz="2400" i="1">
                                  <a:latin typeface="Cambria Math" panose="02040503050406030204" pitchFamily="18" charset="0"/>
                                </a:rPr>
                              </m:ctrlPr>
                            </m:dPr>
                            <m:e>
                              <m:r>
                                <a:rPr lang="en-US" altLang="zh-CN" sz="2400" i="1">
                                  <a:latin typeface="Cambria Math"/>
                                </a:rPr>
                                <m:t>𝑥</m:t>
                              </m:r>
                              <m:r>
                                <a:rPr lang="en-US" altLang="zh-CN" sz="2400" i="1">
                                  <a:latin typeface="Cambria Math"/>
                                </a:rPr>
                                <m:t>,</m:t>
                              </m:r>
                              <m:r>
                                <a:rPr lang="en-US" altLang="zh-CN" sz="2400" i="1">
                                  <a:latin typeface="Cambria Math"/>
                                </a:rPr>
                                <m:t>𝑧</m:t>
                              </m:r>
                            </m:e>
                          </m:d>
                          <m:r>
                            <a:rPr lang="en-US" altLang="zh-CN" sz="2400" i="1">
                              <a:latin typeface="Cambria Math"/>
                            </a:rPr>
                            <m:t>→</m:t>
                          </m:r>
                          <m:r>
                            <a:rPr lang="en-US" altLang="zh-CN" sz="2400" i="1">
                              <a:latin typeface="Cambria Math"/>
                            </a:rPr>
                            <m:t>𝐹𝑎𝑡h𝑒𝑟</m:t>
                          </m:r>
                          <m:d>
                            <m:dPr>
                              <m:ctrlPr>
                                <a:rPr lang="zh-CN" altLang="zh-CN" sz="2400" i="1">
                                  <a:latin typeface="Cambria Math" panose="02040503050406030204" pitchFamily="18" charset="0"/>
                                </a:rPr>
                              </m:ctrlPr>
                            </m:dPr>
                            <m:e>
                              <m:r>
                                <a:rPr lang="en-US" altLang="zh-CN" sz="2400" i="1">
                                  <a:latin typeface="Cambria Math"/>
                                </a:rPr>
                                <m:t>𝑥</m:t>
                              </m:r>
                              <m:r>
                                <a:rPr lang="en-US" altLang="zh-CN" sz="2400" i="1">
                                  <a:latin typeface="Cambria Math"/>
                                </a:rPr>
                                <m:t>, </m:t>
                              </m:r>
                              <m:r>
                                <a:rPr lang="en-US" altLang="zh-CN" sz="2400" i="1">
                                  <a:latin typeface="Cambria Math"/>
                                </a:rPr>
                                <m:t>𝑦</m:t>
                              </m:r>
                            </m:e>
                          </m:d>
                        </m:e>
                      </m:d>
                    </m:oMath>
                  </m:oMathPara>
                </a14:m>
                <a:endParaRPr lang="zh-CN" altLang="zh-CN" sz="2400" dirty="0"/>
              </a:p>
            </p:txBody>
          </p:sp>
        </mc:Choice>
        <mc:Fallback xmlns="">
          <p:sp>
            <p:nvSpPr>
              <p:cNvPr id="2" name="矩形 1"/>
              <p:cNvSpPr>
                <a:spLocks noRot="1" noChangeAspect="1" noMove="1" noResize="1" noEditPoints="1" noAdjustHandles="1" noChangeArrowheads="1" noChangeShapeType="1" noTextEdit="1"/>
              </p:cNvSpPr>
              <p:nvPr/>
            </p:nvSpPr>
            <p:spPr>
              <a:xfrm>
                <a:off x="178496" y="1031757"/>
                <a:ext cx="8827844" cy="509178"/>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4" name="直接连接符 3"/>
          <p:cNvCxnSpPr/>
          <p:nvPr/>
        </p:nvCxnSpPr>
        <p:spPr>
          <a:xfrm>
            <a:off x="6604334" y="2489231"/>
            <a:ext cx="1937982" cy="1819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上箭头 4"/>
          <p:cNvSpPr/>
          <p:nvPr/>
        </p:nvSpPr>
        <p:spPr>
          <a:xfrm>
            <a:off x="7423200" y="2659069"/>
            <a:ext cx="272955" cy="3366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cxnSp>
        <p:nvCxnSpPr>
          <p:cNvPr id="8" name="直接连接符 7"/>
          <p:cNvCxnSpPr/>
          <p:nvPr/>
        </p:nvCxnSpPr>
        <p:spPr>
          <a:xfrm>
            <a:off x="804036" y="2507427"/>
            <a:ext cx="55682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上箭头 8"/>
          <p:cNvSpPr/>
          <p:nvPr/>
        </p:nvSpPr>
        <p:spPr>
          <a:xfrm>
            <a:off x="3140077" y="2707593"/>
            <a:ext cx="272955" cy="3366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 name="矩形 6"/>
          <p:cNvSpPr/>
          <p:nvPr/>
        </p:nvSpPr>
        <p:spPr>
          <a:xfrm>
            <a:off x="6533807" y="3125801"/>
            <a:ext cx="1931711" cy="523220"/>
          </a:xfrm>
          <a:prstGeom prst="rect">
            <a:avLst/>
          </a:prstGeom>
        </p:spPr>
        <p:txBody>
          <a:bodyPr wrap="square">
            <a:spAutoFit/>
          </a:bodyPr>
          <a:lstStyle/>
          <a:p>
            <a:pPr algn="ctr"/>
            <a:r>
              <a:rPr lang="zh-CN" altLang="en-US" sz="1400" dirty="0">
                <a:latin typeface="黑体" panose="02010609060101010101" pitchFamily="49" charset="-122"/>
                <a:ea typeface="黑体" panose="02010609060101010101" pitchFamily="49" charset="-122"/>
              </a:rPr>
              <a:t>目标谓词</a:t>
            </a:r>
            <a:endParaRPr lang="en-US" altLang="zh-CN" sz="1400" dirty="0">
              <a:latin typeface="黑体" panose="02010609060101010101" pitchFamily="49" charset="-122"/>
              <a:ea typeface="黑体" panose="02010609060101010101" pitchFamily="49" charset="-122"/>
            </a:endParaRPr>
          </a:p>
          <a:p>
            <a:pPr algn="ct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已知</a:t>
            </a:r>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11" name="矩形 10"/>
          <p:cNvSpPr/>
          <p:nvPr/>
        </p:nvSpPr>
        <p:spPr>
          <a:xfrm>
            <a:off x="1968618" y="3121704"/>
            <a:ext cx="2271207" cy="523220"/>
          </a:xfrm>
          <a:prstGeom prst="rect">
            <a:avLst/>
          </a:prstGeom>
        </p:spPr>
        <p:txBody>
          <a:bodyPr wrap="square">
            <a:spAutoFit/>
          </a:bodyPr>
          <a:lstStyle/>
          <a:p>
            <a:pPr algn="ctr"/>
            <a:r>
              <a:rPr lang="zh-CN" altLang="en-US" sz="1400" dirty="0">
                <a:latin typeface="黑体" panose="02010609060101010101" pitchFamily="49" charset="-122"/>
                <a:ea typeface="黑体" panose="02010609060101010101" pitchFamily="49" charset="-122"/>
              </a:rPr>
              <a:t>前提约束谓词</a:t>
            </a:r>
            <a:endParaRPr lang="en-US" altLang="zh-CN" sz="1400" dirty="0">
              <a:latin typeface="黑体" panose="02010609060101010101" pitchFamily="49" charset="-122"/>
              <a:ea typeface="黑体" panose="02010609060101010101" pitchFamily="49" charset="-122"/>
            </a:endParaRPr>
          </a:p>
          <a:p>
            <a:pPr algn="ct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学习得到</a:t>
            </a:r>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6" name="矩形 5"/>
          <p:cNvSpPr/>
          <p:nvPr/>
        </p:nvSpPr>
        <p:spPr>
          <a:xfrm>
            <a:off x="6701052" y="1375676"/>
            <a:ext cx="1841265" cy="826163"/>
          </a:xfrm>
          <a:prstGeom prst="rect">
            <a:avLst/>
          </a:prstGeom>
          <a:solidFill>
            <a:srgbClr val="FFFF00">
              <a:alpha val="32000"/>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 name="矩形 2"/>
          <p:cNvSpPr/>
          <p:nvPr/>
        </p:nvSpPr>
        <p:spPr>
          <a:xfrm>
            <a:off x="3567655" y="4784460"/>
            <a:ext cx="5310161" cy="1338828"/>
          </a:xfrm>
          <a:prstGeom prst="rect">
            <a:avLst/>
          </a:prstGeom>
        </p:spPr>
        <p:txBody>
          <a:bodyPr wrap="square">
            <a:spAutoFit/>
          </a:bodyPr>
          <a:lstStyle/>
          <a:p>
            <a:pPr>
              <a:lnSpc>
                <a:spcPct val="150000"/>
              </a:lnSpc>
            </a:pPr>
            <a:r>
              <a:rPr lang="zh-CN" altLang="zh-CN" dirty="0">
                <a:latin typeface="Times New Roman" panose="02020603050405020304" pitchFamily="18" charset="0"/>
                <a:ea typeface="黑体" panose="02010609060101010101" pitchFamily="49" charset="-122"/>
                <a:cs typeface="Times New Roman" panose="02020603050405020304" pitchFamily="18" charset="0"/>
              </a:rPr>
              <a:t>依次将谓词加入到推理规则中作为前提约束谓词，并计算所得到新推理规则的</a:t>
            </a:r>
            <a:r>
              <a:rPr lang="en-US" altLang="zh-CN" dirty="0">
                <a:latin typeface="Times New Roman" panose="02020603050405020304" pitchFamily="18" charset="0"/>
                <a:ea typeface="黑体" panose="02010609060101010101" pitchFamily="49" charset="-122"/>
                <a:cs typeface="Times New Roman" panose="02020603050405020304" pitchFamily="18" charset="0"/>
              </a:rPr>
              <a:t>FOIL</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增益值。</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基于计算所得</a:t>
            </a:r>
            <a:r>
              <a:rPr lang="en-US" altLang="zh-CN" dirty="0">
                <a:latin typeface="Times New Roman" panose="02020603050405020304" pitchFamily="18" charset="0"/>
                <a:ea typeface="黑体" panose="02010609060101010101" pitchFamily="49" charset="-122"/>
                <a:cs typeface="Times New Roman" panose="02020603050405020304" pitchFamily="18" charset="0"/>
              </a:rPr>
              <a:t>FOIL</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增益值来选择最佳前提约束谓词。</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流程图: 顺序访问存储器 15"/>
              <p:cNvSpPr/>
              <p:nvPr/>
            </p:nvSpPr>
            <p:spPr>
              <a:xfrm>
                <a:off x="245554" y="4373865"/>
                <a:ext cx="2441873" cy="1910685"/>
              </a:xfrm>
              <a:prstGeom prst="flowChartMagneticTape">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Wingdings" panose="05000000000000000000" pitchFamily="2" charset="2"/>
                  <a:buChar char="l"/>
                </a:pPr>
                <a14:m>
                  <m:oMath xmlns:m="http://schemas.openxmlformats.org/officeDocument/2006/math">
                    <m:r>
                      <a:rPr lang="en-US" altLang="zh-CN" i="1" smtClean="0">
                        <a:latin typeface="Cambria Math"/>
                      </a:rPr>
                      <m:t>𝑀𝑜𝑡h𝑒𝑟</m:t>
                    </m:r>
                    <m:d>
                      <m:dPr>
                        <m:ctrlPr>
                          <a:rPr lang="zh-CN" altLang="zh-CN" i="1">
                            <a:latin typeface="Cambria Math" panose="02040503050406030204" pitchFamily="18" charset="0"/>
                          </a:rPr>
                        </m:ctrlPr>
                      </m:dPr>
                      <m:e>
                        <m:r>
                          <a:rPr lang="en-US" altLang="zh-CN" i="1">
                            <a:latin typeface="Cambria Math"/>
                          </a:rPr>
                          <m:t>∙, ∙</m:t>
                        </m:r>
                      </m:e>
                    </m:d>
                  </m:oMath>
                </a14:m>
                <a:endParaRPr lang="en-US" altLang="zh-CN" dirty="0"/>
              </a:p>
              <a:p>
                <a:pPr marL="285750" indent="-285750">
                  <a:buFont typeface="Wingdings" panose="05000000000000000000" pitchFamily="2" charset="2"/>
                  <a:buChar char="l"/>
                </a:pPr>
                <a14:m>
                  <m:oMath xmlns:m="http://schemas.openxmlformats.org/officeDocument/2006/math">
                    <m:r>
                      <a:rPr lang="en-US" altLang="zh-CN" i="1">
                        <a:latin typeface="Cambria Math"/>
                      </a:rPr>
                      <m:t>𝑆𝑖𝑏𝑙𝑖𝑛𝑔</m:t>
                    </m:r>
                    <m:d>
                      <m:dPr>
                        <m:ctrlPr>
                          <a:rPr lang="zh-CN" altLang="zh-CN" i="1">
                            <a:latin typeface="Cambria Math" panose="02040503050406030204" pitchFamily="18" charset="0"/>
                          </a:rPr>
                        </m:ctrlPr>
                      </m:dPr>
                      <m:e>
                        <m:r>
                          <a:rPr lang="en-US" altLang="zh-CN" i="1">
                            <a:latin typeface="Cambria Math"/>
                          </a:rPr>
                          <m:t>∙,∙</m:t>
                        </m:r>
                      </m:e>
                    </m:d>
                  </m:oMath>
                </a14:m>
                <a:endParaRPr lang="en-US" altLang="zh-CN" i="1" dirty="0"/>
              </a:p>
              <a:p>
                <a:pPr marL="285750" indent="-285750">
                  <a:buFont typeface="Wingdings" panose="05000000000000000000" pitchFamily="2" charset="2"/>
                  <a:buChar char="l"/>
                </a:pPr>
                <a14:m>
                  <m:oMath xmlns:m="http://schemas.openxmlformats.org/officeDocument/2006/math">
                    <m:r>
                      <a:rPr lang="en-US" altLang="zh-CN" i="1">
                        <a:latin typeface="Cambria Math"/>
                      </a:rPr>
                      <m:t>𝐶𝑜𝑢𝑝𝑙</m:t>
                    </m:r>
                    <m:r>
                      <m:rPr>
                        <m:sty m:val="p"/>
                      </m:rPr>
                      <a:rPr lang="en-US" altLang="zh-CN">
                        <a:latin typeface="Cambria Math"/>
                      </a:rPr>
                      <m:t>e</m:t>
                    </m:r>
                    <m:r>
                      <a:rPr lang="en-US" altLang="zh-CN" i="1">
                        <a:latin typeface="Cambria Math"/>
                      </a:rPr>
                      <m:t>(∙, ∙)</m:t>
                    </m:r>
                  </m:oMath>
                </a14:m>
                <a:endParaRPr lang="zh-CN" altLang="en-US" dirty="0">
                  <a:ea typeface="黑体" pitchFamily="49" charset="-122"/>
                </a:endParaRPr>
              </a:p>
            </p:txBody>
          </p:sp>
        </mc:Choice>
        <mc:Fallback xmlns="">
          <p:sp>
            <p:nvSpPr>
              <p:cNvPr id="16" name="流程图: 顺序访问存储器 15"/>
              <p:cNvSpPr>
                <a:spLocks noRot="1" noChangeAspect="1" noMove="1" noResize="1" noEditPoints="1" noAdjustHandles="1" noChangeArrowheads="1" noChangeShapeType="1" noTextEdit="1"/>
              </p:cNvSpPr>
              <p:nvPr/>
            </p:nvSpPr>
            <p:spPr>
              <a:xfrm>
                <a:off x="245554" y="4373865"/>
                <a:ext cx="2441873" cy="1910685"/>
              </a:xfrm>
              <a:prstGeom prst="flowChartMagneticTape">
                <a:avLst/>
              </a:prstGeom>
              <a:blipFill rotWithShape="1">
                <a:blip r:embed="rId4"/>
                <a:stretch>
                  <a:fillRect/>
                </a:stretch>
              </a:blipFill>
            </p:spPr>
            <p:txBody>
              <a:bodyPr/>
              <a:lstStyle/>
              <a:p>
                <a:r>
                  <a:rPr lang="zh-CN" altLang="en-US">
                    <a:noFill/>
                  </a:rPr>
                  <a:t> </a:t>
                </a:r>
              </a:p>
            </p:txBody>
          </p:sp>
        </mc:Fallback>
      </mc:AlternateContent>
      <p:sp>
        <p:nvSpPr>
          <p:cNvPr id="15" name="右箭头 14"/>
          <p:cNvSpPr/>
          <p:nvPr/>
        </p:nvSpPr>
        <p:spPr>
          <a:xfrm>
            <a:off x="2766445" y="5268643"/>
            <a:ext cx="667557" cy="58230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pic>
        <p:nvPicPr>
          <p:cNvPr id="18" name="图片 17" descr="C:\Users\lenovo\AppData\Local\Temp\WeChat Files\7d7bc87a952d34a8aba7b38dfbfa22f.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2136" y="2769022"/>
            <a:ext cx="2129051" cy="1598263"/>
          </a:xfrm>
          <a:prstGeom prst="rect">
            <a:avLst/>
          </a:prstGeom>
          <a:noFill/>
          <a:ln>
            <a:noFill/>
          </a:ln>
        </p:spPr>
      </p:pic>
      <p:sp>
        <p:nvSpPr>
          <p:cNvPr id="17"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23747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77885" y="149800"/>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逻辑与推理是人工智能的核心问题</a:t>
            </a:r>
          </a:p>
        </p:txBody>
      </p:sp>
      <p:sp>
        <p:nvSpPr>
          <p:cNvPr id="4" name="圆角矩形 3"/>
          <p:cNvSpPr/>
          <p:nvPr/>
        </p:nvSpPr>
        <p:spPr bwMode="auto">
          <a:xfrm>
            <a:off x="236875" y="4590683"/>
            <a:ext cx="2303116" cy="1300160"/>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瞬时记忆 </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a:defRPr/>
            </a:pPr>
            <a:r>
              <a:rPr lang="en-US" altLang="zh-CN" sz="1400" dirty="0">
                <a:solidFill>
                  <a:schemeClr val="tx1"/>
                </a:solidFill>
                <a:latin typeface="Times New Roman" panose="02020603050405020304" pitchFamily="18" charset="0"/>
                <a:ea typeface="微软雅黑" pitchFamily="34" charset="-122"/>
                <a:cs typeface="Times New Roman" panose="02020603050405020304" pitchFamily="18" charset="0"/>
              </a:rPr>
              <a:t>(</a:t>
            </a:r>
            <a:r>
              <a:rPr lang="zh-CN" altLang="en-US" sz="1400" dirty="0">
                <a:solidFill>
                  <a:schemeClr val="tx1"/>
                </a:solidFill>
                <a:latin typeface="Times New Roman" panose="02020603050405020304" pitchFamily="18" charset="0"/>
                <a:ea typeface="微软雅黑" pitchFamily="34" charset="-122"/>
                <a:cs typeface="Times New Roman" panose="02020603050405020304" pitchFamily="18" charset="0"/>
              </a:rPr>
              <a:t>多通道感知</a:t>
            </a:r>
            <a:r>
              <a:rPr lang="en-US" altLang="zh-CN" sz="1400" dirty="0">
                <a:solidFill>
                  <a:schemeClr val="tx1"/>
                </a:solidFill>
                <a:latin typeface="Times New Roman" panose="02020603050405020304" pitchFamily="18" charset="0"/>
                <a:ea typeface="微软雅黑" pitchFamily="34" charset="-122"/>
                <a:cs typeface="Times New Roman" panose="02020603050405020304" pitchFamily="18" charset="0"/>
              </a:rPr>
              <a:t>)</a:t>
            </a:r>
          </a:p>
          <a:p>
            <a:pPr algn="ctr">
              <a:defRPr/>
            </a:pPr>
            <a:r>
              <a:rPr lang="zh-CN" altLang="en-US" sz="1400" dirty="0">
                <a:solidFill>
                  <a:schemeClr val="tx1"/>
                </a:solidFill>
                <a:latin typeface="Times New Roman" panose="02020603050405020304" pitchFamily="18" charset="0"/>
                <a:ea typeface="微软雅黑" pitchFamily="34" charset="-122"/>
                <a:cs typeface="Times New Roman" panose="02020603050405020304" pitchFamily="18" charset="0"/>
              </a:rPr>
              <a:t>持续时间：</a:t>
            </a:r>
            <a:r>
              <a:rPr lang="en-US" altLang="zh-CN" sz="1400" dirty="0">
                <a:solidFill>
                  <a:schemeClr val="tx1"/>
                </a:solidFill>
                <a:latin typeface="Times New Roman" panose="02020603050405020304" pitchFamily="18" charset="0"/>
                <a:ea typeface="微软雅黑" pitchFamily="34" charset="-122"/>
                <a:cs typeface="Times New Roman" panose="02020603050405020304" pitchFamily="18" charset="0"/>
              </a:rPr>
              <a:t>&lt; 5 sec</a:t>
            </a:r>
          </a:p>
        </p:txBody>
      </p:sp>
      <p:sp>
        <p:nvSpPr>
          <p:cNvPr id="5" name="圆角矩形 4"/>
          <p:cNvSpPr/>
          <p:nvPr/>
        </p:nvSpPr>
        <p:spPr bwMode="auto">
          <a:xfrm>
            <a:off x="1388527" y="1231343"/>
            <a:ext cx="2822220" cy="1024171"/>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工作记忆</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a:defRPr/>
            </a:pPr>
            <a:r>
              <a:rPr lang="en-US" altLang="zh-CN" sz="1400" dirty="0">
                <a:solidFill>
                  <a:schemeClr val="tx1"/>
                </a:solidFill>
                <a:latin typeface="Times New Roman" panose="02020603050405020304" pitchFamily="18" charset="0"/>
                <a:ea typeface="微软雅黑" pitchFamily="34" charset="-122"/>
                <a:cs typeface="Times New Roman" panose="02020603050405020304" pitchFamily="18" charset="0"/>
              </a:rPr>
              <a:t>(</a:t>
            </a:r>
            <a:r>
              <a:rPr lang="zh-CN" altLang="en-US" sz="1400" dirty="0">
                <a:solidFill>
                  <a:schemeClr val="tx1"/>
                </a:solidFill>
                <a:latin typeface="Times New Roman" panose="02020603050405020304" pitchFamily="18" charset="0"/>
                <a:ea typeface="微软雅黑" pitchFamily="34" charset="-122"/>
                <a:cs typeface="Times New Roman" panose="02020603050405020304" pitchFamily="18" charset="0"/>
              </a:rPr>
              <a:t>直觉、顿悟、因果等推理</a:t>
            </a:r>
            <a:r>
              <a:rPr lang="en-US" altLang="zh-CN" sz="1400" dirty="0">
                <a:solidFill>
                  <a:schemeClr val="tx1"/>
                </a:solidFill>
                <a:latin typeface="Times New Roman" panose="02020603050405020304" pitchFamily="18" charset="0"/>
                <a:ea typeface="微软雅黑" pitchFamily="34" charset="-122"/>
                <a:cs typeface="Times New Roman" panose="02020603050405020304" pitchFamily="18" charset="0"/>
              </a:rPr>
              <a:t>)</a:t>
            </a:r>
          </a:p>
          <a:p>
            <a:pPr algn="ctr">
              <a:defRPr/>
            </a:pPr>
            <a:r>
              <a:rPr lang="zh-CN" altLang="en-US" sz="1400" dirty="0">
                <a:solidFill>
                  <a:schemeClr val="tx1"/>
                </a:solidFill>
                <a:latin typeface="Times New Roman" panose="02020603050405020304" pitchFamily="18" charset="0"/>
                <a:ea typeface="微软雅黑" pitchFamily="34" charset="-122"/>
                <a:cs typeface="Times New Roman" panose="02020603050405020304" pitchFamily="18" charset="0"/>
              </a:rPr>
              <a:t>持续时间：</a:t>
            </a:r>
            <a:r>
              <a:rPr lang="en-US" altLang="zh-CN" sz="1400" dirty="0">
                <a:solidFill>
                  <a:schemeClr val="tx1"/>
                </a:solidFill>
                <a:latin typeface="Times New Roman" panose="02020603050405020304" pitchFamily="18" charset="0"/>
                <a:ea typeface="微软雅黑" pitchFamily="34" charset="-122"/>
                <a:cs typeface="Times New Roman" panose="02020603050405020304" pitchFamily="18" charset="0"/>
              </a:rPr>
              <a:t>&lt; 30 sec</a:t>
            </a:r>
          </a:p>
        </p:txBody>
      </p:sp>
      <p:sp>
        <p:nvSpPr>
          <p:cNvPr id="6" name="圆角矩形 5"/>
          <p:cNvSpPr/>
          <p:nvPr/>
        </p:nvSpPr>
        <p:spPr bwMode="auto">
          <a:xfrm>
            <a:off x="3318926" y="4647129"/>
            <a:ext cx="2777067" cy="124371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长期记忆</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a:defRPr/>
            </a:pPr>
            <a:r>
              <a:rPr lang="en-US" altLang="zh-CN" sz="1400" dirty="0">
                <a:solidFill>
                  <a:schemeClr val="tx1"/>
                </a:solidFill>
                <a:latin typeface="Times New Roman" panose="02020603050405020304" pitchFamily="18" charset="0"/>
                <a:ea typeface="微软雅黑" pitchFamily="34" charset="-122"/>
                <a:cs typeface="Times New Roman" panose="02020603050405020304" pitchFamily="18" charset="0"/>
              </a:rPr>
              <a:t>(</a:t>
            </a:r>
            <a:r>
              <a:rPr lang="zh-CN" altLang="en-US" sz="1400" dirty="0">
                <a:solidFill>
                  <a:schemeClr val="tx1"/>
                </a:solidFill>
                <a:latin typeface="Times New Roman" panose="02020603050405020304" pitchFamily="18" charset="0"/>
                <a:ea typeface="微软雅黑" pitchFamily="34" charset="-122"/>
                <a:cs typeface="Times New Roman" panose="02020603050405020304" pitchFamily="18" charset="0"/>
              </a:rPr>
              <a:t>先验、知识等</a:t>
            </a:r>
            <a:r>
              <a:rPr lang="en-US" altLang="zh-CN" sz="1400" dirty="0">
                <a:solidFill>
                  <a:schemeClr val="tx1"/>
                </a:solidFill>
                <a:latin typeface="Times New Roman" panose="02020603050405020304" pitchFamily="18" charset="0"/>
                <a:ea typeface="微软雅黑" pitchFamily="34" charset="-122"/>
                <a:cs typeface="Times New Roman" panose="02020603050405020304" pitchFamily="18" charset="0"/>
              </a:rPr>
              <a:t>)</a:t>
            </a:r>
          </a:p>
          <a:p>
            <a:pPr algn="ctr">
              <a:defRPr/>
            </a:pPr>
            <a:r>
              <a:rPr lang="zh-CN" altLang="en-US" sz="1400" dirty="0">
                <a:solidFill>
                  <a:schemeClr val="tx1"/>
                </a:solidFill>
                <a:latin typeface="Times New Roman" panose="02020603050405020304" pitchFamily="18" charset="0"/>
                <a:ea typeface="微软雅黑" pitchFamily="34" charset="-122"/>
                <a:cs typeface="Times New Roman" panose="02020603050405020304" pitchFamily="18" charset="0"/>
              </a:rPr>
              <a:t>持续时间： </a:t>
            </a:r>
            <a:r>
              <a:rPr lang="en-US" altLang="zh-CN" sz="1400" dirty="0">
                <a:solidFill>
                  <a:schemeClr val="tx1"/>
                </a:solidFill>
                <a:latin typeface="Times New Roman" panose="02020603050405020304" pitchFamily="18" charset="0"/>
                <a:ea typeface="微软雅黑" pitchFamily="34" charset="-122"/>
                <a:cs typeface="Times New Roman" panose="02020603050405020304" pitchFamily="18" charset="0"/>
              </a:rPr>
              <a:t>1 sec--lifelong</a:t>
            </a:r>
          </a:p>
        </p:txBody>
      </p:sp>
      <p:sp>
        <p:nvSpPr>
          <p:cNvPr id="7" name="左右箭头 6"/>
          <p:cNvSpPr/>
          <p:nvPr/>
        </p:nvSpPr>
        <p:spPr>
          <a:xfrm rot="2620125">
            <a:off x="2568095" y="3300277"/>
            <a:ext cx="2192249" cy="357491"/>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400" dirty="0">
              <a:ea typeface="黑体" pitchFamily="49" charset="-122"/>
            </a:endParaRPr>
          </a:p>
        </p:txBody>
      </p:sp>
      <p:sp>
        <p:nvSpPr>
          <p:cNvPr id="9" name="左右箭头 8"/>
          <p:cNvSpPr/>
          <p:nvPr/>
        </p:nvSpPr>
        <p:spPr>
          <a:xfrm rot="8059812">
            <a:off x="437293" y="3275545"/>
            <a:ext cx="2681255" cy="268117"/>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400" dirty="0">
              <a:ea typeface="黑体" pitchFamily="49" charset="-122"/>
            </a:endParaRPr>
          </a:p>
        </p:txBody>
      </p:sp>
      <p:sp>
        <p:nvSpPr>
          <p:cNvPr id="10" name="矩形 9"/>
          <p:cNvSpPr/>
          <p:nvPr/>
        </p:nvSpPr>
        <p:spPr>
          <a:xfrm rot="18776927">
            <a:off x="845989" y="3118354"/>
            <a:ext cx="1169587" cy="3712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ea typeface="黑体" pitchFamily="49" charset="-122"/>
              </a:rPr>
              <a:t>注意力</a:t>
            </a:r>
          </a:p>
        </p:txBody>
      </p:sp>
      <p:sp>
        <p:nvSpPr>
          <p:cNvPr id="11" name="矩形 10"/>
          <p:cNvSpPr/>
          <p:nvPr/>
        </p:nvSpPr>
        <p:spPr>
          <a:xfrm rot="2617512">
            <a:off x="3623428" y="2958830"/>
            <a:ext cx="704453" cy="4949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ea typeface="黑体" pitchFamily="49" charset="-122"/>
              </a:rPr>
              <a:t>交互</a:t>
            </a:r>
          </a:p>
        </p:txBody>
      </p:sp>
      <p:sp>
        <p:nvSpPr>
          <p:cNvPr id="13" name="圆角矩形 12"/>
          <p:cNvSpPr/>
          <p:nvPr/>
        </p:nvSpPr>
        <p:spPr bwMode="auto">
          <a:xfrm>
            <a:off x="1840071" y="3600642"/>
            <a:ext cx="1789721" cy="651086"/>
          </a:xfrm>
          <a:prstGeom prst="roundRect">
            <a:avLst>
              <a:gd name="adj" fmla="val 8725"/>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anchor="ctr" anchorCtr="1"/>
          <a:lstStyle/>
          <a:p>
            <a:pPr algn="ctr">
              <a:lnSpc>
                <a:spcPct val="100000"/>
              </a:lnSpc>
              <a:spcBef>
                <a:spcPct val="0"/>
              </a:spcBef>
              <a:buClr>
                <a:schemeClr val="accent2"/>
              </a:buClr>
              <a:buSzTx/>
              <a:defRPr/>
            </a:pPr>
            <a:r>
              <a:rPr lang="zh-CN" altLang="en-US" sz="1400" b="1">
                <a:solidFill>
                  <a:srgbClr val="C00000"/>
                </a:solidFill>
                <a:latin typeface="Times New Roman" pitchFamily="18" charset="0"/>
                <a:ea typeface="微软雅黑" pitchFamily="34" charset="-122"/>
                <a:cs typeface="Times New Roman" pitchFamily="18" charset="0"/>
              </a:rPr>
              <a:t>环境</a:t>
            </a:r>
            <a:endParaRPr lang="zh-CN" altLang="en-US" sz="1400" b="1" dirty="0">
              <a:solidFill>
                <a:srgbClr val="C00000"/>
              </a:solidFill>
              <a:latin typeface="Times New Roman" pitchFamily="18" charset="0"/>
              <a:ea typeface="微软雅黑" pitchFamily="34" charset="-122"/>
              <a:cs typeface="Times New Roman" pitchFamily="18" charset="0"/>
            </a:endParaRPr>
          </a:p>
        </p:txBody>
      </p:sp>
      <p:sp>
        <p:nvSpPr>
          <p:cNvPr id="15" name="矩形 14"/>
          <p:cNvSpPr/>
          <p:nvPr/>
        </p:nvSpPr>
        <p:spPr>
          <a:xfrm>
            <a:off x="4857937" y="1841550"/>
            <a:ext cx="4043692" cy="1754326"/>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记忆是逻辑推理的核心。</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200000"/>
              </a:lnSpc>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cs typeface="Times New Roman" panose="02020603050405020304" pitchFamily="18" charset="0"/>
              </a:rPr>
              <a:t>从符号主义推理到</a:t>
            </a:r>
            <a:r>
              <a:rPr lang="en-US" altLang="zh-CN" dirty="0"/>
              <a:t>Neural-Symbolic</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结合的推理</a:t>
            </a:r>
          </a:p>
        </p:txBody>
      </p:sp>
    </p:spTree>
    <p:extLst>
      <p:ext uri="{BB962C8B-B14F-4D97-AF65-F5344CB8AC3E}">
        <p14:creationId xmlns:p14="http://schemas.microsoft.com/office/powerpoint/2010/main" val="33228626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178496" y="1375676"/>
                <a:ext cx="8827844" cy="50917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a:rPr>
                        <m:t>(∀</m:t>
                      </m:r>
                      <m:r>
                        <a:rPr lang="en-US" altLang="zh-CN" sz="2400" i="1" smtClean="0">
                          <a:latin typeface="Cambria Math"/>
                        </a:rPr>
                        <m:t>𝑥</m:t>
                      </m:r>
                      <m:r>
                        <a:rPr lang="en-US" altLang="zh-CN" sz="2400" i="1" smtClean="0">
                          <a:latin typeface="Cambria Math"/>
                        </a:rPr>
                        <m:t>)(∀</m:t>
                      </m:r>
                      <m:r>
                        <a:rPr lang="en-US" altLang="zh-CN" sz="2400" i="1" smtClean="0">
                          <a:latin typeface="Cambria Math"/>
                        </a:rPr>
                        <m:t>𝑦</m:t>
                      </m:r>
                      <m:r>
                        <a:rPr lang="en-US" altLang="zh-CN" sz="2400" i="1" smtClean="0">
                          <a:latin typeface="Cambria Math"/>
                        </a:rPr>
                        <m:t>)(∀</m:t>
                      </m:r>
                      <m:r>
                        <a:rPr lang="en-US" altLang="zh-CN" sz="2400" i="1" smtClean="0">
                          <a:latin typeface="Cambria Math"/>
                        </a:rPr>
                        <m:t>𝑧</m:t>
                      </m:r>
                      <m:r>
                        <a:rPr lang="en-US" altLang="zh-CN" sz="2400" i="1" smtClean="0">
                          <a:latin typeface="Cambria Math"/>
                        </a:rPr>
                        <m:t>)</m:t>
                      </m:r>
                      <m:d>
                        <m:dPr>
                          <m:ctrlPr>
                            <a:rPr lang="zh-CN" altLang="zh-CN" sz="2400" i="1">
                              <a:latin typeface="Cambria Math" panose="02040503050406030204" pitchFamily="18" charset="0"/>
                            </a:rPr>
                          </m:ctrlPr>
                        </m:dPr>
                        <m:e>
                          <m:r>
                            <a:rPr lang="en-US" altLang="zh-CN" sz="2400" i="1">
                              <a:latin typeface="Cambria Math"/>
                            </a:rPr>
                            <m:t>𝑀𝑜𝑡h𝑒𝑟</m:t>
                          </m:r>
                          <m:d>
                            <m:dPr>
                              <m:ctrlPr>
                                <a:rPr lang="zh-CN" altLang="zh-CN" sz="2400" i="1">
                                  <a:latin typeface="Cambria Math" panose="02040503050406030204" pitchFamily="18" charset="0"/>
                                </a:rPr>
                              </m:ctrlPr>
                            </m:dPr>
                            <m:e>
                              <m:r>
                                <a:rPr lang="en-US" altLang="zh-CN" sz="2400" b="0" i="1" smtClean="0">
                                  <a:latin typeface="Cambria Math"/>
                                </a:rPr>
                                <m:t>𝑧</m:t>
                              </m:r>
                              <m:r>
                                <a:rPr lang="en-US" altLang="zh-CN" sz="2400" i="1">
                                  <a:latin typeface="Cambria Math"/>
                                </a:rPr>
                                <m:t>, </m:t>
                              </m:r>
                              <m:r>
                                <a:rPr lang="en-US" altLang="zh-CN" sz="2400" i="1">
                                  <a:latin typeface="Cambria Math"/>
                                </a:rPr>
                                <m:t>𝑦</m:t>
                              </m:r>
                            </m:e>
                          </m:d>
                          <m:r>
                            <a:rPr lang="en-US" altLang="zh-CN" sz="2400" i="1">
                              <a:latin typeface="Cambria Math"/>
                            </a:rPr>
                            <m:t>∧</m:t>
                          </m:r>
                          <m:r>
                            <a:rPr lang="en-US" altLang="zh-CN" sz="2400">
                              <a:latin typeface="Cambria Math"/>
                            </a:rPr>
                            <m:t> </m:t>
                          </m:r>
                          <m:r>
                            <a:rPr lang="en-US" altLang="zh-CN" sz="2400" i="1">
                              <a:latin typeface="Cambria Math"/>
                            </a:rPr>
                            <m:t>𝐶𝑜𝑢𝑝𝑙𝑒</m:t>
                          </m:r>
                          <m:d>
                            <m:dPr>
                              <m:ctrlPr>
                                <a:rPr lang="zh-CN" altLang="zh-CN" sz="2400" i="1">
                                  <a:latin typeface="Cambria Math" panose="02040503050406030204" pitchFamily="18" charset="0"/>
                                </a:rPr>
                              </m:ctrlPr>
                            </m:dPr>
                            <m:e>
                              <m:r>
                                <a:rPr lang="en-US" altLang="zh-CN" sz="2400" i="1">
                                  <a:latin typeface="Cambria Math"/>
                                </a:rPr>
                                <m:t>𝑥</m:t>
                              </m:r>
                              <m:r>
                                <a:rPr lang="en-US" altLang="zh-CN" sz="2400" i="1">
                                  <a:latin typeface="Cambria Math"/>
                                </a:rPr>
                                <m:t>,</m:t>
                              </m:r>
                              <m:r>
                                <a:rPr lang="en-US" altLang="zh-CN" sz="2400" i="1">
                                  <a:latin typeface="Cambria Math"/>
                                </a:rPr>
                                <m:t>𝑧</m:t>
                              </m:r>
                            </m:e>
                          </m:d>
                          <m:r>
                            <a:rPr lang="en-US" altLang="zh-CN" sz="2400" i="1">
                              <a:latin typeface="Cambria Math"/>
                            </a:rPr>
                            <m:t>→</m:t>
                          </m:r>
                          <m:r>
                            <a:rPr lang="en-US" altLang="zh-CN" sz="2400" i="1">
                              <a:latin typeface="Cambria Math"/>
                            </a:rPr>
                            <m:t>𝐹𝑎𝑡h𝑒𝑟</m:t>
                          </m:r>
                          <m:d>
                            <m:dPr>
                              <m:ctrlPr>
                                <a:rPr lang="zh-CN" altLang="zh-CN" sz="2400" i="1">
                                  <a:latin typeface="Cambria Math" panose="02040503050406030204" pitchFamily="18" charset="0"/>
                                </a:rPr>
                              </m:ctrlPr>
                            </m:dPr>
                            <m:e>
                              <m:r>
                                <a:rPr lang="en-US" altLang="zh-CN" sz="2400" i="1">
                                  <a:latin typeface="Cambria Math"/>
                                </a:rPr>
                                <m:t>𝑥</m:t>
                              </m:r>
                              <m:r>
                                <a:rPr lang="en-US" altLang="zh-CN" sz="2400" i="1">
                                  <a:latin typeface="Cambria Math"/>
                                </a:rPr>
                                <m:t>, </m:t>
                              </m:r>
                              <m:r>
                                <a:rPr lang="en-US" altLang="zh-CN" sz="2400" i="1">
                                  <a:latin typeface="Cambria Math"/>
                                </a:rPr>
                                <m:t>𝑦</m:t>
                              </m:r>
                            </m:e>
                          </m:d>
                        </m:e>
                      </m:d>
                    </m:oMath>
                  </m:oMathPara>
                </a14:m>
                <a:endParaRPr lang="zh-CN" altLang="zh-CN" sz="2400" dirty="0"/>
              </a:p>
            </p:txBody>
          </p:sp>
        </mc:Choice>
        <mc:Fallback xmlns="">
          <p:sp>
            <p:nvSpPr>
              <p:cNvPr id="2" name="矩形 1"/>
              <p:cNvSpPr>
                <a:spLocks noRot="1" noChangeAspect="1" noMove="1" noResize="1" noEditPoints="1" noAdjustHandles="1" noChangeArrowheads="1" noChangeShapeType="1" noTextEdit="1"/>
              </p:cNvSpPr>
              <p:nvPr/>
            </p:nvSpPr>
            <p:spPr>
              <a:xfrm>
                <a:off x="178496" y="1031757"/>
                <a:ext cx="8827844" cy="509178"/>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4" name="直接连接符 3"/>
          <p:cNvCxnSpPr/>
          <p:nvPr/>
        </p:nvCxnSpPr>
        <p:spPr>
          <a:xfrm>
            <a:off x="6604334" y="2489231"/>
            <a:ext cx="1937982" cy="1819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上箭头 4"/>
          <p:cNvSpPr/>
          <p:nvPr/>
        </p:nvSpPr>
        <p:spPr>
          <a:xfrm>
            <a:off x="7423200" y="2659069"/>
            <a:ext cx="272955" cy="3366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cxnSp>
        <p:nvCxnSpPr>
          <p:cNvPr id="8" name="直接连接符 7"/>
          <p:cNvCxnSpPr/>
          <p:nvPr/>
        </p:nvCxnSpPr>
        <p:spPr>
          <a:xfrm>
            <a:off x="804036" y="2507427"/>
            <a:ext cx="55682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上箭头 8"/>
          <p:cNvSpPr/>
          <p:nvPr/>
        </p:nvSpPr>
        <p:spPr>
          <a:xfrm>
            <a:off x="3140077" y="2707593"/>
            <a:ext cx="272955" cy="3366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 name="矩形 6"/>
          <p:cNvSpPr/>
          <p:nvPr/>
        </p:nvSpPr>
        <p:spPr>
          <a:xfrm>
            <a:off x="6533807" y="3125801"/>
            <a:ext cx="1931711" cy="523220"/>
          </a:xfrm>
          <a:prstGeom prst="rect">
            <a:avLst/>
          </a:prstGeom>
        </p:spPr>
        <p:txBody>
          <a:bodyPr wrap="square">
            <a:spAutoFit/>
          </a:bodyPr>
          <a:lstStyle/>
          <a:p>
            <a:pPr algn="ctr"/>
            <a:r>
              <a:rPr lang="zh-CN" altLang="en-US" sz="1400" dirty="0">
                <a:latin typeface="黑体" panose="02010609060101010101" pitchFamily="49" charset="-122"/>
                <a:ea typeface="黑体" panose="02010609060101010101" pitchFamily="49" charset="-122"/>
              </a:rPr>
              <a:t>目标谓词</a:t>
            </a:r>
            <a:endParaRPr lang="en-US" altLang="zh-CN" sz="1400" dirty="0">
              <a:latin typeface="黑体" panose="02010609060101010101" pitchFamily="49" charset="-122"/>
              <a:ea typeface="黑体" panose="02010609060101010101" pitchFamily="49" charset="-122"/>
            </a:endParaRPr>
          </a:p>
          <a:p>
            <a:pPr algn="ct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已知</a:t>
            </a:r>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11" name="矩形 10"/>
          <p:cNvSpPr/>
          <p:nvPr/>
        </p:nvSpPr>
        <p:spPr>
          <a:xfrm>
            <a:off x="1968618" y="3121704"/>
            <a:ext cx="2271207" cy="523220"/>
          </a:xfrm>
          <a:prstGeom prst="rect">
            <a:avLst/>
          </a:prstGeom>
        </p:spPr>
        <p:txBody>
          <a:bodyPr wrap="square">
            <a:spAutoFit/>
          </a:bodyPr>
          <a:lstStyle/>
          <a:p>
            <a:pPr algn="ctr"/>
            <a:r>
              <a:rPr lang="zh-CN" altLang="en-US" sz="1400" dirty="0">
                <a:latin typeface="黑体" panose="02010609060101010101" pitchFamily="49" charset="-122"/>
                <a:ea typeface="黑体" panose="02010609060101010101" pitchFamily="49" charset="-122"/>
              </a:rPr>
              <a:t>前提约束谓词</a:t>
            </a:r>
            <a:endParaRPr lang="en-US" altLang="zh-CN" sz="1400" dirty="0">
              <a:latin typeface="黑体" panose="02010609060101010101" pitchFamily="49" charset="-122"/>
              <a:ea typeface="黑体" panose="02010609060101010101" pitchFamily="49" charset="-122"/>
            </a:endParaRPr>
          </a:p>
          <a:p>
            <a:pPr algn="ct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学习得到</a:t>
            </a:r>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
        <p:nvSpPr>
          <p:cNvPr id="6" name="矩形 5"/>
          <p:cNvSpPr/>
          <p:nvPr/>
        </p:nvSpPr>
        <p:spPr>
          <a:xfrm>
            <a:off x="6701052" y="1375677"/>
            <a:ext cx="1991256" cy="651428"/>
          </a:xfrm>
          <a:prstGeom prst="rect">
            <a:avLst/>
          </a:prstGeom>
          <a:solidFill>
            <a:srgbClr val="FFFF00">
              <a:alpha val="32000"/>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extLst>
                  <p:ext uri="{D42A27DB-BD31-4B8C-83A1-F6EECF244321}">
                    <p14:modId xmlns:p14="http://schemas.microsoft.com/office/powerpoint/2010/main" val="1743551787"/>
                  </p:ext>
                </p:extLst>
              </p:nvPr>
            </p:nvGraphicFramePr>
            <p:xfrm>
              <a:off x="832996" y="3849419"/>
              <a:ext cx="7518843" cy="2302933"/>
            </p:xfrm>
            <a:graphic>
              <a:graphicData uri="http://schemas.openxmlformats.org/drawingml/2006/table">
                <a:tbl>
                  <a:tblPr firstRow="1" firstCol="1" bandRow="1">
                    <a:tableStyleId>{5C22544A-7EE6-4342-B048-85BDC9FD1C3A}</a:tableStyleId>
                  </a:tblPr>
                  <a:tblGrid>
                    <a:gridCol w="1293277">
                      <a:extLst>
                        <a:ext uri="{9D8B030D-6E8A-4147-A177-3AD203B41FA5}">
                          <a16:colId xmlns:a16="http://schemas.microsoft.com/office/drawing/2014/main" val="20000"/>
                        </a:ext>
                      </a:extLst>
                    </a:gridCol>
                    <a:gridCol w="1993217">
                      <a:extLst>
                        <a:ext uri="{9D8B030D-6E8A-4147-A177-3AD203B41FA5}">
                          <a16:colId xmlns:a16="http://schemas.microsoft.com/office/drawing/2014/main" val="20001"/>
                        </a:ext>
                      </a:extLst>
                    </a:gridCol>
                    <a:gridCol w="1200713">
                      <a:extLst>
                        <a:ext uri="{9D8B030D-6E8A-4147-A177-3AD203B41FA5}">
                          <a16:colId xmlns:a16="http://schemas.microsoft.com/office/drawing/2014/main" val="20002"/>
                        </a:ext>
                      </a:extLst>
                    </a:gridCol>
                    <a:gridCol w="3031636">
                      <a:extLst>
                        <a:ext uri="{9D8B030D-6E8A-4147-A177-3AD203B41FA5}">
                          <a16:colId xmlns:a16="http://schemas.microsoft.com/office/drawing/2014/main" val="20003"/>
                        </a:ext>
                      </a:extLst>
                    </a:gridCol>
                  </a:tblGrid>
                  <a:tr h="2302933">
                    <a:tc>
                      <a:txBody>
                        <a:bodyPr/>
                        <a:lstStyle/>
                        <a:p>
                          <a:pPr algn="ctr">
                            <a:spcBef>
                              <a:spcPts val="1000"/>
                            </a:spcBef>
                            <a:spcAft>
                              <a:spcPts val="0"/>
                            </a:spcAft>
                          </a:pPr>
                          <a:r>
                            <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背景知识</a:t>
                          </a:r>
                          <a:endParaRPr lang="en-US" alt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spcBef>
                              <a:spcPts val="1000"/>
                            </a:spcBef>
                            <a:spcAft>
                              <a:spcPts val="0"/>
                            </a:spcAft>
                          </a:pPr>
                          <a:r>
                            <a:rPr lang="zh-CN" altLang="en-US"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样例集合</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Bef>
                              <a:spcPts val="1000"/>
                            </a:spcBef>
                            <a:spcAft>
                              <a:spcPts val="0"/>
                            </a:spcAft>
                          </a:pPr>
                          <a14:m>
                            <m:oMath xmlns:m="http://schemas.openxmlformats.org/officeDocument/2006/math">
                              <m:r>
                                <m:rPr>
                                  <m:sty m:val="p"/>
                                </m:rPr>
                                <a:rPr lang="en-US" sz="1600" b="0" i="1" smtClean="0">
                                  <a:solidFill>
                                    <a:schemeClr val="tx1"/>
                                  </a:solidFill>
                                  <a:effectLst/>
                                  <a:latin typeface="Cambria Math"/>
                                </a:rPr>
                                <m:t>Sibling</m:t>
                              </m:r>
                            </m:oMath>
                          </a14:m>
                          <a:r>
                            <a:rPr lang="en-US"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(Ann, Mike)</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m:rPr>
                                  <m:sty m:val="p"/>
                                </m:rPr>
                                <a:rPr lang="en-US" sz="1600" b="0" i="1">
                                  <a:solidFill>
                                    <a:schemeClr val="tx1"/>
                                  </a:solidFill>
                                  <a:effectLst/>
                                  <a:latin typeface="Cambria Math"/>
                                </a:rPr>
                                <m:t>Coupl</m:t>
                              </m:r>
                              <m:r>
                                <m:rPr>
                                  <m:sty m:val="p"/>
                                </m:rPr>
                                <a:rPr lang="en-US" sz="1600" b="0">
                                  <a:solidFill>
                                    <a:schemeClr val="tx1"/>
                                  </a:solidFill>
                                  <a:effectLst/>
                                  <a:latin typeface="Cambria Math"/>
                                </a:rPr>
                                <m:t>e</m:t>
                              </m:r>
                            </m:oMath>
                          </a14:m>
                          <a:r>
                            <a:rPr lang="en-US"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(David, James)</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m:rPr>
                                  <m:sty m:val="p"/>
                                </m:rPr>
                                <a:rPr lang="en-US" sz="1600" b="0" i="1">
                                  <a:solidFill>
                                    <a:schemeClr val="tx1"/>
                                  </a:solidFill>
                                  <a:effectLst/>
                                  <a:latin typeface="Cambria Math"/>
                                </a:rPr>
                                <m:t>Mother</m:t>
                              </m:r>
                            </m:oMath>
                          </a14:m>
                          <a:r>
                            <a:rPr lang="en-US"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(James, Ann)</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m:rPr>
                                  <m:sty m:val="p"/>
                                </m:rPr>
                                <a:rPr lang="en-US" sz="1600" b="0" i="1">
                                  <a:solidFill>
                                    <a:schemeClr val="tx1"/>
                                  </a:solidFill>
                                  <a:effectLst/>
                                  <a:latin typeface="Cambria Math"/>
                                </a:rPr>
                                <m:t>Mother</m:t>
                              </m:r>
                            </m:oMath>
                          </a14:m>
                          <a:r>
                            <a:rPr lang="en-US"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(James, Mike)</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p>
                          <a:pPr algn="ctr">
                            <a:spcBef>
                              <a:spcPts val="1000"/>
                            </a:spcBef>
                            <a:spcAft>
                              <a:spcPts val="0"/>
                            </a:spcAft>
                          </a:pPr>
                          <a:r>
                            <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训练样例</a:t>
                          </a:r>
                          <a:endParaRPr lang="en-US" alt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spcBef>
                              <a:spcPts val="1000"/>
                            </a:spcBef>
                            <a:spcAft>
                              <a:spcPts val="0"/>
                            </a:spcAft>
                          </a:pPr>
                          <a:r>
                            <a:rPr lang="zh-CN" altLang="en-US"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集合</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Bef>
                              <a:spcPts val="1000"/>
                            </a:spcBef>
                            <a:spcAft>
                              <a:spcPts val="0"/>
                            </a:spcAft>
                          </a:pPr>
                          <a14:m>
                            <m:oMath xmlns:m="http://schemas.openxmlformats.org/officeDocument/2006/math">
                              <m:r>
                                <m:rPr>
                                  <m:sty m:val="p"/>
                                </m:rPr>
                                <a:rPr lang="en-US" sz="1600" b="0" i="1" smtClean="0">
                                  <a:solidFill>
                                    <a:schemeClr val="tx1"/>
                                  </a:solidFill>
                                  <a:effectLst/>
                                  <a:latin typeface="Cambria Math"/>
                                </a:rPr>
                                <m:t>Father</m:t>
                              </m:r>
                            </m:oMath>
                          </a14:m>
                          <a:r>
                            <a:rPr lang="en-US"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(David, Mike)</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a:rPr lang="en-US" sz="1600" b="0">
                                  <a:solidFill>
                                    <a:schemeClr val="tx1"/>
                                  </a:solidFill>
                                  <a:effectLst/>
                                  <a:latin typeface="Cambria Math"/>
                                </a:rPr>
                                <m:t>¬</m:t>
                              </m:r>
                              <m:r>
                                <m:rPr>
                                  <m:sty m:val="p"/>
                                </m:rPr>
                                <a:rPr lang="en-US" sz="1600" b="0" i="1">
                                  <a:solidFill>
                                    <a:schemeClr val="tx1"/>
                                  </a:solidFill>
                                  <a:effectLst/>
                                  <a:latin typeface="Cambria Math"/>
                                </a:rPr>
                                <m:t>Father</m:t>
                              </m:r>
                            </m:oMath>
                          </a14:m>
                          <a:r>
                            <a:rPr lang="en-US"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(David, James)</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a:rPr lang="en-US" sz="1600" b="0">
                                  <a:solidFill>
                                    <a:schemeClr val="tx1"/>
                                  </a:solidFill>
                                  <a:effectLst/>
                                  <a:latin typeface="Cambria Math"/>
                                </a:rPr>
                                <m:t>¬</m:t>
                              </m:r>
                              <m:r>
                                <m:rPr>
                                  <m:sty m:val="p"/>
                                </m:rPr>
                                <a:rPr lang="en-US" sz="1600" b="0" i="1">
                                  <a:solidFill>
                                    <a:schemeClr val="tx1"/>
                                  </a:solidFill>
                                  <a:effectLst/>
                                  <a:latin typeface="Cambria Math"/>
                                </a:rPr>
                                <m:t>Father</m:t>
                              </m:r>
                            </m:oMath>
                          </a14:m>
                          <a:r>
                            <a:rPr lang="en-US"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(James, Ann)</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a:rPr lang="en-US" sz="1600" b="0">
                                  <a:solidFill>
                                    <a:schemeClr val="tx1"/>
                                  </a:solidFill>
                                  <a:effectLst/>
                                  <a:latin typeface="Cambria Math"/>
                                </a:rPr>
                                <m:t>¬</m:t>
                              </m:r>
                              <m:r>
                                <m:rPr>
                                  <m:sty m:val="p"/>
                                </m:rPr>
                                <a:rPr lang="en-US" sz="1600" b="0" i="1">
                                  <a:solidFill>
                                    <a:schemeClr val="tx1"/>
                                  </a:solidFill>
                                  <a:effectLst/>
                                  <a:latin typeface="Cambria Math"/>
                                </a:rPr>
                                <m:t>Father</m:t>
                              </m:r>
                            </m:oMath>
                          </a14:m>
                          <a:r>
                            <a:rPr lang="en-US"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(James, Mike)</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a:rPr lang="en-US" sz="1600" b="0">
                                  <a:solidFill>
                                    <a:schemeClr val="tx1"/>
                                  </a:solidFill>
                                  <a:effectLst/>
                                  <a:latin typeface="Cambria Math"/>
                                </a:rPr>
                                <m:t>¬</m:t>
                              </m:r>
                              <m:r>
                                <m:rPr>
                                  <m:sty m:val="p"/>
                                </m:rPr>
                                <a:rPr lang="en-US" sz="1600" b="0" i="1">
                                  <a:solidFill>
                                    <a:schemeClr val="tx1"/>
                                  </a:solidFill>
                                  <a:effectLst/>
                                  <a:latin typeface="Cambria Math"/>
                                </a:rPr>
                                <m:t>Father</m:t>
                              </m:r>
                            </m:oMath>
                          </a14:m>
                          <a:r>
                            <a:rPr lang="en-US"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(Ann, Mike)</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mc:Choice>
        <mc:Fallback xmlns="">
          <p:graphicFrame>
            <p:nvGraphicFramePr>
              <p:cNvPr id="3" name="表格 2"/>
              <p:cNvGraphicFramePr>
                <a:graphicFrameLocks noGrp="1"/>
              </p:cNvGraphicFramePr>
              <p:nvPr>
                <p:extLst>
                  <p:ext uri="{D42A27DB-BD31-4B8C-83A1-F6EECF244321}">
                    <p14:modId xmlns:p14="http://schemas.microsoft.com/office/powerpoint/2010/main" val="1743551787"/>
                  </p:ext>
                </p:extLst>
              </p:nvPr>
            </p:nvGraphicFramePr>
            <p:xfrm>
              <a:off x="832996" y="3849419"/>
              <a:ext cx="7518843" cy="2302933"/>
            </p:xfrm>
            <a:graphic>
              <a:graphicData uri="http://schemas.openxmlformats.org/drawingml/2006/table">
                <a:tbl>
                  <a:tblPr firstRow="1" firstCol="1" bandRow="1">
                    <a:tableStyleId>{5C22544A-7EE6-4342-B048-85BDC9FD1C3A}</a:tableStyleId>
                  </a:tblPr>
                  <a:tblGrid>
                    <a:gridCol w="1293277"/>
                    <a:gridCol w="1993217"/>
                    <a:gridCol w="1200713"/>
                    <a:gridCol w="3031636"/>
                  </a:tblGrid>
                  <a:tr h="2302933">
                    <a:tc>
                      <a:txBody>
                        <a:bodyPr/>
                        <a:lstStyle/>
                        <a:p>
                          <a:pPr algn="ctr">
                            <a:spcBef>
                              <a:spcPts val="1000"/>
                            </a:spcBef>
                            <a:spcAft>
                              <a:spcPts val="0"/>
                            </a:spcAft>
                          </a:pPr>
                          <a:r>
                            <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背景</a:t>
                          </a:r>
                          <a:r>
                            <a:rPr lang="zh-CN" sz="16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知识</a:t>
                          </a:r>
                          <a:endParaRPr lang="en-US" altLang="zh-CN" sz="16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spcBef>
                              <a:spcPts val="1000"/>
                            </a:spcBef>
                            <a:spcAft>
                              <a:spcPts val="0"/>
                            </a:spcAft>
                          </a:pPr>
                          <a:r>
                            <a:rPr lang="zh-CN" altLang="en-US" sz="16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样例集合</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65138" r="-212538" b="-265"/>
                          </a:stretch>
                        </a:blipFill>
                      </a:tcPr>
                    </a:tc>
                    <a:tc>
                      <a:txBody>
                        <a:bodyPr/>
                        <a:lstStyle/>
                        <a:p>
                          <a:pPr algn="ctr">
                            <a:spcBef>
                              <a:spcPts val="1000"/>
                            </a:spcBef>
                            <a:spcAft>
                              <a:spcPts val="0"/>
                            </a:spcAft>
                          </a:pPr>
                          <a:r>
                            <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p>
                          <a:pPr algn="ctr">
                            <a:spcBef>
                              <a:spcPts val="1000"/>
                            </a:spcBef>
                            <a:spcAft>
                              <a:spcPts val="0"/>
                            </a:spcAft>
                          </a:pPr>
                          <a:r>
                            <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训练样</a:t>
                          </a:r>
                          <a:r>
                            <a:rPr lang="zh-CN" sz="16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例</a:t>
                          </a:r>
                          <a:endParaRPr lang="en-US" altLang="zh-CN" sz="16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spcBef>
                              <a:spcPts val="1000"/>
                            </a:spcBef>
                            <a:spcAft>
                              <a:spcPts val="0"/>
                            </a:spcAft>
                          </a:pPr>
                          <a:r>
                            <a:rPr lang="zh-CN" altLang="en-US" sz="16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集合</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148290" r="-201" b="-265"/>
                          </a:stretch>
                        </a:blipFill>
                      </a:tcPr>
                    </a:tc>
                  </a:tr>
                </a:tbl>
              </a:graphicData>
            </a:graphic>
          </p:graphicFrame>
        </mc:Fallback>
      </mc:AlternateContent>
      <p:sp>
        <p:nvSpPr>
          <p:cNvPr id="12"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422661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1909819626"/>
                  </p:ext>
                </p:extLst>
              </p:nvPr>
            </p:nvGraphicFramePr>
            <p:xfrm>
              <a:off x="179587" y="1051070"/>
              <a:ext cx="4906370" cy="5540572"/>
            </p:xfrm>
            <a:graphic>
              <a:graphicData uri="http://schemas.openxmlformats.org/drawingml/2006/table">
                <a:tbl>
                  <a:tblPr firstRow="1" firstCol="1" bandRow="1">
                    <a:tableStyleId>{5C22544A-7EE6-4342-B048-85BDC9FD1C3A}</a:tableStyleId>
                  </a:tblPr>
                  <a:tblGrid>
                    <a:gridCol w="1439839">
                      <a:extLst>
                        <a:ext uri="{9D8B030D-6E8A-4147-A177-3AD203B41FA5}">
                          <a16:colId xmlns:a16="http://schemas.microsoft.com/office/drawing/2014/main" val="20000"/>
                        </a:ext>
                      </a:extLst>
                    </a:gridCol>
                    <a:gridCol w="1023582">
                      <a:extLst>
                        <a:ext uri="{9D8B030D-6E8A-4147-A177-3AD203B41FA5}">
                          <a16:colId xmlns:a16="http://schemas.microsoft.com/office/drawing/2014/main" val="20001"/>
                        </a:ext>
                      </a:extLst>
                    </a:gridCol>
                    <a:gridCol w="750627">
                      <a:extLst>
                        <a:ext uri="{9D8B030D-6E8A-4147-A177-3AD203B41FA5}">
                          <a16:colId xmlns:a16="http://schemas.microsoft.com/office/drawing/2014/main" val="20002"/>
                        </a:ext>
                      </a:extLst>
                    </a:gridCol>
                    <a:gridCol w="873456">
                      <a:extLst>
                        <a:ext uri="{9D8B030D-6E8A-4147-A177-3AD203B41FA5}">
                          <a16:colId xmlns:a16="http://schemas.microsoft.com/office/drawing/2014/main" val="20003"/>
                        </a:ext>
                      </a:extLst>
                    </a:gridCol>
                    <a:gridCol w="818866">
                      <a:extLst>
                        <a:ext uri="{9D8B030D-6E8A-4147-A177-3AD203B41FA5}">
                          <a16:colId xmlns:a16="http://schemas.microsoft.com/office/drawing/2014/main" val="20004"/>
                        </a:ext>
                      </a:extLst>
                    </a:gridCol>
                  </a:tblGrid>
                  <a:tr h="555684">
                    <a:tc gridSpan="2">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43112">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43112">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𝐹𝑎𝑡h𝑒𝑟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200" i="1" smtClean="0">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200" i="1" smtClean="0">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r>
                                  <a:rPr lang="en-US" sz="1200">
                                    <a:solidFill>
                                      <a:schemeClr val="tx1"/>
                                    </a:solidFill>
                                    <a:effectLst/>
                                    <a:latin typeface="Cambria Math"/>
                                  </a:rPr>
                                  <m:t>=4</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𝐹𝑂𝐼𝐿</m:t>
                                </m:r>
                                <m:r>
                                  <a:rPr lang="en-US" sz="1200" smtClean="0">
                                    <a:solidFill>
                                      <a:schemeClr val="tx1"/>
                                    </a:solidFill>
                                    <a:effectLst/>
                                    <a:latin typeface="Cambria Math"/>
                                  </a:rPr>
                                  <m:t>_</m:t>
                                </m:r>
                                <m:r>
                                  <a:rPr lang="en-US" sz="1200" smtClean="0">
                                    <a:solidFill>
                                      <a:schemeClr val="tx1"/>
                                    </a:solidFill>
                                    <a:effectLst/>
                                    <a:latin typeface="Cambria Math"/>
                                  </a:rPr>
                                  <m:t>𝐺𝑎𝑖𝑛</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43112">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𝐹𝑎𝑡h𝑒𝑟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=3</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𝑪𝒐𝒖𝒑𝒍</m:t>
                                </m:r>
                                <m:r>
                                  <a:rPr lang="en-US" sz="1200" smtClean="0">
                                    <a:solidFill>
                                      <a:schemeClr val="tx1"/>
                                    </a:solidFill>
                                    <a:effectLst/>
                                    <a:latin typeface="Cambria Math"/>
                                  </a:rPr>
                                  <m:t>𝐞</m:t>
                                </m:r>
                                <m:r>
                                  <a:rPr lang="en-US" sz="1200" smtClean="0">
                                    <a:solidFill>
                                      <a:schemeClr val="tx1"/>
                                    </a:solidFill>
                                    <a:effectLst/>
                                    <a:latin typeface="Cambria Math"/>
                                  </a:rPr>
                                  <m:t>(</m:t>
                                </m:r>
                                <m:r>
                                  <a:rPr lang="en-US" sz="1200" smtClean="0">
                                    <a:solidFill>
                                      <a:schemeClr val="tx1"/>
                                    </a:solidFill>
                                    <a:effectLst/>
                                    <a:latin typeface="Cambria Math"/>
                                  </a:rPr>
                                  <m:t>𝒙</m:t>
                                </m:r>
                                <m:r>
                                  <a:rPr lang="en-US" sz="1200" smtClean="0">
                                    <a:solidFill>
                                      <a:schemeClr val="tx1"/>
                                    </a:solidFill>
                                    <a:effectLst/>
                                    <a:latin typeface="Cambria Math"/>
                                  </a:rPr>
                                  <m:t>, </m:t>
                                </m:r>
                                <m:r>
                                  <a:rPr lang="en-US" sz="1200" smtClean="0">
                                    <a:solidFill>
                                      <a:schemeClr val="tx1"/>
                                    </a:solidFill>
                                    <a:effectLst/>
                                    <a:latin typeface="Cambria Math"/>
                                  </a:rPr>
                                  <m:t>𝒛</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𝒎</m:t>
                                        </m:r>
                                      </m:e>
                                      <m:sub>
                                        <m:r>
                                          <a:rPr lang="en-US" sz="1200">
                                            <a:solidFill>
                                              <a:schemeClr val="tx1"/>
                                            </a:solidFill>
                                            <a:effectLst/>
                                            <a:latin typeface="Cambria Math"/>
                                          </a:rPr>
                                          <m:t>+</m:t>
                                        </m:r>
                                      </m:sub>
                                    </m:sSub>
                                  </m:e>
                                </m:acc>
                                <m:r>
                                  <a:rPr lang="en-US" sz="1200">
                                    <a:solidFill>
                                      <a:schemeClr val="tx1"/>
                                    </a:solidFill>
                                    <a:effectLst/>
                                    <a:latin typeface="Cambria Math"/>
                                  </a:rPr>
                                  <m:t>=</m:t>
                                </m:r>
                                <m:r>
                                  <a:rPr lang="en-US" sz="1200">
                                    <a:solidFill>
                                      <a:schemeClr val="tx1"/>
                                    </a:solidFill>
                                    <a:effectLst/>
                                    <a:latin typeface="Cambria Math"/>
                                  </a:rPr>
                                  <m:t>𝟏</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𝒎</m:t>
                                        </m:r>
                                      </m:e>
                                      <m:sub>
                                        <m:r>
                                          <a:rPr lang="zh-CN" altLang="en-US" sz="1200">
                                            <a:solidFill>
                                              <a:schemeClr val="tx1"/>
                                            </a:solidFill>
                                            <a:effectLst/>
                                            <a:latin typeface="Cambria Math"/>
                                          </a:rPr>
                                          <m:t>−</m:t>
                                        </m:r>
                                      </m:sub>
                                    </m:sSub>
                                  </m:e>
                                </m:acc>
                                <m:r>
                                  <a:rPr lang="en-US" sz="1200">
                                    <a:solidFill>
                                      <a:schemeClr val="tx1"/>
                                    </a:solidFill>
                                    <a:effectLst/>
                                    <a:latin typeface="Cambria Math"/>
                                  </a:rPr>
                                  <m:t>=</m:t>
                                </m:r>
                                <m:r>
                                  <a:rPr lang="en-US" sz="1200">
                                    <a:solidFill>
                                      <a:schemeClr val="tx1"/>
                                    </a:solidFill>
                                    <a:effectLst/>
                                    <a:latin typeface="Cambria Math"/>
                                  </a:rPr>
                                  <m:t>𝟏</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m:t>
                              </m:r>
                            </m:oMath>
                          </a14:m>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20"/>
                      </a:ext>
                    </a:extLst>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1909819626"/>
                  </p:ext>
                </p:extLst>
              </p:nvPr>
            </p:nvGraphicFramePr>
            <p:xfrm>
              <a:off x="179587" y="1051070"/>
              <a:ext cx="4906370" cy="5540572"/>
            </p:xfrm>
            <a:graphic>
              <a:graphicData uri="http://schemas.openxmlformats.org/drawingml/2006/table">
                <a:tbl>
                  <a:tblPr firstRow="1" firstCol="1" bandRow="1">
                    <a:tableStyleId>{5C22544A-7EE6-4342-B048-85BDC9FD1C3A}</a:tableStyleId>
                  </a:tblPr>
                  <a:tblGrid>
                    <a:gridCol w="1439839"/>
                    <a:gridCol w="1023582"/>
                    <a:gridCol w="750627"/>
                    <a:gridCol w="873456"/>
                    <a:gridCol w="818866"/>
                  </a:tblGrid>
                  <a:tr h="555684">
                    <a:tc gridSpan="2">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5760">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377500" r="-241525" b="-1822500"/>
                          </a:stretch>
                        </a:blipFill>
                      </a:tcPr>
                    </a:tc>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377500" r="-226829" b="-18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377500" r="-93750" b="-18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500746" t="-377500" r="-746" b="-1822500"/>
                          </a:stretch>
                        </a:blipFill>
                      </a:tcPr>
                    </a:tc>
                  </a:tr>
                  <a:tr h="243112">
                    <a:tc rowSpan="18">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26602" r="-241525" b="-1532"/>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477500" r="-239286" b="-17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477500" r="-226829" b="-17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477500" r="-93750" b="-17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577500" r="-239286" b="-16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577500" r="-226829" b="-16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577500" r="-93750" b="-16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677500" r="-239286" b="-15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677500" r="-226829" b="-15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677500" r="-93750" b="-15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777500" r="-239286" b="-14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777500" r="-226829" b="-14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777500" r="-93750" b="-14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900000" r="-239286" b="-1358974"/>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900000" r="-226829" b="-1358974"/>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900000" r="-93750" b="-1358974"/>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975000" r="-239286" b="-12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975000" r="-226829" b="-12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975000" r="-93750" b="-1225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075000" r="-239286" b="-11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075000" r="-226829" b="-11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075000" r="-93750" b="-1125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175000" r="-239286" b="-10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175000" r="-226829" b="-10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175000" r="-93750" b="-1025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275000" r="-239286" b="-9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275000" r="-226829" b="-9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275000" r="-93750" b="-925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375000" r="-239286" b="-8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375000" r="-226829" b="-8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375000" r="-93750" b="-825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475000" r="-239286" b="-7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475000" r="-226829" b="-7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475000" r="-93750" b="-725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575000" r="-239286" b="-6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575000" r="-226829" b="-6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575000" r="-93750" b="-6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675000" r="-239286" b="-5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675000" r="-226829" b="-5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675000" r="-93750" b="-5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820513" r="-239286" b="-438462"/>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820513" r="-226829" b="-438462"/>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820513" r="-93750" b="-438462"/>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872500" r="-239286" b="-3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872500" r="-226829" b="-3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872500" r="-93750" b="-327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972500" r="-239286" b="-2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972500" r="-226829" b="-2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972500" r="-93750" b="-227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2072500" r="-239286" b="-1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2072500" r="-226829" b="-1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2072500" r="-93750" b="-127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2172500" r="-239286" b="-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2172500" r="-226829" b="-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2172500" r="-93750" b="-27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mc:AlternateContent xmlns:mc="http://schemas.openxmlformats.org/markup-compatibility/2006" xmlns:a14="http://schemas.microsoft.com/office/drawing/2010/main">
        <mc:Choice Requires="a14">
          <p:sp>
            <p:nvSpPr>
              <p:cNvPr id="13" name="矩形 12"/>
              <p:cNvSpPr/>
              <p:nvPr/>
            </p:nvSpPr>
            <p:spPr>
              <a:xfrm>
                <a:off x="5215702" y="2235510"/>
                <a:ext cx="3608705" cy="2862322"/>
              </a:xfrm>
              <a:prstGeom prst="rect">
                <a:avLst/>
              </a:prstGeom>
            </p:spPr>
            <p:txBody>
              <a:bodyPr wrap="square">
                <a:spAutoFit/>
              </a:bodyPr>
              <a:lstStyle/>
              <a:p>
                <a:pPr algn="just">
                  <a:lnSpc>
                    <a:spcPct val="150000"/>
                  </a:lnSpc>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给定目标谓词，此时推理规则只有目标谓词，因此推理规则所覆盖的正例和</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反</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例的样本数分别是训练样本中正例和</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反</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例的数量，即</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1</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4</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，因此，</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a:rPr>
                          <m:t>𝑚</m:t>
                        </m:r>
                      </m:e>
                      <m:sub>
                        <m:r>
                          <a:rPr lang="en-US" altLang="zh-CN" sz="2000" i="1">
                            <a:latin typeface="Cambria Math"/>
                          </a:rPr>
                          <m:t>+</m:t>
                        </m:r>
                      </m:sub>
                    </m:sSub>
                    <m:r>
                      <a:rPr lang="en-US" altLang="zh-CN" sz="2000" i="1">
                        <a:latin typeface="Cambria Math"/>
                      </a:rPr>
                      <m:t>=1</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a:rPr>
                          <m:t>𝑚</m:t>
                        </m:r>
                      </m:e>
                      <m:sub>
                        <m:r>
                          <a:rPr lang="en-US" altLang="zh-CN" sz="2000" i="1">
                            <a:latin typeface="Cambria Math"/>
                          </a:rPr>
                          <m:t>−</m:t>
                        </m:r>
                      </m:sub>
                    </m:sSub>
                    <m:r>
                      <a:rPr lang="en-US" altLang="zh-CN" sz="2000" i="1">
                        <a:latin typeface="Cambria Math"/>
                      </a:rPr>
                      <m:t>=4</m:t>
                    </m:r>
                  </m:oMath>
                </a14:m>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a:t>
                </a:r>
              </a:p>
            </p:txBody>
          </p:sp>
        </mc:Choice>
        <mc:Fallback xmlns="">
          <p:sp>
            <p:nvSpPr>
              <p:cNvPr id="13" name="矩形 12"/>
              <p:cNvSpPr>
                <a:spLocks noRot="1" noChangeAspect="1" noMove="1" noResize="1" noEditPoints="1" noAdjustHandles="1" noChangeArrowheads="1" noChangeShapeType="1" noTextEdit="1"/>
              </p:cNvSpPr>
              <p:nvPr/>
            </p:nvSpPr>
            <p:spPr>
              <a:xfrm>
                <a:off x="5215701" y="1676632"/>
                <a:ext cx="3608705" cy="2862322"/>
              </a:xfrm>
              <a:prstGeom prst="rect">
                <a:avLst/>
              </a:prstGeom>
              <a:blipFill rotWithShape="1">
                <a:blip r:embed="rId4"/>
                <a:stretch>
                  <a:fillRect l="-1858" r="-1689" b="-213"/>
                </a:stretch>
              </a:blipFill>
            </p:spPr>
            <p:txBody>
              <a:bodyPr/>
              <a:lstStyle/>
              <a:p>
                <a:r>
                  <a:rPr lang="zh-CN" altLang="en-US">
                    <a:noFill/>
                  </a:rPr>
                  <a:t> </a:t>
                </a:r>
              </a:p>
            </p:txBody>
          </p:sp>
        </mc:Fallback>
      </mc:AlternateContent>
      <p:sp>
        <p:nvSpPr>
          <p:cNvPr id="5"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9467435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2300050346"/>
                  </p:ext>
                </p:extLst>
              </p:nvPr>
            </p:nvGraphicFramePr>
            <p:xfrm>
              <a:off x="193124" y="937123"/>
              <a:ext cx="4906370" cy="5540572"/>
            </p:xfrm>
            <a:graphic>
              <a:graphicData uri="http://schemas.openxmlformats.org/drawingml/2006/table">
                <a:tbl>
                  <a:tblPr firstRow="1" firstCol="1" bandRow="1">
                    <a:tableStyleId>{5C22544A-7EE6-4342-B048-85BDC9FD1C3A}</a:tableStyleId>
                  </a:tblPr>
                  <a:tblGrid>
                    <a:gridCol w="1439839">
                      <a:extLst>
                        <a:ext uri="{9D8B030D-6E8A-4147-A177-3AD203B41FA5}">
                          <a16:colId xmlns:a16="http://schemas.microsoft.com/office/drawing/2014/main" val="20000"/>
                        </a:ext>
                      </a:extLst>
                    </a:gridCol>
                    <a:gridCol w="1023582">
                      <a:extLst>
                        <a:ext uri="{9D8B030D-6E8A-4147-A177-3AD203B41FA5}">
                          <a16:colId xmlns:a16="http://schemas.microsoft.com/office/drawing/2014/main" val="20001"/>
                        </a:ext>
                      </a:extLst>
                    </a:gridCol>
                    <a:gridCol w="750627">
                      <a:extLst>
                        <a:ext uri="{9D8B030D-6E8A-4147-A177-3AD203B41FA5}">
                          <a16:colId xmlns:a16="http://schemas.microsoft.com/office/drawing/2014/main" val="20002"/>
                        </a:ext>
                      </a:extLst>
                    </a:gridCol>
                    <a:gridCol w="873456">
                      <a:extLst>
                        <a:ext uri="{9D8B030D-6E8A-4147-A177-3AD203B41FA5}">
                          <a16:colId xmlns:a16="http://schemas.microsoft.com/office/drawing/2014/main" val="20003"/>
                        </a:ext>
                      </a:extLst>
                    </a:gridCol>
                    <a:gridCol w="818866">
                      <a:extLst>
                        <a:ext uri="{9D8B030D-6E8A-4147-A177-3AD203B41FA5}">
                          <a16:colId xmlns:a16="http://schemas.microsoft.com/office/drawing/2014/main" val="20004"/>
                        </a:ext>
                      </a:extLst>
                    </a:gridCol>
                  </a:tblGrid>
                  <a:tr h="555684">
                    <a:tc gridSpan="2">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43112">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43112">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𝐹𝑎𝑡h𝑒𝑟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200" i="1" smtClean="0">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200" i="1" smtClean="0">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r>
                                  <a:rPr lang="en-US" sz="1200">
                                    <a:solidFill>
                                      <a:schemeClr val="tx1"/>
                                    </a:solidFill>
                                    <a:effectLst/>
                                    <a:latin typeface="Cambria Math"/>
                                  </a:rPr>
                                  <m:t>=4</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𝐹𝑂𝐼𝐿</m:t>
                                </m:r>
                                <m:r>
                                  <a:rPr lang="en-US" sz="1200" smtClean="0">
                                    <a:solidFill>
                                      <a:schemeClr val="tx1"/>
                                    </a:solidFill>
                                    <a:effectLst/>
                                    <a:latin typeface="Cambria Math"/>
                                  </a:rPr>
                                  <m:t>_</m:t>
                                </m:r>
                                <m:r>
                                  <a:rPr lang="en-US" sz="1200" smtClean="0">
                                    <a:solidFill>
                                      <a:schemeClr val="tx1"/>
                                    </a:solidFill>
                                    <a:effectLst/>
                                    <a:latin typeface="Cambria Math"/>
                                  </a:rPr>
                                  <m:t>𝐺𝑎𝑖𝑛</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43112">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𝐹𝑎𝑡h𝑒𝑟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=3</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𝑪𝒐𝒖𝒑𝒍</m:t>
                                </m:r>
                                <m:r>
                                  <a:rPr lang="en-US" sz="1200" smtClean="0">
                                    <a:solidFill>
                                      <a:schemeClr val="tx1"/>
                                    </a:solidFill>
                                    <a:effectLst/>
                                    <a:latin typeface="Cambria Math"/>
                                  </a:rPr>
                                  <m:t>𝐞</m:t>
                                </m:r>
                                <m:r>
                                  <a:rPr lang="en-US" sz="1200" smtClean="0">
                                    <a:solidFill>
                                      <a:schemeClr val="tx1"/>
                                    </a:solidFill>
                                    <a:effectLst/>
                                    <a:latin typeface="Cambria Math"/>
                                  </a:rPr>
                                  <m:t>(</m:t>
                                </m:r>
                                <m:r>
                                  <a:rPr lang="en-US" sz="1200" smtClean="0">
                                    <a:solidFill>
                                      <a:schemeClr val="tx1"/>
                                    </a:solidFill>
                                    <a:effectLst/>
                                    <a:latin typeface="Cambria Math"/>
                                  </a:rPr>
                                  <m:t>𝒙</m:t>
                                </m:r>
                                <m:r>
                                  <a:rPr lang="en-US" sz="1200" smtClean="0">
                                    <a:solidFill>
                                      <a:schemeClr val="tx1"/>
                                    </a:solidFill>
                                    <a:effectLst/>
                                    <a:latin typeface="Cambria Math"/>
                                  </a:rPr>
                                  <m:t>, </m:t>
                                </m:r>
                                <m:r>
                                  <a:rPr lang="en-US" sz="1200" smtClean="0">
                                    <a:solidFill>
                                      <a:schemeClr val="tx1"/>
                                    </a:solidFill>
                                    <a:effectLst/>
                                    <a:latin typeface="Cambria Math"/>
                                  </a:rPr>
                                  <m:t>𝒛</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𝒎</m:t>
                                        </m:r>
                                      </m:e>
                                      <m:sub>
                                        <m:r>
                                          <a:rPr lang="en-US" sz="1200">
                                            <a:solidFill>
                                              <a:schemeClr val="tx1"/>
                                            </a:solidFill>
                                            <a:effectLst/>
                                            <a:latin typeface="Cambria Math"/>
                                          </a:rPr>
                                          <m:t>+</m:t>
                                        </m:r>
                                      </m:sub>
                                    </m:sSub>
                                  </m:e>
                                </m:acc>
                                <m:r>
                                  <a:rPr lang="en-US" sz="1200">
                                    <a:solidFill>
                                      <a:schemeClr val="tx1"/>
                                    </a:solidFill>
                                    <a:effectLst/>
                                    <a:latin typeface="Cambria Math"/>
                                  </a:rPr>
                                  <m:t>=</m:t>
                                </m:r>
                                <m:r>
                                  <a:rPr lang="en-US" sz="1200">
                                    <a:solidFill>
                                      <a:schemeClr val="tx1"/>
                                    </a:solidFill>
                                    <a:effectLst/>
                                    <a:latin typeface="Cambria Math"/>
                                  </a:rPr>
                                  <m:t>𝟏</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𝒎</m:t>
                                        </m:r>
                                      </m:e>
                                      <m:sub>
                                        <m:r>
                                          <a:rPr lang="zh-CN" altLang="en-US" sz="1200">
                                            <a:solidFill>
                                              <a:schemeClr val="tx1"/>
                                            </a:solidFill>
                                            <a:effectLst/>
                                            <a:latin typeface="Cambria Math"/>
                                          </a:rPr>
                                          <m:t>−</m:t>
                                        </m:r>
                                      </m:sub>
                                    </m:sSub>
                                  </m:e>
                                </m:acc>
                                <m:r>
                                  <a:rPr lang="en-US" sz="1200">
                                    <a:solidFill>
                                      <a:schemeClr val="tx1"/>
                                    </a:solidFill>
                                    <a:effectLst/>
                                    <a:latin typeface="Cambria Math"/>
                                  </a:rPr>
                                  <m:t>=</m:t>
                                </m:r>
                                <m:r>
                                  <a:rPr lang="en-US" sz="1200">
                                    <a:solidFill>
                                      <a:schemeClr val="tx1"/>
                                    </a:solidFill>
                                    <a:effectLst/>
                                    <a:latin typeface="Cambria Math"/>
                                  </a:rPr>
                                  <m:t>𝟏</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m:t>
                              </m:r>
                            </m:oMath>
                          </a14:m>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20"/>
                      </a:ext>
                    </a:extLst>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2300050346"/>
                  </p:ext>
                </p:extLst>
              </p:nvPr>
            </p:nvGraphicFramePr>
            <p:xfrm>
              <a:off x="193124" y="937123"/>
              <a:ext cx="4906370" cy="5540572"/>
            </p:xfrm>
            <a:graphic>
              <a:graphicData uri="http://schemas.openxmlformats.org/drawingml/2006/table">
                <a:tbl>
                  <a:tblPr firstRow="1" firstCol="1" bandRow="1">
                    <a:tableStyleId>{5C22544A-7EE6-4342-B048-85BDC9FD1C3A}</a:tableStyleId>
                  </a:tblPr>
                  <a:tblGrid>
                    <a:gridCol w="1439839"/>
                    <a:gridCol w="1023582"/>
                    <a:gridCol w="750627"/>
                    <a:gridCol w="873456"/>
                    <a:gridCol w="818866"/>
                  </a:tblGrid>
                  <a:tr h="555684">
                    <a:tc gridSpan="2">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5760">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424" t="-380000" r="-241102" b="-1820000"/>
                          </a:stretch>
                        </a:blipFill>
                      </a:tcPr>
                    </a:tc>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380000" r="-226016" b="-18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380000" r="-93056" b="-18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501493" t="-380000" b="-1820000"/>
                          </a:stretch>
                        </a:blipFill>
                      </a:tcPr>
                    </a:tc>
                  </a:tr>
                  <a:tr h="243112">
                    <a:tc rowSpan="18">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424" t="-26741" r="-241102" b="-1393"/>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480000" r="-238690" b="-17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480000" r="-226016" b="-17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480000" r="-93056" b="-1720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580000" r="-238690" b="-16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580000" r="-226016" b="-16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580000" r="-93056" b="-1620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680000" r="-238690" b="-15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680000" r="-226016" b="-15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680000" r="-93056" b="-1520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780000" r="-238690" b="-14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780000" r="-226016" b="-14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780000" r="-93056" b="-1420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902564" r="-238690" b="-135641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902564" r="-226016" b="-135641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902564" r="-93056" b="-135641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977500" r="-238690" b="-12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977500" r="-226016" b="-12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977500" r="-93056" b="-1222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077500" r="-238690" b="-11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077500" r="-226016" b="-11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077500" r="-93056" b="-1122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177500" r="-238690" b="-10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177500" r="-226016" b="-10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177500" r="-93056" b="-1022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277500" r="-238690" b="-9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277500" r="-226016" b="-9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277500" r="-93056" b="-922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377500" r="-238690" b="-8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377500" r="-226016" b="-8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377500" r="-93056" b="-822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477500" r="-238690" b="-7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477500" r="-226016" b="-7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477500" r="-93056" b="-722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577500" r="-238690" b="-6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577500" r="-226016" b="-6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577500" r="-93056" b="-622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677500" r="-238690" b="-5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677500" r="-226016" b="-5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677500" r="-93056" b="-522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823077" r="-238690" b="-435897"/>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823077" r="-226016" b="-435897"/>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823077" r="-93056" b="-435897"/>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875000" r="-238690" b="-3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875000" r="-226016" b="-3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875000" r="-93056" b="-3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975000" r="-238690" b="-2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975000" r="-226016" b="-2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975000" r="-93056" b="-2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2075000" r="-238690" b="-1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2075000" r="-226016" b="-1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2075000" r="-93056" b="-1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2175000" r="-238690" b="-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2175000" r="-226016" b="-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2175000" r="-93056" b="-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mc:AlternateContent xmlns:mc="http://schemas.openxmlformats.org/markup-compatibility/2006" xmlns:a14="http://schemas.microsoft.com/office/drawing/2010/main">
        <mc:Choice Requires="a14">
          <p:sp>
            <p:nvSpPr>
              <p:cNvPr id="2" name="矩形 1"/>
              <p:cNvSpPr/>
              <p:nvPr/>
            </p:nvSpPr>
            <p:spPr>
              <a:xfrm>
                <a:off x="5356748" y="1269845"/>
                <a:ext cx="3623480" cy="4247317"/>
              </a:xfrm>
              <a:prstGeom prst="rect">
                <a:avLst/>
              </a:prstGeom>
            </p:spPr>
            <p:txBody>
              <a:bodyPr wrap="square">
                <a:spAutoFit/>
              </a:bodyPr>
              <a:lstStyle/>
              <a:p>
                <a:pPr marL="285750" indent="-285750">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将</a:t>
                </a:r>
                <a14:m>
                  <m:oMath xmlns:m="http://schemas.openxmlformats.org/officeDocument/2006/math">
                    <m:r>
                      <a:rPr lang="en-US" altLang="zh-CN" i="1">
                        <a:latin typeface="Cambria Math"/>
                      </a:rPr>
                      <m:t>𝑀𝑜𝑡h𝑒𝑟</m:t>
                    </m:r>
                    <m:r>
                      <a:rPr lang="en-US" altLang="zh-CN" i="1">
                        <a:latin typeface="Cambria Math"/>
                      </a:rPr>
                      <m:t>(</m:t>
                    </m:r>
                    <m:r>
                      <a:rPr lang="en-US" altLang="zh-CN" i="1">
                        <a:latin typeface="Cambria Math"/>
                      </a:rPr>
                      <m:t>𝑥</m:t>
                    </m:r>
                    <m:r>
                      <a:rPr lang="en-US" altLang="zh-CN" i="1">
                        <a:latin typeface="Cambria Math"/>
                      </a:rPr>
                      <m:t>, </m:t>
                    </m:r>
                    <m:r>
                      <a:rPr lang="en-US" altLang="zh-CN" i="1">
                        <a:latin typeface="Cambria Math"/>
                      </a:rPr>
                      <m:t>𝑦</m:t>
                    </m:r>
                    <m:r>
                      <a:rPr lang="en-US" altLang="zh-CN" i="1">
                        <a:latin typeface="Cambria Math"/>
                      </a:rPr>
                      <m:t>)</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作为前提约束谓词</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加入，</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可得到</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推理规则</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dirty="0"/>
                  <a:t>     </a:t>
                </a:r>
                <a14:m>
                  <m:oMath xmlns:m="http://schemas.openxmlformats.org/officeDocument/2006/math">
                    <m:r>
                      <a:rPr lang="en-US" altLang="zh-CN" i="1">
                        <a:latin typeface="Cambria Math"/>
                      </a:rPr>
                      <m:t>𝑀𝑜𝑡h𝑒𝑟</m:t>
                    </m:r>
                    <m:d>
                      <m:dPr>
                        <m:ctrlPr>
                          <a:rPr lang="zh-CN" altLang="zh-CN" i="1">
                            <a:latin typeface="Cambria Math" panose="02040503050406030204" pitchFamily="18" charset="0"/>
                          </a:rPr>
                        </m:ctrlPr>
                      </m:dPr>
                      <m:e>
                        <m:r>
                          <a:rPr lang="en-US" altLang="zh-CN" b="0" i="1" smtClean="0">
                            <a:latin typeface="Cambria Math"/>
                          </a:rPr>
                          <m:t>𝑥</m:t>
                        </m:r>
                        <m:r>
                          <a:rPr lang="en-US" altLang="zh-CN" i="1">
                            <a:latin typeface="Cambria Math"/>
                          </a:rPr>
                          <m:t>, </m:t>
                        </m:r>
                        <m:r>
                          <a:rPr lang="en-US" altLang="zh-CN" i="1">
                            <a:latin typeface="Cambria Math"/>
                          </a:rPr>
                          <m:t>𝑦</m:t>
                        </m:r>
                      </m:e>
                    </m:d>
                    <m:r>
                      <a:rPr lang="en-US" altLang="zh-CN" i="1">
                        <a:latin typeface="Cambria Math"/>
                      </a:rPr>
                      <m:t>→</m:t>
                    </m:r>
                    <m:r>
                      <a:rPr lang="en-US" altLang="zh-CN" i="1">
                        <a:latin typeface="Cambria Math"/>
                      </a:rPr>
                      <m:t>𝐹𝑎𝑡h𝑒𝑟</m:t>
                    </m:r>
                    <m:d>
                      <m:dPr>
                        <m:ctrlPr>
                          <a:rPr lang="zh-CN" altLang="zh-CN" i="1">
                            <a:latin typeface="Cambria Math" panose="02040503050406030204" pitchFamily="18" charset="0"/>
                          </a:rPr>
                        </m:ctrlPr>
                      </m:dPr>
                      <m:e>
                        <m:r>
                          <a:rPr lang="en-US" altLang="zh-CN" i="1">
                            <a:latin typeface="Cambria Math"/>
                          </a:rPr>
                          <m:t>𝑥</m:t>
                        </m:r>
                        <m:r>
                          <a:rPr lang="en-US" altLang="zh-CN" i="1">
                            <a:latin typeface="Cambria Math"/>
                          </a:rPr>
                          <m:t>, </m:t>
                        </m:r>
                        <m:r>
                          <a:rPr lang="en-US" altLang="zh-CN" i="1">
                            <a:latin typeface="Cambria Math"/>
                          </a:rPr>
                          <m:t>𝑦</m:t>
                        </m:r>
                      </m:e>
                    </m:d>
                  </m:oMath>
                </a14:m>
                <a:r>
                  <a:rPr lang="en-US" altLang="zh-CN" dirty="0"/>
                  <a:t> </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在背景知识中，</a:t>
                </a:r>
                <a14:m>
                  <m:oMath xmlns:m="http://schemas.openxmlformats.org/officeDocument/2006/math">
                    <m:r>
                      <a:rPr lang="en-US" altLang="zh-CN" i="1">
                        <a:latin typeface="Cambria Math"/>
                      </a:rPr>
                      <m:t>𝑀𝑜𝑡h𝑒𝑟</m:t>
                    </m:r>
                    <m:r>
                      <a:rPr lang="en-US" altLang="zh-CN" i="1">
                        <a:latin typeface="Cambria Math"/>
                      </a:rPr>
                      <m:t>(</m:t>
                    </m:r>
                    <m:r>
                      <a:rPr lang="en-US" altLang="zh-CN" i="1">
                        <a:latin typeface="Cambria Math"/>
                      </a:rPr>
                      <m:t>𝑥</m:t>
                    </m:r>
                    <m:r>
                      <a:rPr lang="en-US" altLang="zh-CN" i="1">
                        <a:latin typeface="Cambria Math"/>
                      </a:rPr>
                      <m:t>, </m:t>
                    </m:r>
                    <m:r>
                      <a:rPr lang="en-US" altLang="zh-CN" i="1">
                        <a:latin typeface="Cambria Math"/>
                      </a:rPr>
                      <m:t>𝑦</m:t>
                    </m:r>
                    <m:r>
                      <a:rPr lang="en-US" altLang="zh-CN" i="1">
                        <a:latin typeface="Cambria Math"/>
                      </a:rPr>
                      <m:t>)</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有两个实例</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dirty="0"/>
                  <a:t>     </a:t>
                </a:r>
                <a14:m>
                  <m:oMath xmlns:m="http://schemas.openxmlformats.org/officeDocument/2006/math">
                    <m:r>
                      <a:rPr lang="en-US" altLang="zh-CN" i="1">
                        <a:latin typeface="Cambria Math"/>
                      </a:rPr>
                      <m:t>𝑀𝑜𝑡h𝑒𝑟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(James, Ann)             </a:t>
                </a:r>
                <a14:m>
                  <m:oMath xmlns:m="http://schemas.openxmlformats.org/officeDocument/2006/math">
                    <m:r>
                      <a:rPr lang="en-US" altLang="zh-CN" b="0" i="0" smtClean="0">
                        <a:latin typeface="Cambria Math"/>
                      </a:rPr>
                      <m:t>     </m:t>
                    </m:r>
                    <m:r>
                      <a:rPr lang="en-US" altLang="zh-CN" i="1">
                        <a:latin typeface="Cambria Math"/>
                      </a:rPr>
                      <m:t>𝑀𝑜𝑡h𝑒𝑟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(James, Mike)</a:t>
                </a:r>
              </a:p>
              <a:p>
                <a:pPr marL="285750" indent="-285750">
                  <a:buFont typeface="Wingdings" panose="05000000000000000000" pitchFamily="2" charset="2"/>
                  <a:buChar char="l"/>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 对于</a:t>
                </a:r>
                <a14:m>
                  <m:oMath xmlns:m="http://schemas.openxmlformats.org/officeDocument/2006/math">
                    <m:r>
                      <a:rPr lang="en-US" altLang="zh-CN" i="1">
                        <a:latin typeface="Cambria Math"/>
                      </a:rPr>
                      <m:t>𝑀𝑜𝑡h𝑒𝑟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(James, Ann)</a:t>
                </a:r>
                <a:r>
                  <a:rPr lang="zh-CN" altLang="zh-CN" dirty="0">
                    <a:latin typeface="Times New Roman" panose="02020603050405020304" pitchFamily="18" charset="0"/>
                    <a:ea typeface="黑体" panose="02010609060101010101" pitchFamily="49" charset="-122"/>
                    <a:cs typeface="Times New Roman" panose="02020603050405020304" pitchFamily="18" charset="0"/>
                  </a:rPr>
                  <a:t>这一实例，</a:t>
                </a:r>
                <a:r>
                  <a:rPr lang="zh-CN" altLang="zh-CN" i="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x = </a:t>
                </a:r>
                <a:r>
                  <a:rPr lang="en-US" altLang="zh-CN" dirty="0">
                    <a:latin typeface="Times New Roman" panose="02020603050405020304" pitchFamily="18" charset="0"/>
                    <a:ea typeface="黑体" panose="02010609060101010101" pitchFamily="49" charset="-122"/>
                    <a:cs typeface="Times New Roman" panose="02020603050405020304" pitchFamily="18" charset="0"/>
                  </a:rPr>
                  <a:t>James</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y</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 Ann</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，将</a:t>
                </a:r>
                <a14:m>
                  <m:oMath xmlns:m="http://schemas.openxmlformats.org/officeDocument/2006/math">
                    <m:r>
                      <a:rPr lang="en-US" altLang="zh-CN" i="1">
                        <a:latin typeface="Cambria Math"/>
                      </a:rPr>
                      <m:t>𝑥</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i="1">
                        <a:latin typeface="Cambria Math"/>
                      </a:rPr>
                      <m:t>𝑦</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代入</a:t>
                </a:r>
                <a14:m>
                  <m:oMath xmlns:m="http://schemas.openxmlformats.org/officeDocument/2006/math">
                    <m:r>
                      <a:rPr lang="en-US" altLang="zh-CN" i="1">
                        <a:latin typeface="Cambria Math"/>
                      </a:rPr>
                      <m:t>𝐹𝑎𝑡h𝑒𝑟</m:t>
                    </m:r>
                    <m:d>
                      <m:dPr>
                        <m:ctrlPr>
                          <a:rPr lang="zh-CN" altLang="zh-CN" i="1">
                            <a:latin typeface="Cambria Math" panose="02040503050406030204" pitchFamily="18" charset="0"/>
                          </a:rPr>
                        </m:ctrlPr>
                      </m:dPr>
                      <m:e>
                        <m:r>
                          <a:rPr lang="en-US" altLang="zh-CN" i="1">
                            <a:latin typeface="Cambria Math"/>
                          </a:rPr>
                          <m:t>𝑥</m:t>
                        </m:r>
                        <m:r>
                          <a:rPr lang="en-US" altLang="zh-CN" i="1">
                            <a:latin typeface="Cambria Math"/>
                          </a:rPr>
                          <m:t>, </m:t>
                        </m:r>
                        <m:r>
                          <a:rPr lang="en-US" altLang="zh-CN" i="1">
                            <a:latin typeface="Cambria Math"/>
                          </a:rPr>
                          <m:t>𝑦</m:t>
                        </m:r>
                      </m:e>
                    </m:d>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得到</a:t>
                </a:r>
                <a14:m>
                  <m:oMath xmlns:m="http://schemas.openxmlformats.org/officeDocument/2006/math">
                    <m:r>
                      <a:rPr lang="en-US" altLang="zh-CN" i="1">
                        <a:latin typeface="Cambria Math"/>
                      </a:rPr>
                      <m:t>𝐹𝑎𝑡h𝑒𝑟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(James, Ann)</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，可知在训练样本中</a:t>
                </a:r>
                <a14:m>
                  <m:oMath xmlns:m="http://schemas.openxmlformats.org/officeDocument/2006/math">
                    <m:r>
                      <a:rPr lang="en-US" altLang="zh-CN" i="1">
                        <a:latin typeface="Cambria Math"/>
                      </a:rPr>
                      <m:t>𝐹𝑎𝑡h𝑒𝑟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(James, Ann)</a:t>
                </a:r>
                <a:r>
                  <a:rPr lang="zh-CN" altLang="zh-CN" dirty="0">
                    <a:latin typeface="Times New Roman" panose="02020603050405020304" pitchFamily="18" charset="0"/>
                    <a:ea typeface="黑体" panose="02010609060101010101" pitchFamily="49" charset="-122"/>
                    <a:cs typeface="Times New Roman" panose="02020603050405020304" pitchFamily="18" charset="0"/>
                  </a:rPr>
                  <a:t>是一个</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反</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例</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5356748" y="1269845"/>
                <a:ext cx="3623480" cy="4247317"/>
              </a:xfrm>
              <a:prstGeom prst="rect">
                <a:avLst/>
              </a:prstGeom>
              <a:blipFill rotWithShape="1">
                <a:blip r:embed="rId4"/>
                <a:stretch>
                  <a:fillRect l="-1178" t="-1004" r="-673" b="-1004"/>
                </a:stretch>
              </a:blipFill>
            </p:spPr>
            <p:txBody>
              <a:bodyPr/>
              <a:lstStyle/>
              <a:p>
                <a:r>
                  <a:rPr lang="zh-CN" altLang="en-US">
                    <a:noFill/>
                  </a:rPr>
                  <a:t> </a:t>
                </a:r>
              </a:p>
            </p:txBody>
          </p:sp>
        </mc:Fallback>
      </mc:AlternateContent>
      <p:sp>
        <p:nvSpPr>
          <p:cNvPr id="6"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819261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3689897941"/>
                  </p:ext>
                </p:extLst>
              </p:nvPr>
            </p:nvGraphicFramePr>
            <p:xfrm>
              <a:off x="116006" y="962931"/>
              <a:ext cx="4906370" cy="5540572"/>
            </p:xfrm>
            <a:graphic>
              <a:graphicData uri="http://schemas.openxmlformats.org/drawingml/2006/table">
                <a:tbl>
                  <a:tblPr firstRow="1" firstCol="1" bandRow="1">
                    <a:tableStyleId>{5C22544A-7EE6-4342-B048-85BDC9FD1C3A}</a:tableStyleId>
                  </a:tblPr>
                  <a:tblGrid>
                    <a:gridCol w="1439839">
                      <a:extLst>
                        <a:ext uri="{9D8B030D-6E8A-4147-A177-3AD203B41FA5}">
                          <a16:colId xmlns:a16="http://schemas.microsoft.com/office/drawing/2014/main" val="20000"/>
                        </a:ext>
                      </a:extLst>
                    </a:gridCol>
                    <a:gridCol w="1023582">
                      <a:extLst>
                        <a:ext uri="{9D8B030D-6E8A-4147-A177-3AD203B41FA5}">
                          <a16:colId xmlns:a16="http://schemas.microsoft.com/office/drawing/2014/main" val="20001"/>
                        </a:ext>
                      </a:extLst>
                    </a:gridCol>
                    <a:gridCol w="750627">
                      <a:extLst>
                        <a:ext uri="{9D8B030D-6E8A-4147-A177-3AD203B41FA5}">
                          <a16:colId xmlns:a16="http://schemas.microsoft.com/office/drawing/2014/main" val="20002"/>
                        </a:ext>
                      </a:extLst>
                    </a:gridCol>
                    <a:gridCol w="873456">
                      <a:extLst>
                        <a:ext uri="{9D8B030D-6E8A-4147-A177-3AD203B41FA5}">
                          <a16:colId xmlns:a16="http://schemas.microsoft.com/office/drawing/2014/main" val="20003"/>
                        </a:ext>
                      </a:extLst>
                    </a:gridCol>
                    <a:gridCol w="818866">
                      <a:extLst>
                        <a:ext uri="{9D8B030D-6E8A-4147-A177-3AD203B41FA5}">
                          <a16:colId xmlns:a16="http://schemas.microsoft.com/office/drawing/2014/main" val="20004"/>
                        </a:ext>
                      </a:extLst>
                    </a:gridCol>
                  </a:tblGrid>
                  <a:tr h="555684">
                    <a:tc gridSpan="2">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43112">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43112">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𝐹𝑎𝑡h𝑒𝑟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200" i="1" smtClean="0">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r>
                                  <a:rPr lang="en-US" sz="1200">
                                    <a:solidFill>
                                      <a:schemeClr val="tx1"/>
                                    </a:solidFill>
                                    <a:effectLst/>
                                    <a:latin typeface="Cambria Math"/>
                                  </a:rPr>
                                  <m:t>=1</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200" i="1" smtClean="0">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r>
                                  <a:rPr lang="en-US" sz="1200">
                                    <a:solidFill>
                                      <a:schemeClr val="tx1"/>
                                    </a:solidFill>
                                    <a:effectLst/>
                                    <a:latin typeface="Cambria Math"/>
                                  </a:rPr>
                                  <m:t>=4</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𝐹𝑂𝐼𝐿</m:t>
                                </m:r>
                                <m:r>
                                  <a:rPr lang="en-US" sz="1200" smtClean="0">
                                    <a:solidFill>
                                      <a:schemeClr val="tx1"/>
                                    </a:solidFill>
                                    <a:effectLst/>
                                    <a:latin typeface="Cambria Math"/>
                                  </a:rPr>
                                  <m:t>_</m:t>
                                </m:r>
                                <m:r>
                                  <a:rPr lang="en-US" sz="1200" smtClean="0">
                                    <a:solidFill>
                                      <a:schemeClr val="tx1"/>
                                    </a:solidFill>
                                    <a:effectLst/>
                                    <a:latin typeface="Cambria Math"/>
                                  </a:rPr>
                                  <m:t>𝐺𝑎𝑖𝑛</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43112">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𝐹𝑎𝑡h𝑒𝑟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=3</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𝑪𝒐𝒖𝒑𝒍</m:t>
                                </m:r>
                                <m:r>
                                  <a:rPr lang="en-US" sz="1200" smtClean="0">
                                    <a:solidFill>
                                      <a:schemeClr val="tx1"/>
                                    </a:solidFill>
                                    <a:effectLst/>
                                    <a:latin typeface="Cambria Math"/>
                                  </a:rPr>
                                  <m:t>𝐞</m:t>
                                </m:r>
                                <m:r>
                                  <a:rPr lang="en-US" sz="1200" smtClean="0">
                                    <a:solidFill>
                                      <a:schemeClr val="tx1"/>
                                    </a:solidFill>
                                    <a:effectLst/>
                                    <a:latin typeface="Cambria Math"/>
                                  </a:rPr>
                                  <m:t>(</m:t>
                                </m:r>
                                <m:r>
                                  <a:rPr lang="en-US" sz="1200" smtClean="0">
                                    <a:solidFill>
                                      <a:schemeClr val="tx1"/>
                                    </a:solidFill>
                                    <a:effectLst/>
                                    <a:latin typeface="Cambria Math"/>
                                  </a:rPr>
                                  <m:t>𝒙</m:t>
                                </m:r>
                                <m:r>
                                  <a:rPr lang="en-US" sz="1200" smtClean="0">
                                    <a:solidFill>
                                      <a:schemeClr val="tx1"/>
                                    </a:solidFill>
                                    <a:effectLst/>
                                    <a:latin typeface="Cambria Math"/>
                                  </a:rPr>
                                  <m:t>, </m:t>
                                </m:r>
                                <m:r>
                                  <a:rPr lang="en-US" sz="1200" smtClean="0">
                                    <a:solidFill>
                                      <a:schemeClr val="tx1"/>
                                    </a:solidFill>
                                    <a:effectLst/>
                                    <a:latin typeface="Cambria Math"/>
                                  </a:rPr>
                                  <m:t>𝒛</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𝒎</m:t>
                                        </m:r>
                                      </m:e>
                                      <m:sub>
                                        <m:r>
                                          <a:rPr lang="en-US" sz="1200">
                                            <a:solidFill>
                                              <a:schemeClr val="tx1"/>
                                            </a:solidFill>
                                            <a:effectLst/>
                                            <a:latin typeface="Cambria Math"/>
                                          </a:rPr>
                                          <m:t>+</m:t>
                                        </m:r>
                                      </m:sub>
                                    </m:sSub>
                                  </m:e>
                                </m:acc>
                                <m:r>
                                  <a:rPr lang="en-US" sz="1200">
                                    <a:solidFill>
                                      <a:schemeClr val="tx1"/>
                                    </a:solidFill>
                                    <a:effectLst/>
                                    <a:latin typeface="Cambria Math"/>
                                  </a:rPr>
                                  <m:t>=</m:t>
                                </m:r>
                                <m:r>
                                  <a:rPr lang="en-US" sz="1200">
                                    <a:solidFill>
                                      <a:schemeClr val="tx1"/>
                                    </a:solidFill>
                                    <a:effectLst/>
                                    <a:latin typeface="Cambria Math"/>
                                  </a:rPr>
                                  <m:t>𝟏</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𝒎</m:t>
                                        </m:r>
                                      </m:e>
                                      <m:sub>
                                        <m:r>
                                          <a:rPr lang="zh-CN" altLang="en-US" sz="1200">
                                            <a:solidFill>
                                              <a:schemeClr val="tx1"/>
                                            </a:solidFill>
                                            <a:effectLst/>
                                            <a:latin typeface="Cambria Math"/>
                                          </a:rPr>
                                          <m:t>−</m:t>
                                        </m:r>
                                      </m:sub>
                                    </m:sSub>
                                  </m:e>
                                </m:acc>
                                <m:r>
                                  <a:rPr lang="en-US" sz="1200">
                                    <a:solidFill>
                                      <a:schemeClr val="tx1"/>
                                    </a:solidFill>
                                    <a:effectLst/>
                                    <a:latin typeface="Cambria Math"/>
                                  </a:rPr>
                                  <m:t>=</m:t>
                                </m:r>
                                <m:r>
                                  <a:rPr lang="en-US" sz="1200">
                                    <a:solidFill>
                                      <a:schemeClr val="tx1"/>
                                    </a:solidFill>
                                    <a:effectLst/>
                                    <a:latin typeface="Cambria Math"/>
                                  </a:rPr>
                                  <m:t>𝟏</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m:t>
                              </m:r>
                            </m:oMath>
                          </a14:m>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20"/>
                      </a:ext>
                    </a:extLst>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3689897941"/>
                  </p:ext>
                </p:extLst>
              </p:nvPr>
            </p:nvGraphicFramePr>
            <p:xfrm>
              <a:off x="116006" y="962931"/>
              <a:ext cx="4906370" cy="5540572"/>
            </p:xfrm>
            <a:graphic>
              <a:graphicData uri="http://schemas.openxmlformats.org/drawingml/2006/table">
                <a:tbl>
                  <a:tblPr firstRow="1" firstCol="1" bandRow="1">
                    <a:tableStyleId>{5C22544A-7EE6-4342-B048-85BDC9FD1C3A}</a:tableStyleId>
                  </a:tblPr>
                  <a:tblGrid>
                    <a:gridCol w="1439839"/>
                    <a:gridCol w="1023582"/>
                    <a:gridCol w="750627"/>
                    <a:gridCol w="873456"/>
                    <a:gridCol w="818866"/>
                  </a:tblGrid>
                  <a:tr h="555684">
                    <a:tc gridSpan="2">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5760">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380000" r="-241102" b="-1820000"/>
                          </a:stretch>
                        </a:blipFill>
                      </a:tcPr>
                    </a:tc>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380000" r="-226016" b="-18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380000" r="-93056" b="-18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500746" t="-380000" b="-1820000"/>
                          </a:stretch>
                        </a:blipFill>
                      </a:tcPr>
                    </a:tc>
                  </a:tr>
                  <a:tr h="243112">
                    <a:tc rowSpan="18">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26741" r="-241102" b="-1393"/>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480000" r="-238690" b="-17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480000" r="-226016" b="-17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480000" r="-93056" b="-1720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580000" r="-238690" b="-16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580000" r="-226016" b="-16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580000" r="-93056" b="-1620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680000" r="-238690" b="-15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680000" r="-226016" b="-15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680000" r="-93056" b="-1520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780000" r="-238690" b="-14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780000" r="-226016" b="-142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780000" r="-93056" b="-1420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902564" r="-238690" b="-135641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902564" r="-226016" b="-135641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902564" r="-93056" b="-135641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977500" r="-238690" b="-12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977500" r="-226016" b="-12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977500" r="-93056" b="-12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077500" r="-238690" b="-11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077500" r="-226016" b="-11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077500" r="-93056" b="-11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177500" r="-238690" b="-10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177500" r="-226016" b="-10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177500" r="-93056" b="-10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277500" r="-238690" b="-9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277500" r="-226016" b="-9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277500" r="-93056" b="-9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377500" r="-238690" b="-8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377500" r="-226016" b="-8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377500" r="-93056" b="-822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477500" r="-238690" b="-7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477500" r="-226016" b="-7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477500" r="-93056" b="-722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577500" r="-238690" b="-6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577500" r="-226016" b="-6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577500" r="-93056" b="-622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677500" r="-238690" b="-5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677500" r="-226016" b="-5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677500" r="-93056" b="-522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823077" r="-238690" b="-435897"/>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823077" r="-226016" b="-435897"/>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823077" r="-93056" b="-435897"/>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875000" r="-238690" b="-3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875000" r="-226016" b="-3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875000" r="-93056" b="-3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975000" r="-238690" b="-2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975000" r="-226016" b="-2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975000" r="-93056" b="-2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2075000" r="-238690" b="-1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2075000" r="-226016" b="-1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2075000" r="-93056" b="-1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2175000" r="-238690" b="-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2175000" r="-226016" b="-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2175000" r="-93056" b="-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mc:AlternateContent xmlns:mc="http://schemas.openxmlformats.org/markup-compatibility/2006" xmlns:a14="http://schemas.microsoft.com/office/drawing/2010/main">
        <mc:Choice Requires="a14">
          <p:sp>
            <p:nvSpPr>
              <p:cNvPr id="2" name="矩形 1"/>
              <p:cNvSpPr/>
              <p:nvPr/>
            </p:nvSpPr>
            <p:spPr>
              <a:xfrm>
                <a:off x="5100810" y="1490183"/>
                <a:ext cx="3838475" cy="4247317"/>
              </a:xfrm>
              <a:prstGeom prst="rect">
                <a:avLst/>
              </a:prstGeom>
            </p:spPr>
            <p:txBody>
              <a:bodyPr wrap="square">
                <a:spAutoFit/>
              </a:bodyPr>
              <a:lstStyle/>
              <a:p>
                <a:pPr marL="285750" indent="-285750">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将</a:t>
                </a:r>
                <a14:m>
                  <m:oMath xmlns:m="http://schemas.openxmlformats.org/officeDocument/2006/math">
                    <m:r>
                      <a:rPr lang="en-US" altLang="zh-CN" i="1">
                        <a:latin typeface="Cambria Math"/>
                      </a:rPr>
                      <m:t>𝑀𝑜𝑡h𝑒𝑟</m:t>
                    </m:r>
                    <m:r>
                      <a:rPr lang="en-US" altLang="zh-CN" i="1">
                        <a:latin typeface="Cambria Math"/>
                      </a:rPr>
                      <m:t>(</m:t>
                    </m:r>
                    <m:r>
                      <a:rPr lang="en-US" altLang="zh-CN" b="0" i="1" smtClean="0">
                        <a:latin typeface="Cambria Math"/>
                      </a:rPr>
                      <m:t>𝑥</m:t>
                    </m:r>
                    <m:r>
                      <a:rPr lang="en-US" altLang="zh-CN" i="1">
                        <a:latin typeface="Cambria Math"/>
                      </a:rPr>
                      <m:t>, </m:t>
                    </m:r>
                    <m:r>
                      <a:rPr lang="en-US" altLang="zh-CN" i="1">
                        <a:latin typeface="Cambria Math"/>
                      </a:rPr>
                      <m:t>𝑦</m:t>
                    </m:r>
                    <m:r>
                      <a:rPr lang="en-US" altLang="zh-CN" i="1">
                        <a:latin typeface="Cambria Math"/>
                      </a:rPr>
                      <m:t>)</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作为前提约束谓词</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加入，</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可得到</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推理规则</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dirty="0"/>
                  <a:t>     </a:t>
                </a:r>
                <a14:m>
                  <m:oMath xmlns:m="http://schemas.openxmlformats.org/officeDocument/2006/math">
                    <m:r>
                      <a:rPr lang="en-US" altLang="zh-CN" i="1">
                        <a:latin typeface="Cambria Math"/>
                      </a:rPr>
                      <m:t>𝑀𝑜𝑡h𝑒𝑟</m:t>
                    </m:r>
                    <m:d>
                      <m:dPr>
                        <m:ctrlPr>
                          <a:rPr lang="zh-CN" altLang="zh-CN" i="1">
                            <a:latin typeface="Cambria Math" panose="02040503050406030204" pitchFamily="18" charset="0"/>
                          </a:rPr>
                        </m:ctrlPr>
                      </m:dPr>
                      <m:e>
                        <m:r>
                          <a:rPr lang="en-US" altLang="zh-CN" b="0" i="1" smtClean="0">
                            <a:latin typeface="Cambria Math"/>
                          </a:rPr>
                          <m:t>𝑥</m:t>
                        </m:r>
                        <m:r>
                          <a:rPr lang="en-US" altLang="zh-CN" i="1">
                            <a:latin typeface="Cambria Math"/>
                          </a:rPr>
                          <m:t>, </m:t>
                        </m:r>
                        <m:r>
                          <a:rPr lang="en-US" altLang="zh-CN" i="1">
                            <a:latin typeface="Cambria Math"/>
                          </a:rPr>
                          <m:t>𝑦</m:t>
                        </m:r>
                      </m:e>
                    </m:d>
                    <m:r>
                      <a:rPr lang="en-US" altLang="zh-CN" i="1">
                        <a:latin typeface="Cambria Math"/>
                      </a:rPr>
                      <m:t>→</m:t>
                    </m:r>
                    <m:r>
                      <a:rPr lang="en-US" altLang="zh-CN" i="1">
                        <a:latin typeface="Cambria Math"/>
                      </a:rPr>
                      <m:t>𝐹𝑎𝑡h𝑒𝑟</m:t>
                    </m:r>
                    <m:d>
                      <m:dPr>
                        <m:ctrlPr>
                          <a:rPr lang="zh-CN" altLang="zh-CN" i="1">
                            <a:latin typeface="Cambria Math" panose="02040503050406030204" pitchFamily="18" charset="0"/>
                          </a:rPr>
                        </m:ctrlPr>
                      </m:dPr>
                      <m:e>
                        <m:r>
                          <a:rPr lang="en-US" altLang="zh-CN" i="1">
                            <a:latin typeface="Cambria Math"/>
                          </a:rPr>
                          <m:t>𝑥</m:t>
                        </m:r>
                        <m:r>
                          <a:rPr lang="en-US" altLang="zh-CN" i="1">
                            <a:latin typeface="Cambria Math"/>
                          </a:rPr>
                          <m:t>, </m:t>
                        </m:r>
                        <m:r>
                          <a:rPr lang="en-US" altLang="zh-CN" i="1">
                            <a:latin typeface="Cambria Math"/>
                          </a:rPr>
                          <m:t>𝑦</m:t>
                        </m:r>
                      </m:e>
                    </m:d>
                  </m:oMath>
                </a14:m>
                <a:r>
                  <a:rPr lang="en-US" altLang="zh-CN" dirty="0"/>
                  <a:t> </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在背景知识中，</a:t>
                </a:r>
                <a14:m>
                  <m:oMath xmlns:m="http://schemas.openxmlformats.org/officeDocument/2006/math">
                    <m:r>
                      <a:rPr lang="en-US" altLang="zh-CN" i="1">
                        <a:latin typeface="Cambria Math"/>
                      </a:rPr>
                      <m:t>𝑀𝑜𝑡h𝑒𝑟</m:t>
                    </m:r>
                    <m:r>
                      <a:rPr lang="en-US" altLang="zh-CN" i="1">
                        <a:latin typeface="Cambria Math"/>
                      </a:rPr>
                      <m:t>(</m:t>
                    </m:r>
                    <m:r>
                      <a:rPr lang="en-US" altLang="zh-CN" b="0" i="1" smtClean="0">
                        <a:latin typeface="Cambria Math"/>
                      </a:rPr>
                      <m:t>𝑥</m:t>
                    </m:r>
                    <m:r>
                      <a:rPr lang="en-US" altLang="zh-CN" i="1">
                        <a:latin typeface="Cambria Math"/>
                      </a:rPr>
                      <m:t>, </m:t>
                    </m:r>
                    <m:r>
                      <a:rPr lang="en-US" altLang="zh-CN" i="1">
                        <a:latin typeface="Cambria Math"/>
                      </a:rPr>
                      <m:t>𝑦</m:t>
                    </m:r>
                    <m:r>
                      <a:rPr lang="en-US" altLang="zh-CN" i="1">
                        <a:latin typeface="Cambria Math"/>
                      </a:rPr>
                      <m:t>)</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有两个实例</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dirty="0"/>
                  <a:t>      </a:t>
                </a:r>
                <a14:m>
                  <m:oMath xmlns:m="http://schemas.openxmlformats.org/officeDocument/2006/math">
                    <m:r>
                      <a:rPr lang="en-US" altLang="zh-CN" i="1">
                        <a:latin typeface="Cambria Math"/>
                      </a:rPr>
                      <m:t>𝑀𝑜𝑡h𝑒𝑟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(James, Ann)</a:t>
                </a:r>
              </a:p>
              <a:p>
                <a:r>
                  <a:rPr lang="en-US" altLang="zh-CN" dirty="0"/>
                  <a:t>     </a:t>
                </a:r>
                <a14:m>
                  <m:oMath xmlns:m="http://schemas.openxmlformats.org/officeDocument/2006/math">
                    <m:r>
                      <a:rPr lang="en-US" altLang="zh-CN" i="1">
                        <a:latin typeface="Cambria Math"/>
                      </a:rPr>
                      <m:t>𝑀𝑜𝑡h𝑒𝑟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(James, Mike)</a:t>
                </a:r>
              </a:p>
              <a:p>
                <a:pPr marL="285750" indent="-285750">
                  <a:buFont typeface="Wingdings" panose="05000000000000000000" pitchFamily="2" charset="2"/>
                  <a:buChar char="l"/>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 对于</a:t>
                </a:r>
                <a14:m>
                  <m:oMath xmlns:m="http://schemas.openxmlformats.org/officeDocument/2006/math">
                    <m:r>
                      <a:rPr lang="en-US" altLang="zh-CN" i="1">
                        <a:latin typeface="Cambria Math"/>
                      </a:rPr>
                      <m:t>𝑀𝑜𝑡h𝑒𝑟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(James, Mike)</a:t>
                </a:r>
                <a:r>
                  <a:rPr lang="zh-CN" altLang="zh-CN" dirty="0">
                    <a:latin typeface="Times New Roman" panose="02020603050405020304" pitchFamily="18" charset="0"/>
                    <a:ea typeface="黑体" panose="02010609060101010101" pitchFamily="49" charset="-122"/>
                    <a:cs typeface="Times New Roman" panose="02020603050405020304" pitchFamily="18" charset="0"/>
                  </a:rPr>
                  <a:t>这一实例，</a:t>
                </a:r>
                <a:r>
                  <a:rPr lang="zh-CN" altLang="zh-CN" i="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x= </a:t>
                </a:r>
                <a:r>
                  <a:rPr lang="en-US" altLang="zh-CN" dirty="0">
                    <a:latin typeface="Times New Roman" panose="02020603050405020304" pitchFamily="18" charset="0"/>
                    <a:ea typeface="黑体" panose="02010609060101010101" pitchFamily="49" charset="-122"/>
                    <a:cs typeface="Times New Roman" panose="02020603050405020304" pitchFamily="18" charset="0"/>
                  </a:rPr>
                  <a:t>James</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y</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 Mike</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，将</a:t>
                </a:r>
                <a14:m>
                  <m:oMath xmlns:m="http://schemas.openxmlformats.org/officeDocument/2006/math">
                    <m:r>
                      <a:rPr lang="en-US" altLang="zh-CN" i="1">
                        <a:latin typeface="Cambria Math"/>
                      </a:rPr>
                      <m:t>𝑥</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i="1">
                        <a:latin typeface="Cambria Math"/>
                      </a:rPr>
                      <m:t>𝑦</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代入</a:t>
                </a:r>
                <a14:m>
                  <m:oMath xmlns:m="http://schemas.openxmlformats.org/officeDocument/2006/math">
                    <m:r>
                      <a:rPr lang="en-US" altLang="zh-CN" i="1">
                        <a:latin typeface="Cambria Math"/>
                      </a:rPr>
                      <m:t>𝐹𝑎𝑡h𝑒𝑟</m:t>
                    </m:r>
                    <m:d>
                      <m:dPr>
                        <m:ctrlPr>
                          <a:rPr lang="zh-CN" altLang="zh-CN" i="1">
                            <a:latin typeface="Cambria Math" panose="02040503050406030204" pitchFamily="18" charset="0"/>
                          </a:rPr>
                        </m:ctrlPr>
                      </m:dPr>
                      <m:e>
                        <m:r>
                          <a:rPr lang="en-US" altLang="zh-CN" i="1">
                            <a:latin typeface="Cambria Math"/>
                          </a:rPr>
                          <m:t>𝑥</m:t>
                        </m:r>
                        <m:r>
                          <a:rPr lang="en-US" altLang="zh-CN" i="1">
                            <a:latin typeface="Cambria Math"/>
                          </a:rPr>
                          <m:t>, </m:t>
                        </m:r>
                        <m:r>
                          <a:rPr lang="en-US" altLang="zh-CN" i="1">
                            <a:latin typeface="Cambria Math"/>
                          </a:rPr>
                          <m:t>𝑦</m:t>
                        </m:r>
                      </m:e>
                    </m:d>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得到</a:t>
                </a:r>
                <a14:m>
                  <m:oMath xmlns:m="http://schemas.openxmlformats.org/officeDocument/2006/math">
                    <m:r>
                      <a:rPr lang="en-US" altLang="zh-CN" i="1">
                        <a:latin typeface="Cambria Math"/>
                      </a:rPr>
                      <m:t>𝐹𝑎𝑡h𝑒𝑟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(James, Mike)</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，可知在训练样本中</a:t>
                </a:r>
                <a14:m>
                  <m:oMath xmlns:m="http://schemas.openxmlformats.org/officeDocument/2006/math">
                    <m:r>
                      <a:rPr lang="en-US" altLang="zh-CN" i="1">
                        <a:latin typeface="Cambria Math"/>
                      </a:rPr>
                      <m:t>𝐹𝑎𝑡h𝑒𝑟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(James, Mike)</a:t>
                </a:r>
                <a:r>
                  <a:rPr lang="zh-CN" altLang="zh-CN" dirty="0">
                    <a:latin typeface="Times New Roman" panose="02020603050405020304" pitchFamily="18" charset="0"/>
                    <a:ea typeface="黑体" panose="02010609060101010101" pitchFamily="49" charset="-122"/>
                    <a:cs typeface="Times New Roman" panose="02020603050405020304" pitchFamily="18" charset="0"/>
                  </a:rPr>
                  <a:t>是一个</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反</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例</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5100810" y="1490183"/>
                <a:ext cx="3838475" cy="4247317"/>
              </a:xfrm>
              <a:prstGeom prst="rect">
                <a:avLst/>
              </a:prstGeom>
              <a:blipFill rotWithShape="1">
                <a:blip r:embed="rId4"/>
                <a:stretch>
                  <a:fillRect l="-1113" t="-1004" r="-954" b="-1004"/>
                </a:stretch>
              </a:blipFill>
            </p:spPr>
            <p:txBody>
              <a:bodyPr/>
              <a:lstStyle/>
              <a:p>
                <a:r>
                  <a:rPr lang="zh-CN" altLang="en-US">
                    <a:noFill/>
                  </a:rPr>
                  <a:t> </a:t>
                </a:r>
              </a:p>
            </p:txBody>
          </p:sp>
        </mc:Fallback>
      </mc:AlternateContent>
      <p:sp>
        <p:nvSpPr>
          <p:cNvPr id="5"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043541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796771009"/>
                  </p:ext>
                </p:extLst>
              </p:nvPr>
            </p:nvGraphicFramePr>
            <p:xfrm>
              <a:off x="193124" y="1025259"/>
              <a:ext cx="4906370" cy="5540572"/>
            </p:xfrm>
            <a:graphic>
              <a:graphicData uri="http://schemas.openxmlformats.org/drawingml/2006/table">
                <a:tbl>
                  <a:tblPr firstRow="1" firstCol="1" bandRow="1">
                    <a:tableStyleId>{5C22544A-7EE6-4342-B048-85BDC9FD1C3A}</a:tableStyleId>
                  </a:tblPr>
                  <a:tblGrid>
                    <a:gridCol w="1439839">
                      <a:extLst>
                        <a:ext uri="{9D8B030D-6E8A-4147-A177-3AD203B41FA5}">
                          <a16:colId xmlns:a16="http://schemas.microsoft.com/office/drawing/2014/main" val="20000"/>
                        </a:ext>
                      </a:extLst>
                    </a:gridCol>
                    <a:gridCol w="1023582">
                      <a:extLst>
                        <a:ext uri="{9D8B030D-6E8A-4147-A177-3AD203B41FA5}">
                          <a16:colId xmlns:a16="http://schemas.microsoft.com/office/drawing/2014/main" val="20001"/>
                        </a:ext>
                      </a:extLst>
                    </a:gridCol>
                    <a:gridCol w="750627">
                      <a:extLst>
                        <a:ext uri="{9D8B030D-6E8A-4147-A177-3AD203B41FA5}">
                          <a16:colId xmlns:a16="http://schemas.microsoft.com/office/drawing/2014/main" val="20002"/>
                        </a:ext>
                      </a:extLst>
                    </a:gridCol>
                    <a:gridCol w="873456">
                      <a:extLst>
                        <a:ext uri="{9D8B030D-6E8A-4147-A177-3AD203B41FA5}">
                          <a16:colId xmlns:a16="http://schemas.microsoft.com/office/drawing/2014/main" val="20003"/>
                        </a:ext>
                      </a:extLst>
                    </a:gridCol>
                    <a:gridCol w="818866">
                      <a:extLst>
                        <a:ext uri="{9D8B030D-6E8A-4147-A177-3AD203B41FA5}">
                          <a16:colId xmlns:a16="http://schemas.microsoft.com/office/drawing/2014/main" val="20004"/>
                        </a:ext>
                      </a:extLst>
                    </a:gridCol>
                  </a:tblGrid>
                  <a:tr h="555684">
                    <a:tc gridSpan="2">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43112">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43112">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𝐹𝑎𝑡h𝑒𝑟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200" i="1" smtClean="0">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r>
                                  <a:rPr lang="en-US" sz="1200">
                                    <a:solidFill>
                                      <a:schemeClr val="tx1"/>
                                    </a:solidFill>
                                    <a:effectLst/>
                                    <a:latin typeface="Cambria Math"/>
                                  </a:rPr>
                                  <m:t>=1</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200" i="1" smtClean="0">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r>
                                  <a:rPr lang="en-US" sz="1200">
                                    <a:solidFill>
                                      <a:schemeClr val="tx1"/>
                                    </a:solidFill>
                                    <a:effectLst/>
                                    <a:latin typeface="Cambria Math"/>
                                  </a:rPr>
                                  <m:t>=4</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𝐹𝑂𝐼𝐿</m:t>
                                </m:r>
                                <m:r>
                                  <a:rPr lang="en-US" sz="1200" smtClean="0">
                                    <a:solidFill>
                                      <a:schemeClr val="tx1"/>
                                    </a:solidFill>
                                    <a:effectLst/>
                                    <a:latin typeface="Cambria Math"/>
                                  </a:rPr>
                                  <m:t>_</m:t>
                                </m:r>
                                <m:r>
                                  <a:rPr lang="en-US" sz="1200" smtClean="0">
                                    <a:solidFill>
                                      <a:schemeClr val="tx1"/>
                                    </a:solidFill>
                                    <a:effectLst/>
                                    <a:latin typeface="Cambria Math"/>
                                  </a:rPr>
                                  <m:t>𝐺𝑎𝑖𝑛</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43112">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𝐹𝑎𝑡h𝑒𝑟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=3</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𝑪𝒐𝒖𝒑𝒍</m:t>
                                </m:r>
                                <m:r>
                                  <a:rPr lang="en-US" sz="1200" smtClean="0">
                                    <a:solidFill>
                                      <a:schemeClr val="tx1"/>
                                    </a:solidFill>
                                    <a:effectLst/>
                                    <a:latin typeface="Cambria Math"/>
                                  </a:rPr>
                                  <m:t>𝐞</m:t>
                                </m:r>
                                <m:r>
                                  <a:rPr lang="en-US" sz="1200" smtClean="0">
                                    <a:solidFill>
                                      <a:schemeClr val="tx1"/>
                                    </a:solidFill>
                                    <a:effectLst/>
                                    <a:latin typeface="Cambria Math"/>
                                  </a:rPr>
                                  <m:t>(</m:t>
                                </m:r>
                                <m:r>
                                  <a:rPr lang="en-US" sz="1200" smtClean="0">
                                    <a:solidFill>
                                      <a:schemeClr val="tx1"/>
                                    </a:solidFill>
                                    <a:effectLst/>
                                    <a:latin typeface="Cambria Math"/>
                                  </a:rPr>
                                  <m:t>𝒙</m:t>
                                </m:r>
                                <m:r>
                                  <a:rPr lang="en-US" sz="1200" smtClean="0">
                                    <a:solidFill>
                                      <a:schemeClr val="tx1"/>
                                    </a:solidFill>
                                    <a:effectLst/>
                                    <a:latin typeface="Cambria Math"/>
                                  </a:rPr>
                                  <m:t>, </m:t>
                                </m:r>
                                <m:r>
                                  <a:rPr lang="en-US" sz="1200" smtClean="0">
                                    <a:solidFill>
                                      <a:schemeClr val="tx1"/>
                                    </a:solidFill>
                                    <a:effectLst/>
                                    <a:latin typeface="Cambria Math"/>
                                  </a:rPr>
                                  <m:t>𝒛</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𝒎</m:t>
                                        </m:r>
                                      </m:e>
                                      <m:sub>
                                        <m:r>
                                          <a:rPr lang="en-US" sz="1200">
                                            <a:solidFill>
                                              <a:schemeClr val="tx1"/>
                                            </a:solidFill>
                                            <a:effectLst/>
                                            <a:latin typeface="Cambria Math"/>
                                          </a:rPr>
                                          <m:t>+</m:t>
                                        </m:r>
                                      </m:sub>
                                    </m:sSub>
                                  </m:e>
                                </m:acc>
                                <m:r>
                                  <a:rPr lang="en-US" sz="1200">
                                    <a:solidFill>
                                      <a:schemeClr val="tx1"/>
                                    </a:solidFill>
                                    <a:effectLst/>
                                    <a:latin typeface="Cambria Math"/>
                                  </a:rPr>
                                  <m:t>=</m:t>
                                </m:r>
                                <m:r>
                                  <a:rPr lang="en-US" sz="1200">
                                    <a:solidFill>
                                      <a:schemeClr val="tx1"/>
                                    </a:solidFill>
                                    <a:effectLst/>
                                    <a:latin typeface="Cambria Math"/>
                                  </a:rPr>
                                  <m:t>𝟏</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𝒎</m:t>
                                        </m:r>
                                      </m:e>
                                      <m:sub>
                                        <m:r>
                                          <a:rPr lang="zh-CN" altLang="en-US" sz="1200">
                                            <a:solidFill>
                                              <a:schemeClr val="tx1"/>
                                            </a:solidFill>
                                            <a:effectLst/>
                                            <a:latin typeface="Cambria Math"/>
                                          </a:rPr>
                                          <m:t>−</m:t>
                                        </m:r>
                                      </m:sub>
                                    </m:sSub>
                                  </m:e>
                                </m:acc>
                                <m:r>
                                  <a:rPr lang="en-US" sz="1200">
                                    <a:solidFill>
                                      <a:schemeClr val="tx1"/>
                                    </a:solidFill>
                                    <a:effectLst/>
                                    <a:latin typeface="Cambria Math"/>
                                  </a:rPr>
                                  <m:t>=</m:t>
                                </m:r>
                                <m:r>
                                  <a:rPr lang="en-US" sz="1200">
                                    <a:solidFill>
                                      <a:schemeClr val="tx1"/>
                                    </a:solidFill>
                                    <a:effectLst/>
                                    <a:latin typeface="Cambria Math"/>
                                  </a:rPr>
                                  <m:t>𝟏</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m:t>
                              </m:r>
                            </m:oMath>
                          </a14:m>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20"/>
                      </a:ext>
                    </a:extLst>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796771009"/>
                  </p:ext>
                </p:extLst>
              </p:nvPr>
            </p:nvGraphicFramePr>
            <p:xfrm>
              <a:off x="193124" y="1025259"/>
              <a:ext cx="4906370" cy="5540572"/>
            </p:xfrm>
            <a:graphic>
              <a:graphicData uri="http://schemas.openxmlformats.org/drawingml/2006/table">
                <a:tbl>
                  <a:tblPr firstRow="1" firstCol="1" bandRow="1">
                    <a:tableStyleId>{5C22544A-7EE6-4342-B048-85BDC9FD1C3A}</a:tableStyleId>
                  </a:tblPr>
                  <a:tblGrid>
                    <a:gridCol w="1439839"/>
                    <a:gridCol w="1023582"/>
                    <a:gridCol w="750627"/>
                    <a:gridCol w="873456"/>
                    <a:gridCol w="818866"/>
                  </a:tblGrid>
                  <a:tr h="555684">
                    <a:tc gridSpan="2">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5760">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424" t="-377500" r="-241102" b="-1822500"/>
                          </a:stretch>
                        </a:blipFill>
                      </a:tcPr>
                    </a:tc>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377500" r="-226016" b="-18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377500" r="-93056" b="-18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501493" t="-377500" b="-1822500"/>
                          </a:stretch>
                        </a:blipFill>
                      </a:tcPr>
                    </a:tc>
                  </a:tr>
                  <a:tr h="243112">
                    <a:tc rowSpan="18">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424" t="-26602" r="-241102" b="-1532"/>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477500" r="-238690" b="-17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477500" r="-226016" b="-17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477500" r="-93056" b="-17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577500" r="-238690" b="-16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577500" r="-226016" b="-16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577500" r="-93056" b="-16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677500" r="-238690" b="-15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677500" r="-226016" b="-15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677500" r="-93056" b="-15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777500" r="-238690" b="-14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777500" r="-226016" b="-14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777500" r="-93056" b="-14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900000" r="-238690" b="-1358974"/>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900000" r="-226016" b="-1358974"/>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900000" r="-93056" b="-1358974"/>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975000" r="-238690" b="-12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975000" r="-226016" b="-12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975000" r="-93056" b="-12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075000" r="-238690" b="-11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075000" r="-226016" b="-11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075000" r="-93056" b="-11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175000" r="-238690" b="-10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175000" r="-226016" b="-10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175000" r="-93056" b="-10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275000" r="-238690" b="-9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275000" r="-226016" b="-9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275000" r="-93056" b="-9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375000" r="-238690" b="-8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375000" r="-226016" b="-8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375000" r="-93056" b="-8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475000" r="-238690" b="-7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475000" r="-226016" b="-7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475000" r="-93056" b="-7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575000" r="-238690" b="-6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575000" r="-226016" b="-6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575000" r="-93056" b="-6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675000" r="-238690" b="-5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675000" r="-226016" b="-5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675000" r="-93056" b="-5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820513" r="-238690" b="-438462"/>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820513" r="-226016" b="-438462"/>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820513" r="-93056" b="-438462"/>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872500" r="-238690" b="-3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872500" r="-226016" b="-3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872500" r="-93056" b="-327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1972500" r="-238690" b="-2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1972500" r="-226016" b="-2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1972500" r="-93056" b="-227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2072500" r="-238690" b="-1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2072500" r="-226016" b="-1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2072500" r="-93056" b="-127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1071" t="-2172500" r="-238690" b="-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9268" t="-2172500" r="-226016" b="-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6667" t="-2172500" r="-93056" b="-27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mc:AlternateContent xmlns:mc="http://schemas.openxmlformats.org/markup-compatibility/2006" xmlns:a14="http://schemas.microsoft.com/office/drawing/2010/main">
        <mc:Choice Requires="a14">
          <p:sp>
            <p:nvSpPr>
              <p:cNvPr id="2" name="矩形 1"/>
              <p:cNvSpPr/>
              <p:nvPr/>
            </p:nvSpPr>
            <p:spPr>
              <a:xfrm>
                <a:off x="5349925" y="2106908"/>
                <a:ext cx="3582537" cy="2308324"/>
              </a:xfrm>
              <a:prstGeom prst="rect">
                <a:avLst/>
              </a:prstGeom>
            </p:spPr>
            <p:txBody>
              <a:bodyPr wrap="square">
                <a:spAutoFit/>
              </a:bodyPr>
              <a:lstStyle/>
              <a:p>
                <a14:m>
                  <m:oMath xmlns:m="http://schemas.openxmlformats.org/officeDocument/2006/math">
                    <m:r>
                      <a:rPr lang="en-US" altLang="zh-CN" i="1" smtClean="0">
                        <a:latin typeface="Cambria Math"/>
                      </a:rPr>
                      <m:t>𝑀𝑜𝑡h𝑒𝑟</m:t>
                    </m:r>
                    <m:d>
                      <m:dPr>
                        <m:ctrlPr>
                          <a:rPr lang="zh-CN" altLang="zh-CN" i="1">
                            <a:latin typeface="Cambria Math" panose="02040503050406030204" pitchFamily="18" charset="0"/>
                          </a:rPr>
                        </m:ctrlPr>
                      </m:dPr>
                      <m:e>
                        <m:r>
                          <a:rPr lang="en-US" altLang="zh-CN" b="0" i="1" smtClean="0">
                            <a:latin typeface="Cambria Math"/>
                          </a:rPr>
                          <m:t>𝑥</m:t>
                        </m:r>
                        <m:r>
                          <a:rPr lang="en-US" altLang="zh-CN" i="1">
                            <a:latin typeface="Cambria Math"/>
                          </a:rPr>
                          <m:t>, </m:t>
                        </m:r>
                        <m:r>
                          <a:rPr lang="en-US" altLang="zh-CN" i="1">
                            <a:latin typeface="Cambria Math"/>
                          </a:rPr>
                          <m:t>𝑦</m:t>
                        </m:r>
                      </m:e>
                    </m:d>
                    <m:r>
                      <a:rPr lang="en-US" altLang="zh-CN" i="1">
                        <a:latin typeface="Cambria Math"/>
                      </a:rPr>
                      <m:t>→</m:t>
                    </m:r>
                    <m:r>
                      <a:rPr lang="en-US" altLang="zh-CN" i="1">
                        <a:latin typeface="Cambria Math"/>
                      </a:rPr>
                      <m:t>𝐹𝑎𝑡h𝑒𝑟</m:t>
                    </m:r>
                    <m:d>
                      <m:dPr>
                        <m:ctrlPr>
                          <a:rPr lang="zh-CN" altLang="zh-CN" i="1">
                            <a:latin typeface="Cambria Math" panose="02040503050406030204" pitchFamily="18" charset="0"/>
                          </a:rPr>
                        </m:ctrlPr>
                      </m:dPr>
                      <m:e>
                        <m:r>
                          <a:rPr lang="en-US" altLang="zh-CN" i="1">
                            <a:latin typeface="Cambria Math"/>
                          </a:rPr>
                          <m:t>𝑥</m:t>
                        </m:r>
                        <m:r>
                          <a:rPr lang="en-US" altLang="zh-CN" i="1">
                            <a:latin typeface="Cambria Math"/>
                          </a:rPr>
                          <m:t>, </m:t>
                        </m:r>
                        <m:r>
                          <a:rPr lang="en-US" altLang="zh-CN" i="1">
                            <a:latin typeface="Cambria Math"/>
                          </a:rPr>
                          <m:t>𝑦</m:t>
                        </m:r>
                      </m:e>
                    </m:d>
                  </m:oMath>
                </a14:m>
                <a:r>
                  <a:rPr lang="en-US" altLang="zh-CN" dirty="0"/>
                  <a:t> </a:t>
                </a:r>
              </a:p>
              <a:p>
                <a:endParaRPr lang="en-US" altLang="zh-CN" dirty="0"/>
              </a:p>
              <a:p>
                <a:r>
                  <a:rPr lang="zh-CN" altLang="zh-CN" dirty="0">
                    <a:latin typeface="Times New Roman" panose="02020603050405020304" pitchFamily="18" charset="0"/>
                    <a:ea typeface="黑体" panose="02010609060101010101" pitchFamily="49" charset="-122"/>
                    <a:cs typeface="Times New Roman" panose="02020603050405020304" pitchFamily="18" charset="0"/>
                  </a:rPr>
                  <a:t>覆盖正例和</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反</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例数量分别为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0</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，即</a:t>
                </a:r>
                <a14:m>
                  <m:oMath xmlns:m="http://schemas.openxmlformats.org/officeDocument/2006/math">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a:rPr>
                              <m:t>𝑚</m:t>
                            </m:r>
                          </m:e>
                          <m:sub>
                            <m:r>
                              <a:rPr lang="en-US" altLang="zh-CN" i="1">
                                <a:latin typeface="Cambria Math"/>
                              </a:rPr>
                              <m:t>+</m:t>
                            </m:r>
                          </m:sub>
                        </m:sSub>
                      </m:e>
                    </m:acc>
                    <m:r>
                      <a:rPr lang="en-US" altLang="zh-CN" i="1">
                        <a:latin typeface="Cambria Math"/>
                      </a:rPr>
                      <m:t>=0</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a:rPr>
                              <m:t>𝑚</m:t>
                            </m:r>
                          </m:e>
                          <m:sub>
                            <m:r>
                              <a:rPr lang="zh-CN" altLang="en-US" i="1">
                                <a:latin typeface="Cambria Math"/>
                              </a:rPr>
                              <m:t>−</m:t>
                            </m:r>
                          </m:sub>
                        </m:sSub>
                      </m:e>
                    </m:acc>
                    <m:r>
                      <a:rPr lang="en-US" altLang="zh-CN" i="1">
                        <a:latin typeface="Cambria Math"/>
                      </a:rPr>
                      <m:t>=2</m:t>
                    </m:r>
                  </m:oMath>
                </a14:m>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zh-CN" dirty="0">
                    <a:latin typeface="Times New Roman" panose="02020603050405020304" pitchFamily="18" charset="0"/>
                    <a:ea typeface="黑体" panose="02010609060101010101" pitchFamily="49" charset="-122"/>
                    <a:cs typeface="Times New Roman" panose="02020603050405020304" pitchFamily="18" charset="0"/>
                  </a:rPr>
                  <a:t>由于</a:t>
                </a:r>
                <a14:m>
                  <m:oMath xmlns:m="http://schemas.openxmlformats.org/officeDocument/2006/math">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a:rPr>
                              <m:t>𝑚</m:t>
                            </m:r>
                          </m:e>
                          <m:sub>
                            <m:r>
                              <a:rPr lang="en-US" altLang="zh-CN" i="1">
                                <a:latin typeface="Cambria Math"/>
                              </a:rPr>
                              <m:t>+</m:t>
                            </m:r>
                          </m:sub>
                        </m:sSub>
                      </m:e>
                    </m:acc>
                    <m:r>
                      <a:rPr lang="en-US" altLang="zh-CN" i="1">
                        <a:latin typeface="Cambria Math"/>
                      </a:rPr>
                      <m:t>=0</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，代入</a:t>
                </a:r>
                <a14:m>
                  <m:oMath xmlns:m="http://schemas.openxmlformats.org/officeDocument/2006/math">
                    <m:r>
                      <a:rPr lang="en-US" altLang="zh-CN" i="1">
                        <a:latin typeface="Cambria Math"/>
                      </a:rPr>
                      <m:t>𝐹𝑂𝐼𝐿</m:t>
                    </m:r>
                    <m:r>
                      <a:rPr lang="en-US" altLang="zh-CN" i="1">
                        <a:latin typeface="Cambria Math"/>
                      </a:rPr>
                      <m:t>_</m:t>
                    </m:r>
                    <m:r>
                      <a:rPr lang="en-US" altLang="zh-CN" i="1">
                        <a:latin typeface="Cambria Math"/>
                      </a:rPr>
                      <m:t>𝐺𝑎𝑖𝑛</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公式时会出现负无穷的情况，此时</a:t>
                </a:r>
                <a14:m>
                  <m:oMath xmlns:m="http://schemas.openxmlformats.org/officeDocument/2006/math">
                    <m:r>
                      <a:rPr lang="en-US" altLang="zh-CN" i="1">
                        <a:latin typeface="Cambria Math"/>
                      </a:rPr>
                      <m:t>𝐹𝑂𝐼𝐿</m:t>
                    </m:r>
                    <m:r>
                      <a:rPr lang="en-US" altLang="zh-CN" i="1">
                        <a:latin typeface="Cambria Math"/>
                      </a:rPr>
                      <m:t>_</m:t>
                    </m:r>
                    <m:r>
                      <a:rPr lang="en-US" altLang="zh-CN" i="1">
                        <a:latin typeface="Cambria Math"/>
                      </a:rPr>
                      <m:t>𝐺𝑎𝑖𝑛</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记为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NA</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Not Available</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5349924" y="1580181"/>
                <a:ext cx="3582537" cy="2308324"/>
              </a:xfrm>
              <a:prstGeom prst="rect">
                <a:avLst/>
              </a:prstGeom>
              <a:blipFill rotWithShape="1">
                <a:blip r:embed="rId4"/>
                <a:stretch>
                  <a:fillRect l="-1533" r="-7836" b="-3430"/>
                </a:stretch>
              </a:blipFill>
            </p:spPr>
            <p:txBody>
              <a:bodyPr/>
              <a:lstStyle/>
              <a:p>
                <a:r>
                  <a:rPr lang="zh-CN" altLang="en-US">
                    <a:noFill/>
                  </a:rPr>
                  <a:t> </a:t>
                </a:r>
              </a:p>
            </p:txBody>
          </p:sp>
        </mc:Fallback>
      </mc:AlternateContent>
      <p:sp>
        <p:nvSpPr>
          <p:cNvPr id="5"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4778188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3614028770"/>
                  </p:ext>
                </p:extLst>
              </p:nvPr>
            </p:nvGraphicFramePr>
            <p:xfrm>
              <a:off x="116006" y="1025259"/>
              <a:ext cx="4906370" cy="5540572"/>
            </p:xfrm>
            <a:graphic>
              <a:graphicData uri="http://schemas.openxmlformats.org/drawingml/2006/table">
                <a:tbl>
                  <a:tblPr firstRow="1" firstCol="1" bandRow="1">
                    <a:tableStyleId>{5C22544A-7EE6-4342-B048-85BDC9FD1C3A}</a:tableStyleId>
                  </a:tblPr>
                  <a:tblGrid>
                    <a:gridCol w="1439839">
                      <a:extLst>
                        <a:ext uri="{9D8B030D-6E8A-4147-A177-3AD203B41FA5}">
                          <a16:colId xmlns:a16="http://schemas.microsoft.com/office/drawing/2014/main" val="20000"/>
                        </a:ext>
                      </a:extLst>
                    </a:gridCol>
                    <a:gridCol w="1023582">
                      <a:extLst>
                        <a:ext uri="{9D8B030D-6E8A-4147-A177-3AD203B41FA5}">
                          <a16:colId xmlns:a16="http://schemas.microsoft.com/office/drawing/2014/main" val="20001"/>
                        </a:ext>
                      </a:extLst>
                    </a:gridCol>
                    <a:gridCol w="750627">
                      <a:extLst>
                        <a:ext uri="{9D8B030D-6E8A-4147-A177-3AD203B41FA5}">
                          <a16:colId xmlns:a16="http://schemas.microsoft.com/office/drawing/2014/main" val="20002"/>
                        </a:ext>
                      </a:extLst>
                    </a:gridCol>
                    <a:gridCol w="873456">
                      <a:extLst>
                        <a:ext uri="{9D8B030D-6E8A-4147-A177-3AD203B41FA5}">
                          <a16:colId xmlns:a16="http://schemas.microsoft.com/office/drawing/2014/main" val="20003"/>
                        </a:ext>
                      </a:extLst>
                    </a:gridCol>
                    <a:gridCol w="818866">
                      <a:extLst>
                        <a:ext uri="{9D8B030D-6E8A-4147-A177-3AD203B41FA5}">
                          <a16:colId xmlns:a16="http://schemas.microsoft.com/office/drawing/2014/main" val="20004"/>
                        </a:ext>
                      </a:extLst>
                    </a:gridCol>
                  </a:tblGrid>
                  <a:tr h="555684">
                    <a:tc gridSpan="2">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43112">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43112">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𝐹𝑎𝑡h𝑒𝑟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200" i="1" smtClean="0">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r>
                                  <a:rPr lang="en-US" sz="1200">
                                    <a:solidFill>
                                      <a:schemeClr val="tx1"/>
                                    </a:solidFill>
                                    <a:effectLst/>
                                    <a:latin typeface="Cambria Math"/>
                                  </a:rPr>
                                  <m:t>=1</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200" i="1" smtClean="0">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r>
                                  <a:rPr lang="en-US" sz="1200">
                                    <a:solidFill>
                                      <a:schemeClr val="tx1"/>
                                    </a:solidFill>
                                    <a:effectLst/>
                                    <a:latin typeface="Cambria Math"/>
                                  </a:rPr>
                                  <m:t>=4</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𝐹𝑂𝐼𝐿</m:t>
                                </m:r>
                                <m:r>
                                  <a:rPr lang="en-US" sz="1200" smtClean="0">
                                    <a:solidFill>
                                      <a:schemeClr val="tx1"/>
                                    </a:solidFill>
                                    <a:effectLst/>
                                    <a:latin typeface="Cambria Math"/>
                                  </a:rPr>
                                  <m:t>_</m:t>
                                </m:r>
                                <m:r>
                                  <a:rPr lang="en-US" sz="1200" smtClean="0">
                                    <a:solidFill>
                                      <a:schemeClr val="tx1"/>
                                    </a:solidFill>
                                    <a:effectLst/>
                                    <a:latin typeface="Cambria Math"/>
                                  </a:rPr>
                                  <m:t>𝐺𝑎𝑖𝑛</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43112">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𝐹𝑎𝑡h𝑒𝑟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𝑀𝑜𝑡h𝑒𝑟</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=3</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𝑆𝑖𝑏𝑙𝑖𝑛𝑔</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𝑥</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𝑪𝒐𝒖𝒑𝒍</m:t>
                                </m:r>
                                <m:r>
                                  <a:rPr lang="en-US" sz="1200" smtClean="0">
                                    <a:solidFill>
                                      <a:schemeClr val="tx1"/>
                                    </a:solidFill>
                                    <a:effectLst/>
                                    <a:latin typeface="Cambria Math"/>
                                  </a:rPr>
                                  <m:t>𝐞</m:t>
                                </m:r>
                                <m:r>
                                  <a:rPr lang="en-US" sz="1200" smtClean="0">
                                    <a:solidFill>
                                      <a:schemeClr val="tx1"/>
                                    </a:solidFill>
                                    <a:effectLst/>
                                    <a:latin typeface="Cambria Math"/>
                                  </a:rPr>
                                  <m:t>(</m:t>
                                </m:r>
                                <m:r>
                                  <a:rPr lang="en-US" sz="1200" smtClean="0">
                                    <a:solidFill>
                                      <a:schemeClr val="tx1"/>
                                    </a:solidFill>
                                    <a:effectLst/>
                                    <a:latin typeface="Cambria Math"/>
                                  </a:rPr>
                                  <m:t>𝒙</m:t>
                                </m:r>
                                <m:r>
                                  <a:rPr lang="en-US" sz="1200" smtClean="0">
                                    <a:solidFill>
                                      <a:schemeClr val="tx1"/>
                                    </a:solidFill>
                                    <a:effectLst/>
                                    <a:latin typeface="Cambria Math"/>
                                  </a:rPr>
                                  <m:t>, </m:t>
                                </m:r>
                                <m:r>
                                  <a:rPr lang="en-US" sz="1200" smtClean="0">
                                    <a:solidFill>
                                      <a:schemeClr val="tx1"/>
                                    </a:solidFill>
                                    <a:effectLst/>
                                    <a:latin typeface="Cambria Math"/>
                                  </a:rPr>
                                  <m:t>𝒛</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𝒎</m:t>
                                        </m:r>
                                      </m:e>
                                      <m:sub>
                                        <m:r>
                                          <a:rPr lang="en-US" sz="1200">
                                            <a:solidFill>
                                              <a:schemeClr val="tx1"/>
                                            </a:solidFill>
                                            <a:effectLst/>
                                            <a:latin typeface="Cambria Math"/>
                                          </a:rPr>
                                          <m:t>+</m:t>
                                        </m:r>
                                      </m:sub>
                                    </m:sSub>
                                  </m:e>
                                </m:acc>
                                <m:r>
                                  <a:rPr lang="en-US" sz="1200">
                                    <a:solidFill>
                                      <a:schemeClr val="tx1"/>
                                    </a:solidFill>
                                    <a:effectLst/>
                                    <a:latin typeface="Cambria Math"/>
                                  </a:rPr>
                                  <m:t>=</m:t>
                                </m:r>
                                <m:r>
                                  <a:rPr lang="en-US" sz="1200">
                                    <a:solidFill>
                                      <a:schemeClr val="tx1"/>
                                    </a:solidFill>
                                    <a:effectLst/>
                                    <a:latin typeface="Cambria Math"/>
                                  </a:rPr>
                                  <m:t>𝟏</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𝒎</m:t>
                                        </m:r>
                                      </m:e>
                                      <m:sub>
                                        <m:r>
                                          <a:rPr lang="zh-CN" altLang="en-US" sz="1200">
                                            <a:solidFill>
                                              <a:schemeClr val="tx1"/>
                                            </a:solidFill>
                                            <a:effectLst/>
                                            <a:latin typeface="Cambria Math"/>
                                          </a:rPr>
                                          <m:t>−</m:t>
                                        </m:r>
                                      </m:sub>
                                    </m:sSub>
                                  </m:e>
                                </m:acc>
                                <m:r>
                                  <a:rPr lang="en-US" sz="1200">
                                    <a:solidFill>
                                      <a:schemeClr val="tx1"/>
                                    </a:solidFill>
                                    <a:effectLst/>
                                    <a:latin typeface="Cambria Math"/>
                                  </a:rPr>
                                  <m:t>=</m:t>
                                </m:r>
                                <m:r>
                                  <a:rPr lang="en-US" sz="1200">
                                    <a:solidFill>
                                      <a:schemeClr val="tx1"/>
                                    </a:solidFill>
                                    <a:effectLst/>
                                    <a:latin typeface="Cambria Math"/>
                                  </a:rPr>
                                  <m:t>𝟏</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m:t>
                              </m:r>
                            </m:oMath>
                          </a14:m>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𝑦</m:t>
                                </m:r>
                                <m:r>
                                  <a:rPr lang="en-US" sz="1200" smtClean="0">
                                    <a:solidFill>
                                      <a:schemeClr val="tx1"/>
                                    </a:solidFill>
                                    <a:effectLst/>
                                    <a:latin typeface="Cambria Math"/>
                                  </a:rPr>
                                  <m:t>, </m:t>
                                </m:r>
                                <m:r>
                                  <a:rPr lang="en-US" sz="1200" smtClean="0">
                                    <a:solidFill>
                                      <a:schemeClr val="tx1"/>
                                    </a:solidFill>
                                    <a:effectLst/>
                                    <a:latin typeface="Cambria Math"/>
                                  </a:rPr>
                                  <m:t>𝑧</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𝑥</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=2</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smtClean="0">
                                    <a:solidFill>
                                      <a:schemeClr val="tx1"/>
                                    </a:solidFill>
                                    <a:effectLst/>
                                    <a:latin typeface="Cambria Math"/>
                                  </a:rPr>
                                  <m:t>𝐶𝑜𝑢𝑝𝑙</m:t>
                                </m:r>
                                <m:r>
                                  <m:rPr>
                                    <m:sty m:val="p"/>
                                  </m:rPr>
                                  <a:rPr lang="en-US" sz="1200" smtClean="0">
                                    <a:solidFill>
                                      <a:schemeClr val="tx1"/>
                                    </a:solidFill>
                                    <a:effectLst/>
                                    <a:latin typeface="Cambria Math"/>
                                  </a:rPr>
                                  <m:t>e</m:t>
                                </m:r>
                                <m:r>
                                  <a:rPr lang="en-US" sz="1200" smtClean="0">
                                    <a:solidFill>
                                      <a:schemeClr val="tx1"/>
                                    </a:solidFill>
                                    <a:effectLst/>
                                    <a:latin typeface="Cambria Math"/>
                                  </a:rPr>
                                  <m:t>(</m:t>
                                </m:r>
                                <m:r>
                                  <a:rPr lang="en-US" sz="1200" smtClean="0">
                                    <a:solidFill>
                                      <a:schemeClr val="tx1"/>
                                    </a:solidFill>
                                    <a:effectLst/>
                                    <a:latin typeface="Cambria Math"/>
                                  </a:rPr>
                                  <m:t>𝑧</m:t>
                                </m:r>
                                <m:r>
                                  <a:rPr lang="en-US" sz="1200" smtClean="0">
                                    <a:solidFill>
                                      <a:schemeClr val="tx1"/>
                                    </a:solidFill>
                                    <a:effectLst/>
                                    <a:latin typeface="Cambria Math"/>
                                  </a:rPr>
                                  <m:t>, </m:t>
                                </m:r>
                                <m:r>
                                  <a:rPr lang="en-US" sz="1200" smtClean="0">
                                    <a:solidFill>
                                      <a:schemeClr val="tx1"/>
                                    </a:solidFill>
                                    <a:effectLst/>
                                    <a:latin typeface="Cambria Math"/>
                                  </a:rPr>
                                  <m:t>𝑦</m:t>
                                </m:r>
                                <m:r>
                                  <a:rPr lang="en-US" sz="1200" smtClean="0">
                                    <a:solidFill>
                                      <a:schemeClr val="tx1"/>
                                    </a:solidFill>
                                    <a:effectLst/>
                                    <a:latin typeface="Cambria Math"/>
                                  </a:rPr>
                                  <m:t>)</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en-US" sz="1200">
                                            <a:solidFill>
                                              <a:schemeClr val="tx1"/>
                                            </a:solidFill>
                                            <a:effectLst/>
                                            <a:latin typeface="Cambria Math"/>
                                          </a:rPr>
                                          <m:t>+</m:t>
                                        </m:r>
                                      </m:sub>
                                    </m:sSub>
                                  </m:e>
                                </m:acc>
                                <m:r>
                                  <a:rPr lang="en-US" sz="1200">
                                    <a:solidFill>
                                      <a:schemeClr val="tx1"/>
                                    </a:solidFill>
                                    <a:effectLst/>
                                    <a:latin typeface="Cambria Math"/>
                                  </a:rPr>
                                  <m:t>=0</m:t>
                                </m:r>
                              </m:oMath>
                            </m:oMathPara>
                          </a14:m>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i="1" smtClean="0">
                                        <a:solidFill>
                                          <a:schemeClr val="tx1"/>
                                        </a:solidFill>
                                        <a:effectLst/>
                                        <a:latin typeface="Cambria Math" panose="02040503050406030204" pitchFamily="18" charset="0"/>
                                      </a:rPr>
                                    </m:ctrlPr>
                                  </m:accPr>
                                  <m:e>
                                    <m:sSub>
                                      <m:sSubPr>
                                        <m:ctrlPr>
                                          <a:rPr lang="zh-CN" sz="1200" i="1">
                                            <a:solidFill>
                                              <a:schemeClr val="tx1"/>
                                            </a:solidFill>
                                            <a:effectLst/>
                                            <a:latin typeface="Cambria Math" panose="02040503050406030204" pitchFamily="18" charset="0"/>
                                          </a:rPr>
                                        </m:ctrlPr>
                                      </m:sSubPr>
                                      <m:e>
                                        <m:r>
                                          <a:rPr lang="en-US" sz="1200">
                                            <a:solidFill>
                                              <a:schemeClr val="tx1"/>
                                            </a:solidFill>
                                            <a:effectLst/>
                                            <a:latin typeface="Cambria Math"/>
                                          </a:rPr>
                                          <m:t>𝑚</m:t>
                                        </m:r>
                                      </m:e>
                                      <m:sub>
                                        <m:r>
                                          <a:rPr lang="zh-CN" altLang="en-US" sz="1200">
                                            <a:solidFill>
                                              <a:schemeClr val="tx1"/>
                                            </a:solidFill>
                                            <a:effectLst/>
                                            <a:latin typeface="Cambria Math"/>
                                          </a:rPr>
                                          <m:t>−</m:t>
                                        </m:r>
                                      </m:sub>
                                    </m:sSub>
                                  </m:e>
                                </m:acc>
                                <m:r>
                                  <a:rPr lang="en-US" sz="1200">
                                    <a:solidFill>
                                      <a:schemeClr val="tx1"/>
                                    </a:solidFill>
                                    <a:effectLst/>
                                    <a:latin typeface="Cambria Math"/>
                                  </a:rPr>
                                  <m:t>=1</m:t>
                                </m:r>
                              </m:oMath>
                            </m:oMathPara>
                          </a14:m>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20"/>
                      </a:ext>
                    </a:extLst>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3614028770"/>
                  </p:ext>
                </p:extLst>
              </p:nvPr>
            </p:nvGraphicFramePr>
            <p:xfrm>
              <a:off x="116006" y="1025259"/>
              <a:ext cx="4906370" cy="5540572"/>
            </p:xfrm>
            <a:graphic>
              <a:graphicData uri="http://schemas.openxmlformats.org/drawingml/2006/table">
                <a:tbl>
                  <a:tblPr firstRow="1" firstCol="1" bandRow="1">
                    <a:tableStyleId>{5C22544A-7EE6-4342-B048-85BDC9FD1C3A}</a:tableStyleId>
                  </a:tblPr>
                  <a:tblGrid>
                    <a:gridCol w="1439839"/>
                    <a:gridCol w="1023582"/>
                    <a:gridCol w="750627"/>
                    <a:gridCol w="873456"/>
                    <a:gridCol w="818866"/>
                  </a:tblGrid>
                  <a:tr h="555684">
                    <a:tc gridSpan="2">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5760">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377500" r="-241102" b="-1822500"/>
                          </a:stretch>
                        </a:blipFill>
                      </a:tcPr>
                    </a:tc>
                    <a:tc>
                      <a:txBody>
                        <a:bodyPr/>
                        <a:lstStyle/>
                        <a:p>
                          <a:pPr algn="ctr">
                            <a:spcBef>
                              <a:spcPts val="1000"/>
                            </a:spcBef>
                            <a:spcAft>
                              <a:spcPts val="0"/>
                            </a:spcAft>
                          </a:pPr>
                          <a:r>
                            <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377500" r="-226016" b="-18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377500" r="-93056" b="-18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500746" t="-377500" b="-1822500"/>
                          </a:stretch>
                        </a:blipFill>
                      </a:tcPr>
                    </a:tc>
                  </a:tr>
                  <a:tr h="243112">
                    <a:tc rowSpan="18">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26602" r="-241102" b="-1532"/>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477500" r="-238690" b="-17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477500" r="-226016" b="-17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477500" r="-93056" b="-17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577500" r="-238690" b="-16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577500" r="-226016" b="-16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577500" r="-93056" b="-16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677500" r="-238690" b="-15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677500" r="-226016" b="-15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677500" r="-93056" b="-15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777500" r="-238690" b="-14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777500" r="-226016" b="-142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777500" r="-93056" b="-14225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900000" r="-238690" b="-1358974"/>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900000" r="-226016" b="-1358974"/>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900000" r="-93056" b="-1358974"/>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975000" r="-238690" b="-12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975000" r="-226016" b="-12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975000" r="-93056" b="-1225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075000" r="-238690" b="-11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075000" r="-226016" b="-11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075000" r="-93056" b="-1125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175000" r="-238690" b="-10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175000" r="-226016" b="-10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175000" r="-93056" b="-1025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275000" r="-238690" b="-9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275000" r="-226016" b="-9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275000" r="-93056" b="-925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375000" r="-238690" b="-8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375000" r="-226016" b="-8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375000" r="-93056" b="-825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475000" r="-238690" b="-7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475000" r="-226016" b="-7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475000" r="-93056" b="-725000"/>
                          </a:stretch>
                        </a:blipFill>
                      </a:tcPr>
                    </a:tc>
                    <a:tc>
                      <a:txBody>
                        <a:bodyPr/>
                        <a:lstStyle/>
                        <a:p>
                          <a:pPr algn="ctr">
                            <a:spcBef>
                              <a:spcPts val="1000"/>
                            </a:spcBef>
                            <a:spcAft>
                              <a:spcPts val="0"/>
                            </a:spcAft>
                          </a:pPr>
                          <a:r>
                            <a:rPr lang="en-US"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575000" r="-238690" b="-6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575000" r="-226016" b="-6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575000" r="-93056" b="-6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675000" r="-238690" b="-5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675000" r="-226016" b="-525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675000" r="-93056" b="-5250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820513" r="-238690" b="-438462"/>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820513" r="-226016" b="-438462"/>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820513" r="-93056" b="-438462"/>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872500" r="-238690" b="-3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872500" r="-226016" b="-3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872500" r="-93056" b="-327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1972500" r="-238690" b="-2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1972500" r="-226016" b="-2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1972500" r="-93056" b="-227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2072500" r="-238690" b="-1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2072500" r="-226016" b="-1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2072500" r="-93056" b="-127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0476" t="-2172500" r="-238690" b="-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28455" t="-2172500" r="-226016" b="-2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5972" t="-2172500" r="-93056" b="-27500"/>
                          </a:stretch>
                        </a:blipFill>
                      </a:tcPr>
                    </a:tc>
                    <a:tc>
                      <a:txBody>
                        <a:bodyPr/>
                        <a:lstStyle/>
                        <a:p>
                          <a:pPr algn="ctr">
                            <a:spcBef>
                              <a:spcPts val="1000"/>
                            </a:spcBef>
                            <a:spcAft>
                              <a:spcPts val="0"/>
                            </a:spcAft>
                          </a:pPr>
                          <a:r>
                            <a:rPr lang="en-US"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mc:AlternateContent xmlns:mc="http://schemas.openxmlformats.org/markup-compatibility/2006" xmlns:a14="http://schemas.microsoft.com/office/drawing/2010/main">
        <mc:Choice Requires="a14">
          <p:sp>
            <p:nvSpPr>
              <p:cNvPr id="3" name="矩形 2"/>
              <p:cNvSpPr/>
              <p:nvPr/>
            </p:nvSpPr>
            <p:spPr>
              <a:xfrm>
                <a:off x="5207749" y="2259450"/>
                <a:ext cx="3794078" cy="2308324"/>
              </a:xfrm>
              <a:prstGeom prst="rect">
                <a:avLst/>
              </a:prstGeom>
            </p:spPr>
            <p:txBody>
              <a:bodyPr wrap="square">
                <a:spAutoFit/>
              </a:bodyPr>
              <a:lstStyle/>
              <a:p>
                <a:r>
                  <a:rPr lang="zh-CN" altLang="zh-CN" dirty="0">
                    <a:latin typeface="Times New Roman" panose="02020603050405020304" pitchFamily="18" charset="0"/>
                    <a:ea typeface="黑体" panose="02010609060101010101" pitchFamily="49" charset="-122"/>
                    <a:cs typeface="Times New Roman" panose="02020603050405020304" pitchFamily="18" charset="0"/>
                  </a:rPr>
                  <a:t>如果将</a:t>
                </a:r>
                <a14:m>
                  <m:oMath xmlns:m="http://schemas.openxmlformats.org/officeDocument/2006/math">
                    <m:r>
                      <a:rPr lang="en-US" altLang="zh-CN" i="1">
                        <a:latin typeface="Cambria Math"/>
                      </a:rPr>
                      <m:t>𝐶𝑜𝑢𝑝𝑙</m:t>
                    </m:r>
                    <m:r>
                      <m:rPr>
                        <m:sty m:val="p"/>
                      </m:rPr>
                      <a:rPr lang="en-US" altLang="zh-CN">
                        <a:latin typeface="Cambria Math"/>
                      </a:rPr>
                      <m:t>e</m:t>
                    </m:r>
                    <m:r>
                      <a:rPr lang="en-US" altLang="zh-CN">
                        <a:latin typeface="Cambria Math"/>
                      </a:rPr>
                      <m:t>(</m:t>
                    </m:r>
                    <m:r>
                      <a:rPr lang="en-US" altLang="zh-CN" i="1">
                        <a:latin typeface="Cambria Math"/>
                      </a:rPr>
                      <m:t>𝑥</m:t>
                    </m:r>
                    <m:r>
                      <a:rPr lang="en-US" altLang="zh-CN" i="1">
                        <a:latin typeface="Cambria Math"/>
                      </a:rPr>
                      <m:t>,</m:t>
                    </m:r>
                    <m:r>
                      <a:rPr lang="en-US" altLang="zh-CN">
                        <a:latin typeface="Cambria Math"/>
                      </a:rPr>
                      <m:t> </m:t>
                    </m:r>
                    <m:r>
                      <a:rPr lang="en-US" altLang="zh-CN" i="1">
                        <a:latin typeface="Cambria Math"/>
                      </a:rPr>
                      <m:t>𝑧</m:t>
                    </m:r>
                    <m:r>
                      <a:rPr lang="en-US" altLang="zh-CN">
                        <a:latin typeface="Cambria Math"/>
                      </a:rPr>
                      <m:t>)</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作为前提约束谓词加入</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可得到</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如下推理规则</a:t>
                </a:r>
                <a14:m>
                  <m:oMath xmlns:m="http://schemas.openxmlformats.org/officeDocument/2006/math">
                    <m:r>
                      <a:rPr lang="en-US" altLang="zh-CN" i="1">
                        <a:latin typeface="Cambria Math"/>
                      </a:rPr>
                      <m:t>𝐶𝑜𝑢𝑝𝑙</m:t>
                    </m:r>
                    <m:r>
                      <m:rPr>
                        <m:sty m:val="p"/>
                      </m:rPr>
                      <a:rPr lang="en-US" altLang="zh-CN">
                        <a:latin typeface="Cambria Math"/>
                      </a:rPr>
                      <m:t>e</m:t>
                    </m:r>
                    <m:r>
                      <a:rPr lang="en-US" altLang="zh-CN">
                        <a:latin typeface="Cambria Math"/>
                      </a:rPr>
                      <m:t>(</m:t>
                    </m:r>
                    <m:r>
                      <a:rPr lang="en-US" altLang="zh-CN" i="1">
                        <a:latin typeface="Cambria Math"/>
                      </a:rPr>
                      <m:t>𝑥</m:t>
                    </m:r>
                    <m:r>
                      <a:rPr lang="en-US" altLang="zh-CN" i="1">
                        <a:latin typeface="Cambria Math"/>
                      </a:rPr>
                      <m:t>,</m:t>
                    </m:r>
                    <m:r>
                      <a:rPr lang="en-US" altLang="zh-CN">
                        <a:latin typeface="Cambria Math"/>
                      </a:rPr>
                      <m:t> </m:t>
                    </m:r>
                    <m:r>
                      <a:rPr lang="en-US" altLang="zh-CN" i="1">
                        <a:latin typeface="Cambria Math"/>
                      </a:rPr>
                      <m:t>𝑧</m:t>
                    </m:r>
                    <m:r>
                      <a:rPr lang="en-US" altLang="zh-CN">
                        <a:latin typeface="Cambria Math"/>
                      </a:rPr>
                      <m:t>)</m:t>
                    </m:r>
                    <m:r>
                      <a:rPr lang="en-US" altLang="zh-CN" i="1">
                        <a:latin typeface="Cambria Math"/>
                      </a:rPr>
                      <m:t>→</m:t>
                    </m:r>
                    <m:r>
                      <a:rPr lang="en-US" altLang="zh-CN" i="1">
                        <a:latin typeface="Cambria Math"/>
                      </a:rPr>
                      <m:t>𝐹𝑎𝑡h𝑒𝑟</m:t>
                    </m:r>
                    <m:d>
                      <m:dPr>
                        <m:ctrlPr>
                          <a:rPr lang="zh-CN" altLang="zh-CN" i="1">
                            <a:latin typeface="Cambria Math" panose="02040503050406030204" pitchFamily="18" charset="0"/>
                          </a:rPr>
                        </m:ctrlPr>
                      </m:dPr>
                      <m:e>
                        <m:r>
                          <a:rPr lang="en-US" altLang="zh-CN" i="1">
                            <a:latin typeface="Cambria Math"/>
                          </a:rPr>
                          <m:t>𝑥</m:t>
                        </m:r>
                        <m:r>
                          <a:rPr lang="en-US" altLang="zh-CN" i="1">
                            <a:latin typeface="Cambria Math"/>
                          </a:rPr>
                          <m:t>, </m:t>
                        </m:r>
                        <m:r>
                          <a:rPr lang="en-US" altLang="zh-CN" i="1">
                            <a:latin typeface="Cambria Math"/>
                          </a:rPr>
                          <m:t>𝑦</m:t>
                        </m:r>
                      </m:e>
                    </m:d>
                  </m:oMath>
                </a14:m>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zh-CN" dirty="0">
                    <a:latin typeface="Times New Roman" panose="02020603050405020304" pitchFamily="18" charset="0"/>
                    <a:ea typeface="黑体" panose="02010609060101010101" pitchFamily="49" charset="-122"/>
                    <a:cs typeface="Times New Roman" panose="02020603050405020304" pitchFamily="18" charset="0"/>
                  </a:rPr>
                  <a:t>在背景知识中，</a:t>
                </a:r>
                <a14:m>
                  <m:oMath xmlns:m="http://schemas.openxmlformats.org/officeDocument/2006/math">
                    <m:r>
                      <a:rPr lang="en-US" altLang="zh-CN" i="1">
                        <a:latin typeface="Cambria Math"/>
                      </a:rPr>
                      <m:t>𝐶𝑜𝑢𝑝𝑙</m:t>
                    </m:r>
                    <m:r>
                      <m:rPr>
                        <m:sty m:val="p"/>
                      </m:rPr>
                      <a:rPr lang="en-US" altLang="zh-CN">
                        <a:latin typeface="Cambria Math"/>
                      </a:rPr>
                      <m:t>e</m:t>
                    </m:r>
                    <m:r>
                      <a:rPr lang="en-US" altLang="zh-CN">
                        <a:latin typeface="Cambria Math"/>
                      </a:rPr>
                      <m:t>(</m:t>
                    </m:r>
                    <m:r>
                      <a:rPr lang="en-US" altLang="zh-CN" i="1">
                        <a:latin typeface="Cambria Math"/>
                      </a:rPr>
                      <m:t>𝑥</m:t>
                    </m:r>
                    <m:r>
                      <a:rPr lang="en-US" altLang="zh-CN" i="1">
                        <a:latin typeface="Cambria Math"/>
                      </a:rPr>
                      <m:t>,</m:t>
                    </m:r>
                    <m:r>
                      <a:rPr lang="en-US" altLang="zh-CN">
                        <a:latin typeface="Cambria Math"/>
                      </a:rPr>
                      <m:t> </m:t>
                    </m:r>
                    <m:r>
                      <a:rPr lang="en-US" altLang="zh-CN" i="1">
                        <a:latin typeface="Cambria Math"/>
                      </a:rPr>
                      <m:t>𝑧</m:t>
                    </m:r>
                    <m:r>
                      <a:rPr lang="en-US" altLang="zh-CN">
                        <a:latin typeface="Cambria Math"/>
                      </a:rPr>
                      <m:t>)</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只有一个实例</a:t>
                </a:r>
                <a14:m>
                  <m:oMath xmlns:m="http://schemas.openxmlformats.org/officeDocument/2006/math">
                    <m:r>
                      <a:rPr lang="en-US" altLang="zh-CN" i="1">
                        <a:latin typeface="Cambria Math"/>
                      </a:rPr>
                      <m:t>𝐶𝑜𝑢𝑝𝑙</m:t>
                    </m:r>
                    <m:r>
                      <m:rPr>
                        <m:sty m:val="p"/>
                      </m:rPr>
                      <a:rPr lang="en-US" altLang="zh-CN">
                        <a:latin typeface="Cambria Math"/>
                      </a:rPr>
                      <m:t>e</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(David, James)</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，即</a:t>
                </a:r>
                <a14:m>
                  <m:oMath xmlns:m="http://schemas.openxmlformats.org/officeDocument/2006/math">
                    <m:r>
                      <a:rPr lang="en-US" altLang="zh-CN" i="1">
                        <a:latin typeface="Cambria Math"/>
                      </a:rPr>
                      <m:t>𝑥</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=David</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en-US" altLang="zh-CN" i="1">
                        <a:latin typeface="Cambria Math"/>
                      </a:rPr>
                      <m:t>𝑧</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 James</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，将其代入</a:t>
                </a:r>
                <a14:m>
                  <m:oMath xmlns:m="http://schemas.openxmlformats.org/officeDocument/2006/math">
                    <m:r>
                      <a:rPr lang="en-US" altLang="zh-CN" i="1">
                        <a:latin typeface="Cambria Math"/>
                      </a:rPr>
                      <m:t>𝐹𝑎𝑡h𝑒𝑟</m:t>
                    </m:r>
                    <m:d>
                      <m:dPr>
                        <m:ctrlPr>
                          <a:rPr lang="zh-CN" altLang="zh-CN" i="1">
                            <a:latin typeface="Cambria Math" panose="02040503050406030204" pitchFamily="18" charset="0"/>
                          </a:rPr>
                        </m:ctrlPr>
                      </m:dPr>
                      <m:e>
                        <m:r>
                          <a:rPr lang="en-US" altLang="zh-CN" i="1">
                            <a:latin typeface="Cambria Math"/>
                          </a:rPr>
                          <m:t>𝑥</m:t>
                        </m:r>
                        <m:r>
                          <a:rPr lang="en-US" altLang="zh-CN" i="1">
                            <a:latin typeface="Cambria Math"/>
                          </a:rPr>
                          <m:t>, </m:t>
                        </m:r>
                        <m:r>
                          <a:rPr lang="en-US" altLang="zh-CN" i="1">
                            <a:latin typeface="Cambria Math"/>
                          </a:rPr>
                          <m:t>𝑦</m:t>
                        </m:r>
                      </m:e>
                    </m:d>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得到</a:t>
                </a:r>
                <a14:m>
                  <m:oMath xmlns:m="http://schemas.openxmlformats.org/officeDocument/2006/math">
                    <m:r>
                      <a:rPr lang="en-US" altLang="zh-CN" i="1">
                        <a:latin typeface="Cambria Math"/>
                      </a:rPr>
                      <m:t>𝐹𝑎𝑡h𝑒𝑟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(David, </a:t>
                </a:r>
                <a14:m>
                  <m:oMath xmlns:m="http://schemas.openxmlformats.org/officeDocument/2006/math">
                    <m:r>
                      <a:rPr lang="en-US" altLang="zh-CN" i="1">
                        <a:latin typeface="Cambria Math"/>
                      </a:rPr>
                      <m:t>𝑦</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5207749" y="1694587"/>
                <a:ext cx="3794078" cy="2308324"/>
              </a:xfrm>
              <a:prstGeom prst="rect">
                <a:avLst/>
              </a:prstGeom>
              <a:blipFill rotWithShape="1">
                <a:blip r:embed="rId4"/>
                <a:stretch>
                  <a:fillRect l="-1284" t="-1847" r="-642" b="-3430"/>
                </a:stretch>
              </a:blipFill>
            </p:spPr>
            <p:txBody>
              <a:bodyPr/>
              <a:lstStyle/>
              <a:p>
                <a:r>
                  <a:rPr lang="zh-CN" altLang="en-US">
                    <a:noFill/>
                  </a:rPr>
                  <a:t> </a:t>
                </a:r>
              </a:p>
            </p:txBody>
          </p:sp>
        </mc:Fallback>
      </mc:AlternateContent>
      <p:sp>
        <p:nvSpPr>
          <p:cNvPr id="5"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884520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extLst>
                  <p:ext uri="{D42A27DB-BD31-4B8C-83A1-F6EECF244321}">
                    <p14:modId xmlns:p14="http://schemas.microsoft.com/office/powerpoint/2010/main" val="3912306362"/>
                  </p:ext>
                </p:extLst>
              </p:nvPr>
            </p:nvGraphicFramePr>
            <p:xfrm>
              <a:off x="129655" y="908219"/>
              <a:ext cx="4524233" cy="5780229"/>
            </p:xfrm>
            <a:graphic>
              <a:graphicData uri="http://schemas.openxmlformats.org/drawingml/2006/table">
                <a:tbl>
                  <a:tblPr firstRow="1" firstCol="1" bandRow="1">
                    <a:tableStyleId>{5C22544A-7EE6-4342-B048-85BDC9FD1C3A}</a:tableStyleId>
                  </a:tblPr>
                  <a:tblGrid>
                    <a:gridCol w="938992">
                      <a:extLst>
                        <a:ext uri="{9D8B030D-6E8A-4147-A177-3AD203B41FA5}">
                          <a16:colId xmlns:a16="http://schemas.microsoft.com/office/drawing/2014/main" val="20000"/>
                        </a:ext>
                      </a:extLst>
                    </a:gridCol>
                    <a:gridCol w="1332564">
                      <a:extLst>
                        <a:ext uri="{9D8B030D-6E8A-4147-A177-3AD203B41FA5}">
                          <a16:colId xmlns:a16="http://schemas.microsoft.com/office/drawing/2014/main" val="20001"/>
                        </a:ext>
                      </a:extLst>
                    </a:gridCol>
                    <a:gridCol w="692163">
                      <a:extLst>
                        <a:ext uri="{9D8B030D-6E8A-4147-A177-3AD203B41FA5}">
                          <a16:colId xmlns:a16="http://schemas.microsoft.com/office/drawing/2014/main" val="20002"/>
                        </a:ext>
                      </a:extLst>
                    </a:gridCol>
                    <a:gridCol w="805426">
                      <a:extLst>
                        <a:ext uri="{9D8B030D-6E8A-4147-A177-3AD203B41FA5}">
                          <a16:colId xmlns:a16="http://schemas.microsoft.com/office/drawing/2014/main" val="20003"/>
                        </a:ext>
                      </a:extLst>
                    </a:gridCol>
                    <a:gridCol w="755088">
                      <a:extLst>
                        <a:ext uri="{9D8B030D-6E8A-4147-A177-3AD203B41FA5}">
                          <a16:colId xmlns:a16="http://schemas.microsoft.com/office/drawing/2014/main" val="20004"/>
                        </a:ext>
                      </a:extLst>
                    </a:gridCol>
                  </a:tblGrid>
                  <a:tr h="555684">
                    <a:tc gridSpan="2">
                      <a:txBody>
                        <a:bodyPr/>
                        <a:lstStyle/>
                        <a:p>
                          <a:pPr algn="ctr">
                            <a:spcBef>
                              <a:spcPts val="1000"/>
                            </a:spcBef>
                            <a:spcAft>
                              <a:spcPts val="0"/>
                            </a:spcAft>
                          </a:pPr>
                          <a:r>
                            <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26720">
                    <a:tc>
                      <a:txBody>
                        <a:bodyPr/>
                        <a:lstStyle/>
                        <a:p>
                          <a:pPr algn="ctr">
                            <a:spcBef>
                              <a:spcPts val="1000"/>
                            </a:spcBef>
                            <a:spcAft>
                              <a:spcPts val="0"/>
                            </a:spcAft>
                          </a:pPr>
                          <a:r>
                            <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21809">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𝐹𝑎𝑡h𝑒𝑟</m:t>
                                </m:r>
                                <m:r>
                                  <a:rPr lang="en-US" sz="1000" smtClean="0">
                                    <a:solidFill>
                                      <a:schemeClr val="tx1"/>
                                    </a:solidFill>
                                    <a:effectLst/>
                                    <a:latin typeface="Cambria Math"/>
                                  </a:rPr>
                                  <m:t>(</m:t>
                                </m:r>
                                <m:r>
                                  <a:rPr lang="en-US" sz="1000" smtClean="0">
                                    <a:solidFill>
                                      <a:schemeClr val="tx1"/>
                                    </a:solidFill>
                                    <a:effectLst/>
                                    <a:latin typeface="Cambria Math"/>
                                  </a:rPr>
                                  <m:t>𝑥</m:t>
                                </m:r>
                                <m:r>
                                  <a:rPr lang="en-US" sz="1000" smtClean="0">
                                    <a:solidFill>
                                      <a:schemeClr val="tx1"/>
                                    </a:solidFill>
                                    <a:effectLst/>
                                    <a:latin typeface="Cambria Math"/>
                                  </a:rPr>
                                  <m:t>, </m:t>
                                </m:r>
                                <m:r>
                                  <a:rPr lang="en-US" sz="1000" smtClean="0">
                                    <a:solidFill>
                                      <a:schemeClr val="tx1"/>
                                    </a:solidFill>
                                    <a:effectLst/>
                                    <a:latin typeface="Cambria Math"/>
                                  </a:rPr>
                                  <m:t>𝑦</m:t>
                                </m:r>
                                <m:r>
                                  <a:rPr lang="en-US" sz="1000" smtClean="0">
                                    <a:solidFill>
                                      <a:schemeClr val="tx1"/>
                                    </a:solidFill>
                                    <a:effectLst/>
                                    <a:latin typeface="Cambria Math"/>
                                  </a:rPr>
                                  <m:t>)⟵</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000" i="1" smtClean="0">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r>
                                  <a:rPr lang="en-US" sz="1000">
                                    <a:solidFill>
                                      <a:schemeClr val="tx1"/>
                                    </a:solidFill>
                                    <a:effectLst/>
                                    <a:latin typeface="Cambria Math"/>
                                  </a:rPr>
                                  <m:t>=1</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000" i="1" smtClean="0">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r>
                                  <a:rPr lang="en-US" sz="1000">
                                    <a:solidFill>
                                      <a:schemeClr val="tx1"/>
                                    </a:solidFill>
                                    <a:effectLst/>
                                    <a:latin typeface="Cambria Math"/>
                                  </a:rPr>
                                  <m:t>=4</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𝐹𝑂𝐼𝐿</m:t>
                                </m:r>
                                <m:r>
                                  <a:rPr lang="en-US" sz="1000" smtClean="0">
                                    <a:solidFill>
                                      <a:schemeClr val="tx1"/>
                                    </a:solidFill>
                                    <a:effectLst/>
                                    <a:latin typeface="Cambria Math"/>
                                  </a:rPr>
                                  <m:t>_</m:t>
                                </m:r>
                                <m:r>
                                  <a:rPr lang="en-US" sz="1000" smtClean="0">
                                    <a:solidFill>
                                      <a:schemeClr val="tx1"/>
                                    </a:solidFill>
                                    <a:effectLst/>
                                    <a:latin typeface="Cambria Math"/>
                                  </a:rPr>
                                  <m:t>𝐺𝑎𝑖𝑛</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43112">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𝐹𝑎𝑡h𝑒𝑟</m:t>
                                </m:r>
                                <m:r>
                                  <a:rPr lang="en-US" sz="1000" smtClean="0">
                                    <a:solidFill>
                                      <a:schemeClr val="tx1"/>
                                    </a:solidFill>
                                    <a:effectLst/>
                                    <a:latin typeface="Cambria Math"/>
                                  </a:rPr>
                                  <m:t>(</m:t>
                                </m:r>
                                <m:r>
                                  <a:rPr lang="en-US" sz="1000" smtClean="0">
                                    <a:solidFill>
                                      <a:schemeClr val="tx1"/>
                                    </a:solidFill>
                                    <a:effectLst/>
                                    <a:latin typeface="Cambria Math"/>
                                  </a:rPr>
                                  <m:t>𝑥</m:t>
                                </m:r>
                                <m:r>
                                  <a:rPr lang="en-US" sz="1000" smtClean="0">
                                    <a:solidFill>
                                      <a:schemeClr val="tx1"/>
                                    </a:solidFill>
                                    <a:effectLst/>
                                    <a:latin typeface="Cambria Math"/>
                                  </a:rPr>
                                  <m:t>, </m:t>
                                </m:r>
                                <m:r>
                                  <a:rPr lang="en-US" sz="1000" smtClean="0">
                                    <a:solidFill>
                                      <a:schemeClr val="tx1"/>
                                    </a:solidFill>
                                    <a:effectLst/>
                                    <a:latin typeface="Cambria Math"/>
                                  </a:rPr>
                                  <m:t>𝑦</m:t>
                                </m:r>
                                <m:r>
                                  <a:rPr lang="en-US" sz="1000" smtClean="0">
                                    <a:solidFill>
                                      <a:schemeClr val="tx1"/>
                                    </a:solidFill>
                                    <a:effectLst/>
                                    <a:latin typeface="Cambria Math"/>
                                  </a:rPr>
                                  <m:t>)⟵</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𝑀𝑜𝑡h𝑒𝑟</m:t>
                                </m:r>
                                <m:r>
                                  <a:rPr lang="en-US" sz="1000" smtClean="0">
                                    <a:solidFill>
                                      <a:schemeClr val="tx1"/>
                                    </a:solidFill>
                                    <a:effectLst/>
                                    <a:latin typeface="Cambria Math"/>
                                  </a:rPr>
                                  <m:t>(</m:t>
                                </m:r>
                                <m:r>
                                  <a:rPr lang="en-US" sz="1000" smtClean="0">
                                    <a:solidFill>
                                      <a:schemeClr val="tx1"/>
                                    </a:solidFill>
                                    <a:effectLst/>
                                    <a:latin typeface="Cambria Math"/>
                                  </a:rPr>
                                  <m:t>𝑥</m:t>
                                </m:r>
                                <m:r>
                                  <a:rPr lang="en-US" sz="1000" smtClean="0">
                                    <a:solidFill>
                                      <a:schemeClr val="tx1"/>
                                    </a:solidFill>
                                    <a:effectLst/>
                                    <a:latin typeface="Cambria Math"/>
                                  </a:rPr>
                                  <m:t>, </m:t>
                                </m:r>
                                <m:r>
                                  <a:rPr lang="en-US" sz="1000" smtClean="0">
                                    <a:solidFill>
                                      <a:schemeClr val="tx1"/>
                                    </a:solidFill>
                                    <a:effectLst/>
                                    <a:latin typeface="Cambria Math"/>
                                  </a:rPr>
                                  <m:t>𝑦</m:t>
                                </m:r>
                                <m:r>
                                  <a:rPr lang="en-US" sz="1000" smtClean="0">
                                    <a:solidFill>
                                      <a:schemeClr val="tx1"/>
                                    </a:solidFill>
                                    <a:effectLst/>
                                    <a:latin typeface="Cambria Math"/>
                                  </a:rPr>
                                  <m:t>)</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=2</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𝑀𝑜𝑡h𝑒𝑟</m:t>
                                </m:r>
                                <m:r>
                                  <a:rPr lang="en-US" sz="1000" smtClean="0">
                                    <a:solidFill>
                                      <a:schemeClr val="tx1"/>
                                    </a:solidFill>
                                    <a:effectLst/>
                                    <a:latin typeface="Cambria Math"/>
                                  </a:rPr>
                                  <m:t>(</m:t>
                                </m:r>
                                <m:r>
                                  <a:rPr lang="en-US" sz="1000" smtClean="0">
                                    <a:solidFill>
                                      <a:schemeClr val="tx1"/>
                                    </a:solidFill>
                                    <a:effectLst/>
                                    <a:latin typeface="Cambria Math"/>
                                  </a:rPr>
                                  <m:t>𝑥</m:t>
                                </m:r>
                                <m:r>
                                  <a:rPr lang="en-US" sz="1000" smtClean="0">
                                    <a:solidFill>
                                      <a:schemeClr val="tx1"/>
                                    </a:solidFill>
                                    <a:effectLst/>
                                    <a:latin typeface="Cambria Math"/>
                                  </a:rPr>
                                  <m:t>, </m:t>
                                </m:r>
                                <m:r>
                                  <a:rPr lang="en-US" sz="1000" smtClean="0">
                                    <a:solidFill>
                                      <a:schemeClr val="tx1"/>
                                    </a:solidFill>
                                    <a:effectLst/>
                                    <a:latin typeface="Cambria Math"/>
                                  </a:rPr>
                                  <m:t>𝑧</m:t>
                                </m:r>
                                <m:r>
                                  <a:rPr lang="en-US" sz="1000" smtClean="0">
                                    <a:solidFill>
                                      <a:schemeClr val="tx1"/>
                                    </a:solidFill>
                                    <a:effectLst/>
                                    <a:latin typeface="Cambria Math"/>
                                  </a:rPr>
                                  <m:t>)</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=2</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𝑀𝑜𝑡h𝑒𝑟</m:t>
                                </m:r>
                                <m:r>
                                  <a:rPr lang="en-US" sz="1000" smtClean="0">
                                    <a:solidFill>
                                      <a:schemeClr val="tx1"/>
                                    </a:solidFill>
                                    <a:effectLst/>
                                    <a:latin typeface="Cambria Math"/>
                                  </a:rPr>
                                  <m:t>(</m:t>
                                </m:r>
                                <m:r>
                                  <a:rPr lang="en-US" sz="1000" smtClean="0">
                                    <a:solidFill>
                                      <a:schemeClr val="tx1"/>
                                    </a:solidFill>
                                    <a:effectLst/>
                                    <a:latin typeface="Cambria Math"/>
                                  </a:rPr>
                                  <m:t>𝑦</m:t>
                                </m:r>
                                <m:r>
                                  <a:rPr lang="en-US" sz="1000" smtClean="0">
                                    <a:solidFill>
                                      <a:schemeClr val="tx1"/>
                                    </a:solidFill>
                                    <a:effectLst/>
                                    <a:latin typeface="Cambria Math"/>
                                  </a:rPr>
                                  <m:t>, </m:t>
                                </m:r>
                                <m:r>
                                  <a:rPr lang="en-US" sz="1000" smtClean="0">
                                    <a:solidFill>
                                      <a:schemeClr val="tx1"/>
                                    </a:solidFill>
                                    <a:effectLst/>
                                    <a:latin typeface="Cambria Math"/>
                                  </a:rPr>
                                  <m:t>𝑥</m:t>
                                </m:r>
                                <m:r>
                                  <a:rPr lang="en-US" sz="1000" smtClean="0">
                                    <a:solidFill>
                                      <a:schemeClr val="tx1"/>
                                    </a:solidFill>
                                    <a:effectLst/>
                                    <a:latin typeface="Cambria Math"/>
                                  </a:rPr>
                                  <m:t>)</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=1</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𝑀𝑜𝑡h𝑒𝑟</m:t>
                                </m:r>
                                <m:r>
                                  <a:rPr lang="en-US" sz="1000" smtClean="0">
                                    <a:solidFill>
                                      <a:schemeClr val="tx1"/>
                                    </a:solidFill>
                                    <a:effectLst/>
                                    <a:latin typeface="Cambria Math"/>
                                  </a:rPr>
                                  <m:t>(</m:t>
                                </m:r>
                                <m:r>
                                  <a:rPr lang="en-US" sz="1000" smtClean="0">
                                    <a:solidFill>
                                      <a:schemeClr val="tx1"/>
                                    </a:solidFill>
                                    <a:effectLst/>
                                    <a:latin typeface="Cambria Math"/>
                                  </a:rPr>
                                  <m:t>𝑦</m:t>
                                </m:r>
                                <m:r>
                                  <a:rPr lang="en-US" sz="1000" smtClean="0">
                                    <a:solidFill>
                                      <a:schemeClr val="tx1"/>
                                    </a:solidFill>
                                    <a:effectLst/>
                                    <a:latin typeface="Cambria Math"/>
                                  </a:rPr>
                                  <m:t>, </m:t>
                                </m:r>
                                <m:r>
                                  <a:rPr lang="en-US" sz="1000" smtClean="0">
                                    <a:solidFill>
                                      <a:schemeClr val="tx1"/>
                                    </a:solidFill>
                                    <a:effectLst/>
                                    <a:latin typeface="Cambria Math"/>
                                  </a:rPr>
                                  <m:t>𝑧</m:t>
                                </m:r>
                                <m:r>
                                  <a:rPr lang="en-US" sz="1000" smtClean="0">
                                    <a:solidFill>
                                      <a:schemeClr val="tx1"/>
                                    </a:solidFill>
                                    <a:effectLst/>
                                    <a:latin typeface="Cambria Math"/>
                                  </a:rPr>
                                  <m:t>)</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=1</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𝑀𝑜𝑡h𝑒𝑟</m:t>
                                </m:r>
                                <m:r>
                                  <a:rPr lang="en-US" sz="1000" smtClean="0">
                                    <a:solidFill>
                                      <a:schemeClr val="tx1"/>
                                    </a:solidFill>
                                    <a:effectLst/>
                                    <a:latin typeface="Cambria Math"/>
                                  </a:rPr>
                                  <m:t>(</m:t>
                                </m:r>
                                <m:r>
                                  <a:rPr lang="en-US" sz="1000" smtClean="0">
                                    <a:solidFill>
                                      <a:schemeClr val="tx1"/>
                                    </a:solidFill>
                                    <a:effectLst/>
                                    <a:latin typeface="Cambria Math"/>
                                  </a:rPr>
                                  <m:t>𝑧</m:t>
                                </m:r>
                                <m:r>
                                  <a:rPr lang="en-US" sz="1000" smtClean="0">
                                    <a:solidFill>
                                      <a:schemeClr val="tx1"/>
                                    </a:solidFill>
                                    <a:effectLst/>
                                    <a:latin typeface="Cambria Math"/>
                                  </a:rPr>
                                  <m:t>, </m:t>
                                </m:r>
                                <m:r>
                                  <a:rPr lang="en-US" sz="1000" smtClean="0">
                                    <a:solidFill>
                                      <a:schemeClr val="tx1"/>
                                    </a:solidFill>
                                    <a:effectLst/>
                                    <a:latin typeface="Cambria Math"/>
                                  </a:rPr>
                                  <m:t>𝑥</m:t>
                                </m:r>
                                <m:r>
                                  <a:rPr lang="en-US" sz="1000" smtClean="0">
                                    <a:solidFill>
                                      <a:schemeClr val="tx1"/>
                                    </a:solidFill>
                                    <a:effectLst/>
                                    <a:latin typeface="Cambria Math"/>
                                  </a:rPr>
                                  <m:t>)</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=1</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𝑀𝑜𝑡h𝑒𝑟</m:t>
                                </m:r>
                                <m:r>
                                  <a:rPr lang="en-US" sz="1000" smtClean="0">
                                    <a:solidFill>
                                      <a:schemeClr val="tx1"/>
                                    </a:solidFill>
                                    <a:effectLst/>
                                    <a:latin typeface="Cambria Math"/>
                                  </a:rPr>
                                  <m:t>(</m:t>
                                </m:r>
                                <m:r>
                                  <a:rPr lang="en-US" sz="1000" smtClean="0">
                                    <a:solidFill>
                                      <a:schemeClr val="tx1"/>
                                    </a:solidFill>
                                    <a:effectLst/>
                                    <a:latin typeface="Cambria Math"/>
                                  </a:rPr>
                                  <m:t>𝑧</m:t>
                                </m:r>
                                <m:r>
                                  <a:rPr lang="en-US" sz="1000" smtClean="0">
                                    <a:solidFill>
                                      <a:schemeClr val="tx1"/>
                                    </a:solidFill>
                                    <a:effectLst/>
                                    <a:latin typeface="Cambria Math"/>
                                  </a:rPr>
                                  <m:t>, </m:t>
                                </m:r>
                                <m:r>
                                  <a:rPr lang="en-US" sz="1000" smtClean="0">
                                    <a:solidFill>
                                      <a:schemeClr val="tx1"/>
                                    </a:solidFill>
                                    <a:effectLst/>
                                    <a:latin typeface="Cambria Math"/>
                                  </a:rPr>
                                  <m:t>𝑦</m:t>
                                </m:r>
                                <m:r>
                                  <a:rPr lang="en-US" sz="1000" smtClean="0">
                                    <a:solidFill>
                                      <a:schemeClr val="tx1"/>
                                    </a:solidFill>
                                    <a:effectLst/>
                                    <a:latin typeface="Cambria Math"/>
                                  </a:rPr>
                                  <m:t>)</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=1</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=3</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𝑆𝑖𝑏𝑙𝑖𝑛𝑔</m:t>
                                </m:r>
                                <m:r>
                                  <a:rPr lang="en-US" sz="1000" smtClean="0">
                                    <a:solidFill>
                                      <a:schemeClr val="tx1"/>
                                    </a:solidFill>
                                    <a:effectLst/>
                                    <a:latin typeface="Cambria Math"/>
                                  </a:rPr>
                                  <m:t>(</m:t>
                                </m:r>
                                <m:r>
                                  <a:rPr lang="en-US" sz="1000" smtClean="0">
                                    <a:solidFill>
                                      <a:schemeClr val="tx1"/>
                                    </a:solidFill>
                                    <a:effectLst/>
                                    <a:latin typeface="Cambria Math"/>
                                  </a:rPr>
                                  <m:t>𝑥</m:t>
                                </m:r>
                                <m:r>
                                  <a:rPr lang="en-US" sz="1000" smtClean="0">
                                    <a:solidFill>
                                      <a:schemeClr val="tx1"/>
                                    </a:solidFill>
                                    <a:effectLst/>
                                    <a:latin typeface="Cambria Math"/>
                                  </a:rPr>
                                  <m:t>,</m:t>
                                </m:r>
                                <m:r>
                                  <a:rPr lang="en-US" sz="1000" smtClean="0">
                                    <a:solidFill>
                                      <a:schemeClr val="tx1"/>
                                    </a:solidFill>
                                    <a:effectLst/>
                                    <a:latin typeface="Cambria Math"/>
                                  </a:rPr>
                                  <m:t>𝑦</m:t>
                                </m:r>
                                <m:r>
                                  <a:rPr lang="en-US" sz="1000" smtClean="0">
                                    <a:solidFill>
                                      <a:schemeClr val="tx1"/>
                                    </a:solidFill>
                                    <a:effectLst/>
                                    <a:latin typeface="Cambria Math"/>
                                  </a:rPr>
                                  <m:t>)</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=1</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𝑆𝑖𝑏𝑙𝑖𝑛𝑔</m:t>
                                </m:r>
                                <m:r>
                                  <a:rPr lang="en-US" sz="1000" smtClean="0">
                                    <a:solidFill>
                                      <a:schemeClr val="tx1"/>
                                    </a:solidFill>
                                    <a:effectLst/>
                                    <a:latin typeface="Cambria Math"/>
                                  </a:rPr>
                                  <m:t>(</m:t>
                                </m:r>
                                <m:r>
                                  <a:rPr lang="en-US" sz="1000" smtClean="0">
                                    <a:solidFill>
                                      <a:schemeClr val="tx1"/>
                                    </a:solidFill>
                                    <a:effectLst/>
                                    <a:latin typeface="Cambria Math"/>
                                  </a:rPr>
                                  <m:t>𝑥</m:t>
                                </m:r>
                                <m:r>
                                  <a:rPr lang="en-US" sz="1000" smtClean="0">
                                    <a:solidFill>
                                      <a:schemeClr val="tx1"/>
                                    </a:solidFill>
                                    <a:effectLst/>
                                    <a:latin typeface="Cambria Math"/>
                                  </a:rPr>
                                  <m:t>,</m:t>
                                </m:r>
                                <m:r>
                                  <a:rPr lang="en-US" sz="1000" smtClean="0">
                                    <a:solidFill>
                                      <a:schemeClr val="tx1"/>
                                    </a:solidFill>
                                    <a:effectLst/>
                                    <a:latin typeface="Cambria Math"/>
                                  </a:rPr>
                                  <m:t>𝑧</m:t>
                                </m:r>
                                <m:r>
                                  <a:rPr lang="en-US" sz="1000" smtClean="0">
                                    <a:solidFill>
                                      <a:schemeClr val="tx1"/>
                                    </a:solidFill>
                                    <a:effectLst/>
                                    <a:latin typeface="Cambria Math"/>
                                  </a:rPr>
                                  <m:t>)</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=1</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𝑆𝑖𝑏𝑙𝑖𝑛𝑔</m:t>
                                </m:r>
                                <m:r>
                                  <a:rPr lang="en-US" sz="1000" smtClean="0">
                                    <a:solidFill>
                                      <a:schemeClr val="tx1"/>
                                    </a:solidFill>
                                    <a:effectLst/>
                                    <a:latin typeface="Cambria Math"/>
                                  </a:rPr>
                                  <m:t>(</m:t>
                                </m:r>
                                <m:r>
                                  <a:rPr lang="en-US" sz="1000" smtClean="0">
                                    <a:solidFill>
                                      <a:schemeClr val="tx1"/>
                                    </a:solidFill>
                                    <a:effectLst/>
                                    <a:latin typeface="Cambria Math"/>
                                  </a:rPr>
                                  <m:t>𝑦</m:t>
                                </m:r>
                                <m:r>
                                  <a:rPr lang="en-US" sz="1000" smtClean="0">
                                    <a:solidFill>
                                      <a:schemeClr val="tx1"/>
                                    </a:solidFill>
                                    <a:effectLst/>
                                    <a:latin typeface="Cambria Math"/>
                                  </a:rPr>
                                  <m:t>,</m:t>
                                </m:r>
                                <m:r>
                                  <a:rPr lang="en-US" sz="1000" smtClean="0">
                                    <a:solidFill>
                                      <a:schemeClr val="tx1"/>
                                    </a:solidFill>
                                    <a:effectLst/>
                                    <a:latin typeface="Cambria Math"/>
                                  </a:rPr>
                                  <m:t>𝑥</m:t>
                                </m:r>
                                <m:r>
                                  <a:rPr lang="en-US" sz="1000" smtClean="0">
                                    <a:solidFill>
                                      <a:schemeClr val="tx1"/>
                                    </a:solidFill>
                                    <a:effectLst/>
                                    <a:latin typeface="Cambria Math"/>
                                  </a:rPr>
                                  <m:t>)</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𝑆𝑖𝑏𝑙𝑖𝑛𝑔</m:t>
                                </m:r>
                                <m:r>
                                  <a:rPr lang="en-US" sz="1000" smtClean="0">
                                    <a:solidFill>
                                      <a:schemeClr val="tx1"/>
                                    </a:solidFill>
                                    <a:effectLst/>
                                    <a:latin typeface="Cambria Math"/>
                                  </a:rPr>
                                  <m:t>(</m:t>
                                </m:r>
                                <m:r>
                                  <a:rPr lang="en-US" sz="1000" smtClean="0">
                                    <a:solidFill>
                                      <a:schemeClr val="tx1"/>
                                    </a:solidFill>
                                    <a:effectLst/>
                                    <a:latin typeface="Cambria Math"/>
                                  </a:rPr>
                                  <m:t>𝑦</m:t>
                                </m:r>
                                <m:r>
                                  <a:rPr lang="en-US" sz="1000" smtClean="0">
                                    <a:solidFill>
                                      <a:schemeClr val="tx1"/>
                                    </a:solidFill>
                                    <a:effectLst/>
                                    <a:latin typeface="Cambria Math"/>
                                  </a:rPr>
                                  <m:t>,</m:t>
                                </m:r>
                                <m:r>
                                  <a:rPr lang="en-US" sz="1000" smtClean="0">
                                    <a:solidFill>
                                      <a:schemeClr val="tx1"/>
                                    </a:solidFill>
                                    <a:effectLst/>
                                    <a:latin typeface="Cambria Math"/>
                                  </a:rPr>
                                  <m:t>𝑧</m:t>
                                </m:r>
                                <m:r>
                                  <a:rPr lang="en-US" sz="1000" smtClean="0">
                                    <a:solidFill>
                                      <a:schemeClr val="tx1"/>
                                    </a:solidFill>
                                    <a:effectLst/>
                                    <a:latin typeface="Cambria Math"/>
                                  </a:rPr>
                                  <m:t>)</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𝑆𝑖𝑏𝑙𝑖𝑛𝑔</m:t>
                                </m:r>
                                <m:r>
                                  <a:rPr lang="en-US" sz="1000" smtClean="0">
                                    <a:solidFill>
                                      <a:schemeClr val="tx1"/>
                                    </a:solidFill>
                                    <a:effectLst/>
                                    <a:latin typeface="Cambria Math"/>
                                  </a:rPr>
                                  <m:t>(</m:t>
                                </m:r>
                                <m:r>
                                  <a:rPr lang="en-US" sz="1000" smtClean="0">
                                    <a:solidFill>
                                      <a:schemeClr val="tx1"/>
                                    </a:solidFill>
                                    <a:effectLst/>
                                    <a:latin typeface="Cambria Math"/>
                                  </a:rPr>
                                  <m:t>𝑧</m:t>
                                </m:r>
                                <m:r>
                                  <a:rPr lang="en-US" sz="1000" smtClean="0">
                                    <a:solidFill>
                                      <a:schemeClr val="tx1"/>
                                    </a:solidFill>
                                    <a:effectLst/>
                                    <a:latin typeface="Cambria Math"/>
                                  </a:rPr>
                                  <m:t>,</m:t>
                                </m:r>
                                <m:r>
                                  <a:rPr lang="en-US" sz="1000" smtClean="0">
                                    <a:solidFill>
                                      <a:schemeClr val="tx1"/>
                                    </a:solidFill>
                                    <a:effectLst/>
                                    <a:latin typeface="Cambria Math"/>
                                  </a:rPr>
                                  <m:t>𝑥</m:t>
                                </m:r>
                                <m:r>
                                  <a:rPr lang="en-US" sz="1000" smtClean="0">
                                    <a:solidFill>
                                      <a:schemeClr val="tx1"/>
                                    </a:solidFill>
                                    <a:effectLst/>
                                    <a:latin typeface="Cambria Math"/>
                                  </a:rPr>
                                  <m:t>)</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𝑆𝑖𝑏𝑙𝑖𝑛𝑔</m:t>
                                </m:r>
                                <m:r>
                                  <a:rPr lang="en-US" sz="1000" smtClean="0">
                                    <a:solidFill>
                                      <a:schemeClr val="tx1"/>
                                    </a:solidFill>
                                    <a:effectLst/>
                                    <a:latin typeface="Cambria Math"/>
                                  </a:rPr>
                                  <m:t>(</m:t>
                                </m:r>
                                <m:r>
                                  <a:rPr lang="en-US" sz="1000" smtClean="0">
                                    <a:solidFill>
                                      <a:schemeClr val="tx1"/>
                                    </a:solidFill>
                                    <a:effectLst/>
                                    <a:latin typeface="Cambria Math"/>
                                  </a:rPr>
                                  <m:t>𝑧</m:t>
                                </m:r>
                                <m:r>
                                  <a:rPr lang="en-US" sz="1000" smtClean="0">
                                    <a:solidFill>
                                      <a:schemeClr val="tx1"/>
                                    </a:solidFill>
                                    <a:effectLst/>
                                    <a:latin typeface="Cambria Math"/>
                                  </a:rPr>
                                  <m:t>,</m:t>
                                </m:r>
                                <m:r>
                                  <a:rPr lang="en-US" sz="1000" smtClean="0">
                                    <a:solidFill>
                                      <a:schemeClr val="tx1"/>
                                    </a:solidFill>
                                    <a:effectLst/>
                                    <a:latin typeface="Cambria Math"/>
                                  </a:rPr>
                                  <m:t>𝑦</m:t>
                                </m:r>
                                <m:r>
                                  <a:rPr lang="en-US" sz="1000" smtClean="0">
                                    <a:solidFill>
                                      <a:schemeClr val="tx1"/>
                                    </a:solidFill>
                                    <a:effectLst/>
                                    <a:latin typeface="Cambria Math"/>
                                  </a:rPr>
                                  <m:t>)</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=1</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=2</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𝐶𝑜𝑢𝑝𝑙</m:t>
                                </m:r>
                                <m:r>
                                  <m:rPr>
                                    <m:sty m:val="p"/>
                                  </m:rPr>
                                  <a:rPr lang="en-US" sz="1000" smtClean="0">
                                    <a:solidFill>
                                      <a:schemeClr val="tx1"/>
                                    </a:solidFill>
                                    <a:effectLst/>
                                    <a:latin typeface="Cambria Math"/>
                                  </a:rPr>
                                  <m:t>e</m:t>
                                </m:r>
                                <m:r>
                                  <a:rPr lang="en-US" sz="1000" smtClean="0">
                                    <a:solidFill>
                                      <a:schemeClr val="tx1"/>
                                    </a:solidFill>
                                    <a:effectLst/>
                                    <a:latin typeface="Cambria Math"/>
                                  </a:rPr>
                                  <m:t>(</m:t>
                                </m:r>
                                <m:r>
                                  <a:rPr lang="en-US" sz="1000" smtClean="0">
                                    <a:solidFill>
                                      <a:schemeClr val="tx1"/>
                                    </a:solidFill>
                                    <a:effectLst/>
                                    <a:latin typeface="Cambria Math"/>
                                  </a:rPr>
                                  <m:t>𝑥</m:t>
                                </m:r>
                                <m:r>
                                  <a:rPr lang="en-US" sz="1000" smtClean="0">
                                    <a:solidFill>
                                      <a:schemeClr val="tx1"/>
                                    </a:solidFill>
                                    <a:effectLst/>
                                    <a:latin typeface="Cambria Math"/>
                                  </a:rPr>
                                  <m:t>, </m:t>
                                </m:r>
                                <m:r>
                                  <a:rPr lang="en-US" sz="1000" smtClean="0">
                                    <a:solidFill>
                                      <a:schemeClr val="tx1"/>
                                    </a:solidFill>
                                    <a:effectLst/>
                                    <a:latin typeface="Cambria Math"/>
                                  </a:rPr>
                                  <m:t>𝑦</m:t>
                                </m:r>
                                <m:r>
                                  <a:rPr lang="en-US" sz="1000" smtClean="0">
                                    <a:solidFill>
                                      <a:schemeClr val="tx1"/>
                                    </a:solidFill>
                                    <a:effectLst/>
                                    <a:latin typeface="Cambria Math"/>
                                  </a:rPr>
                                  <m:t>)</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=1</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𝑪𝒐𝒖𝒑𝒍</m:t>
                                </m:r>
                                <m:r>
                                  <a:rPr lang="en-US" sz="1000" smtClean="0">
                                    <a:solidFill>
                                      <a:schemeClr val="tx1"/>
                                    </a:solidFill>
                                    <a:effectLst/>
                                    <a:latin typeface="Cambria Math"/>
                                  </a:rPr>
                                  <m:t>𝐞</m:t>
                                </m:r>
                                <m:r>
                                  <a:rPr lang="en-US" sz="1000" smtClean="0">
                                    <a:solidFill>
                                      <a:schemeClr val="tx1"/>
                                    </a:solidFill>
                                    <a:effectLst/>
                                    <a:latin typeface="Cambria Math"/>
                                  </a:rPr>
                                  <m:t>(</m:t>
                                </m:r>
                                <m:r>
                                  <a:rPr lang="en-US" sz="1000" smtClean="0">
                                    <a:solidFill>
                                      <a:schemeClr val="tx1"/>
                                    </a:solidFill>
                                    <a:effectLst/>
                                    <a:latin typeface="Cambria Math"/>
                                  </a:rPr>
                                  <m:t>𝒙</m:t>
                                </m:r>
                                <m:r>
                                  <a:rPr lang="en-US" sz="1000" smtClean="0">
                                    <a:solidFill>
                                      <a:schemeClr val="tx1"/>
                                    </a:solidFill>
                                    <a:effectLst/>
                                    <a:latin typeface="Cambria Math"/>
                                  </a:rPr>
                                  <m:t>, </m:t>
                                </m:r>
                                <m:r>
                                  <a:rPr lang="en-US" sz="1000" smtClean="0">
                                    <a:solidFill>
                                      <a:schemeClr val="tx1"/>
                                    </a:solidFill>
                                    <a:effectLst/>
                                    <a:latin typeface="Cambria Math"/>
                                  </a:rPr>
                                  <m:t>𝒛</m:t>
                                </m:r>
                                <m:r>
                                  <a:rPr lang="en-US" sz="1000" smtClean="0">
                                    <a:solidFill>
                                      <a:schemeClr val="tx1"/>
                                    </a:solidFill>
                                    <a:effectLst/>
                                    <a:latin typeface="Cambria Math"/>
                                  </a:rPr>
                                  <m:t>)</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𝒎</m:t>
                                        </m:r>
                                      </m:e>
                                      <m:sub>
                                        <m:r>
                                          <a:rPr lang="en-US" sz="1000">
                                            <a:solidFill>
                                              <a:schemeClr val="tx1"/>
                                            </a:solidFill>
                                            <a:effectLst/>
                                            <a:latin typeface="Cambria Math"/>
                                          </a:rPr>
                                          <m:t>+</m:t>
                                        </m:r>
                                      </m:sub>
                                    </m:sSub>
                                  </m:e>
                                </m:acc>
                                <m:r>
                                  <a:rPr lang="en-US" sz="1000">
                                    <a:solidFill>
                                      <a:schemeClr val="tx1"/>
                                    </a:solidFill>
                                    <a:effectLst/>
                                    <a:latin typeface="Cambria Math"/>
                                  </a:rPr>
                                  <m:t>=</m:t>
                                </m:r>
                                <m:r>
                                  <a:rPr lang="en-US" sz="1000">
                                    <a:solidFill>
                                      <a:schemeClr val="tx1"/>
                                    </a:solidFill>
                                    <a:effectLst/>
                                    <a:latin typeface="Cambria Math"/>
                                  </a:rPr>
                                  <m:t>𝟏</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𝒎</m:t>
                                        </m:r>
                                      </m:e>
                                      <m:sub>
                                        <m:r>
                                          <a:rPr lang="zh-CN" altLang="en-US" sz="1000">
                                            <a:solidFill>
                                              <a:schemeClr val="tx1"/>
                                            </a:solidFill>
                                            <a:effectLst/>
                                            <a:latin typeface="Cambria Math"/>
                                          </a:rPr>
                                          <m:t>−</m:t>
                                        </m:r>
                                      </m:sub>
                                    </m:sSub>
                                  </m:e>
                                </m:acc>
                                <m:r>
                                  <a:rPr lang="en-US" sz="1000">
                                    <a:solidFill>
                                      <a:schemeClr val="tx1"/>
                                    </a:solidFill>
                                    <a:effectLst/>
                                    <a:latin typeface="Cambria Math"/>
                                  </a:rPr>
                                  <m:t>=</m:t>
                                </m:r>
                                <m:r>
                                  <a:rPr lang="en-US" sz="1000">
                                    <a:solidFill>
                                      <a:schemeClr val="tx1"/>
                                    </a:solidFill>
                                    <a:effectLst/>
                                    <a:latin typeface="Cambria Math"/>
                                  </a:rPr>
                                  <m:t>𝟏</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𝐶𝑜𝑢𝑝𝑙</m:t>
                                </m:r>
                                <m:r>
                                  <m:rPr>
                                    <m:sty m:val="p"/>
                                  </m:rPr>
                                  <a:rPr lang="en-US" sz="1000" smtClean="0">
                                    <a:solidFill>
                                      <a:schemeClr val="tx1"/>
                                    </a:solidFill>
                                    <a:effectLst/>
                                    <a:latin typeface="Cambria Math"/>
                                  </a:rPr>
                                  <m:t>e</m:t>
                                </m:r>
                                <m:r>
                                  <a:rPr lang="en-US" sz="1000" smtClean="0">
                                    <a:solidFill>
                                      <a:schemeClr val="tx1"/>
                                    </a:solidFill>
                                    <a:effectLst/>
                                    <a:latin typeface="Cambria Math"/>
                                  </a:rPr>
                                  <m:t>(</m:t>
                                </m:r>
                                <m:r>
                                  <a:rPr lang="en-US" sz="1000" smtClean="0">
                                    <a:solidFill>
                                      <a:schemeClr val="tx1"/>
                                    </a:solidFill>
                                    <a:effectLst/>
                                    <a:latin typeface="Cambria Math"/>
                                  </a:rPr>
                                  <m:t>𝑦</m:t>
                                </m:r>
                                <m:r>
                                  <a:rPr lang="en-US" sz="1000" smtClean="0">
                                    <a:solidFill>
                                      <a:schemeClr val="tx1"/>
                                    </a:solidFill>
                                    <a:effectLst/>
                                    <a:latin typeface="Cambria Math"/>
                                  </a:rPr>
                                  <m:t>, </m:t>
                                </m:r>
                                <m:r>
                                  <a:rPr lang="en-US" sz="1000" smtClean="0">
                                    <a:solidFill>
                                      <a:schemeClr val="tx1"/>
                                    </a:solidFill>
                                    <a:effectLst/>
                                    <a:latin typeface="Cambria Math"/>
                                  </a:rPr>
                                  <m:t>𝑥</m:t>
                                </m:r>
                                <m:r>
                                  <a:rPr lang="en-US" sz="1000" smtClean="0">
                                    <a:solidFill>
                                      <a:schemeClr val="tx1"/>
                                    </a:solidFill>
                                    <a:effectLst/>
                                    <a:latin typeface="Cambria Math"/>
                                  </a:rPr>
                                  <m:t>)</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m:t>
                              </m:r>
                            </m:oMath>
                          </a14:m>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𝐶𝑜𝑢𝑝𝑙</m:t>
                                </m:r>
                                <m:r>
                                  <m:rPr>
                                    <m:sty m:val="p"/>
                                  </m:rPr>
                                  <a:rPr lang="en-US" sz="1000" smtClean="0">
                                    <a:solidFill>
                                      <a:schemeClr val="tx1"/>
                                    </a:solidFill>
                                    <a:effectLst/>
                                    <a:latin typeface="Cambria Math"/>
                                  </a:rPr>
                                  <m:t>e</m:t>
                                </m:r>
                                <m:r>
                                  <a:rPr lang="en-US" sz="1000" smtClean="0">
                                    <a:solidFill>
                                      <a:schemeClr val="tx1"/>
                                    </a:solidFill>
                                    <a:effectLst/>
                                    <a:latin typeface="Cambria Math"/>
                                  </a:rPr>
                                  <m:t>(</m:t>
                                </m:r>
                                <m:r>
                                  <a:rPr lang="en-US" sz="1000" smtClean="0">
                                    <a:solidFill>
                                      <a:schemeClr val="tx1"/>
                                    </a:solidFill>
                                    <a:effectLst/>
                                    <a:latin typeface="Cambria Math"/>
                                  </a:rPr>
                                  <m:t>𝑦</m:t>
                                </m:r>
                                <m:r>
                                  <a:rPr lang="en-US" sz="1000" smtClean="0">
                                    <a:solidFill>
                                      <a:schemeClr val="tx1"/>
                                    </a:solidFill>
                                    <a:effectLst/>
                                    <a:latin typeface="Cambria Math"/>
                                  </a:rPr>
                                  <m:t>, </m:t>
                                </m:r>
                                <m:r>
                                  <a:rPr lang="en-US" sz="1000" smtClean="0">
                                    <a:solidFill>
                                      <a:schemeClr val="tx1"/>
                                    </a:solidFill>
                                    <a:effectLst/>
                                    <a:latin typeface="Cambria Math"/>
                                  </a:rPr>
                                  <m:t>𝑧</m:t>
                                </m:r>
                                <m:r>
                                  <a:rPr lang="en-US" sz="1000" smtClean="0">
                                    <a:solidFill>
                                      <a:schemeClr val="tx1"/>
                                    </a:solidFill>
                                    <a:effectLst/>
                                    <a:latin typeface="Cambria Math"/>
                                  </a:rPr>
                                  <m:t>)</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𝐶𝑜𝑢𝑝𝑙</m:t>
                                </m:r>
                                <m:r>
                                  <m:rPr>
                                    <m:sty m:val="p"/>
                                  </m:rPr>
                                  <a:rPr lang="en-US" sz="1000" smtClean="0">
                                    <a:solidFill>
                                      <a:schemeClr val="tx1"/>
                                    </a:solidFill>
                                    <a:effectLst/>
                                    <a:latin typeface="Cambria Math"/>
                                  </a:rPr>
                                  <m:t>e</m:t>
                                </m:r>
                                <m:r>
                                  <a:rPr lang="en-US" sz="1000" smtClean="0">
                                    <a:solidFill>
                                      <a:schemeClr val="tx1"/>
                                    </a:solidFill>
                                    <a:effectLst/>
                                    <a:latin typeface="Cambria Math"/>
                                  </a:rPr>
                                  <m:t>(</m:t>
                                </m:r>
                                <m:r>
                                  <a:rPr lang="en-US" sz="1000" smtClean="0">
                                    <a:solidFill>
                                      <a:schemeClr val="tx1"/>
                                    </a:solidFill>
                                    <a:effectLst/>
                                    <a:latin typeface="Cambria Math"/>
                                  </a:rPr>
                                  <m:t>𝑧</m:t>
                                </m:r>
                                <m:r>
                                  <a:rPr lang="en-US" sz="1000" smtClean="0">
                                    <a:solidFill>
                                      <a:schemeClr val="tx1"/>
                                    </a:solidFill>
                                    <a:effectLst/>
                                    <a:latin typeface="Cambria Math"/>
                                  </a:rPr>
                                  <m:t>, </m:t>
                                </m:r>
                                <m:r>
                                  <a:rPr lang="en-US" sz="1000" smtClean="0">
                                    <a:solidFill>
                                      <a:schemeClr val="tx1"/>
                                    </a:solidFill>
                                    <a:effectLst/>
                                    <a:latin typeface="Cambria Math"/>
                                  </a:rPr>
                                  <m:t>𝑥</m:t>
                                </m:r>
                                <m:r>
                                  <a:rPr lang="en-US" sz="1000" smtClean="0">
                                    <a:solidFill>
                                      <a:schemeClr val="tx1"/>
                                    </a:solidFill>
                                    <a:effectLst/>
                                    <a:latin typeface="Cambria Math"/>
                                  </a:rPr>
                                  <m:t>)</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=2</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r h="243112">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000" smtClean="0">
                                    <a:solidFill>
                                      <a:schemeClr val="tx1"/>
                                    </a:solidFill>
                                    <a:effectLst/>
                                    <a:latin typeface="Cambria Math"/>
                                  </a:rPr>
                                  <m:t>𝐶𝑜𝑢𝑝𝑙</m:t>
                                </m:r>
                                <m:r>
                                  <m:rPr>
                                    <m:sty m:val="p"/>
                                  </m:rPr>
                                  <a:rPr lang="en-US" sz="1000" smtClean="0">
                                    <a:solidFill>
                                      <a:schemeClr val="tx1"/>
                                    </a:solidFill>
                                    <a:effectLst/>
                                    <a:latin typeface="Cambria Math"/>
                                  </a:rPr>
                                  <m:t>e</m:t>
                                </m:r>
                                <m:r>
                                  <a:rPr lang="en-US" sz="1000" smtClean="0">
                                    <a:solidFill>
                                      <a:schemeClr val="tx1"/>
                                    </a:solidFill>
                                    <a:effectLst/>
                                    <a:latin typeface="Cambria Math"/>
                                  </a:rPr>
                                  <m:t>(</m:t>
                                </m:r>
                                <m:r>
                                  <a:rPr lang="en-US" sz="1000" smtClean="0">
                                    <a:solidFill>
                                      <a:schemeClr val="tx1"/>
                                    </a:solidFill>
                                    <a:effectLst/>
                                    <a:latin typeface="Cambria Math"/>
                                  </a:rPr>
                                  <m:t>𝑧</m:t>
                                </m:r>
                                <m:r>
                                  <a:rPr lang="en-US" sz="1000" smtClean="0">
                                    <a:solidFill>
                                      <a:schemeClr val="tx1"/>
                                    </a:solidFill>
                                    <a:effectLst/>
                                    <a:latin typeface="Cambria Math"/>
                                  </a:rPr>
                                  <m:t>, </m:t>
                                </m:r>
                                <m:r>
                                  <a:rPr lang="en-US" sz="1000" smtClean="0">
                                    <a:solidFill>
                                      <a:schemeClr val="tx1"/>
                                    </a:solidFill>
                                    <a:effectLst/>
                                    <a:latin typeface="Cambria Math"/>
                                  </a:rPr>
                                  <m:t>𝑦</m:t>
                                </m:r>
                                <m:r>
                                  <a:rPr lang="en-US" sz="1000" smtClean="0">
                                    <a:solidFill>
                                      <a:schemeClr val="tx1"/>
                                    </a:solidFill>
                                    <a:effectLst/>
                                    <a:latin typeface="Cambria Math"/>
                                  </a:rPr>
                                  <m:t>)</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en-US" sz="1000">
                                            <a:solidFill>
                                              <a:schemeClr val="tx1"/>
                                            </a:solidFill>
                                            <a:effectLst/>
                                            <a:latin typeface="Cambria Math"/>
                                          </a:rPr>
                                          <m:t>+</m:t>
                                        </m:r>
                                      </m:sub>
                                    </m:sSub>
                                  </m:e>
                                </m:acc>
                                <m:r>
                                  <a:rPr lang="en-US" sz="1000">
                                    <a:solidFill>
                                      <a:schemeClr val="tx1"/>
                                    </a:solidFill>
                                    <a:effectLst/>
                                    <a:latin typeface="Cambria Math"/>
                                  </a:rPr>
                                  <m:t>=0</m:t>
                                </m:r>
                              </m:oMath>
                            </m:oMathPara>
                          </a14:m>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000" i="1" smtClean="0">
                                        <a:solidFill>
                                          <a:schemeClr val="tx1"/>
                                        </a:solidFill>
                                        <a:effectLst/>
                                        <a:latin typeface="Cambria Math" panose="02040503050406030204" pitchFamily="18" charset="0"/>
                                      </a:rPr>
                                    </m:ctrlPr>
                                  </m:accPr>
                                  <m:e>
                                    <m:sSub>
                                      <m:sSubPr>
                                        <m:ctrlPr>
                                          <a:rPr lang="zh-CN" sz="1000" i="1">
                                            <a:solidFill>
                                              <a:schemeClr val="tx1"/>
                                            </a:solidFill>
                                            <a:effectLst/>
                                            <a:latin typeface="Cambria Math" panose="02040503050406030204" pitchFamily="18" charset="0"/>
                                          </a:rPr>
                                        </m:ctrlPr>
                                      </m:sSubPr>
                                      <m:e>
                                        <m:r>
                                          <a:rPr lang="en-US" sz="1000">
                                            <a:solidFill>
                                              <a:schemeClr val="tx1"/>
                                            </a:solidFill>
                                            <a:effectLst/>
                                            <a:latin typeface="Cambria Math"/>
                                          </a:rPr>
                                          <m:t>𝑚</m:t>
                                        </m:r>
                                      </m:e>
                                      <m:sub>
                                        <m:r>
                                          <a:rPr lang="zh-CN" altLang="en-US" sz="1000">
                                            <a:solidFill>
                                              <a:schemeClr val="tx1"/>
                                            </a:solidFill>
                                            <a:effectLst/>
                                            <a:latin typeface="Cambria Math"/>
                                          </a:rPr>
                                          <m:t>−</m:t>
                                        </m:r>
                                      </m:sub>
                                    </m:sSub>
                                  </m:e>
                                </m:acc>
                                <m:r>
                                  <a:rPr lang="en-US" sz="1000">
                                    <a:solidFill>
                                      <a:schemeClr val="tx1"/>
                                    </a:solidFill>
                                    <a:effectLst/>
                                    <a:latin typeface="Cambria Math"/>
                                  </a:rPr>
                                  <m:t>=1</m:t>
                                </m:r>
                              </m:oMath>
                            </m:oMathPara>
                          </a14:m>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20"/>
                      </a:ext>
                    </a:extLst>
                  </a:tr>
                </a:tbl>
              </a:graphicData>
            </a:graphic>
          </p:graphicFrame>
        </mc:Choice>
        <mc:Fallback xmlns="">
          <p:graphicFrame>
            <p:nvGraphicFramePr>
              <p:cNvPr id="10" name="表格 9"/>
              <p:cNvGraphicFramePr>
                <a:graphicFrameLocks noGrp="1"/>
              </p:cNvGraphicFramePr>
              <p:nvPr>
                <p:extLst>
                  <p:ext uri="{D42A27DB-BD31-4B8C-83A1-F6EECF244321}">
                    <p14:modId xmlns:p14="http://schemas.microsoft.com/office/powerpoint/2010/main" val="3912306362"/>
                  </p:ext>
                </p:extLst>
              </p:nvPr>
            </p:nvGraphicFramePr>
            <p:xfrm>
              <a:off x="129655" y="908219"/>
              <a:ext cx="4524233" cy="5780229"/>
            </p:xfrm>
            <a:graphic>
              <a:graphicData uri="http://schemas.openxmlformats.org/drawingml/2006/table">
                <a:tbl>
                  <a:tblPr firstRow="1" firstCol="1" bandRow="1">
                    <a:tableStyleId>{5C22544A-7EE6-4342-B048-85BDC9FD1C3A}</a:tableStyleId>
                  </a:tblPr>
                  <a:tblGrid>
                    <a:gridCol w="938992"/>
                    <a:gridCol w="1332564"/>
                    <a:gridCol w="692163"/>
                    <a:gridCol w="805426"/>
                    <a:gridCol w="755088"/>
                  </a:tblGrid>
                  <a:tr h="555684">
                    <a:tc gridSpan="2">
                      <a:txBody>
                        <a:bodyPr/>
                        <a:lstStyle/>
                        <a:p>
                          <a:pPr algn="ctr">
                            <a:spcBef>
                              <a:spcPts val="1000"/>
                            </a:spcBef>
                            <a:spcAft>
                              <a:spcPts val="0"/>
                            </a:spcAft>
                          </a:pPr>
                          <a:r>
                            <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推理规则涵盖的正例和反例数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26720">
                    <a:tc>
                      <a:txBody>
                        <a:bodyPr/>
                        <a:lstStyle/>
                        <a:p>
                          <a:pPr algn="ctr">
                            <a:spcBef>
                              <a:spcPts val="1000"/>
                            </a:spcBef>
                            <a:spcAft>
                              <a:spcPts val="0"/>
                            </a:spcAft>
                          </a:pPr>
                          <a:r>
                            <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前提约束谓词</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00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21809">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234783" r="-382468" b="-1047826"/>
                          </a:stretch>
                        </a:blipFill>
                      </a:tcPr>
                    </a:tc>
                    <a:tc>
                      <a:txBody>
                        <a:bodyPr/>
                        <a:lstStyle/>
                        <a:p>
                          <a:pPr algn="ctr">
                            <a:spcBef>
                              <a:spcPts val="1000"/>
                            </a:spcBef>
                            <a:spcAft>
                              <a:spcPts val="0"/>
                            </a:spcAft>
                          </a:pPr>
                          <a:r>
                            <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空集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234783" r="-227434" b="-1047826"/>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234783" r="-94697" b="-1047826"/>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498387" t="-234783" r="-806" b="-1047826"/>
                          </a:stretch>
                        </a:blipFill>
                      </a:tcPr>
                    </a:tc>
                  </a:tr>
                  <a:tr h="243112">
                    <a:tc rowSpan="18">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32173" r="-382468" b="-696"/>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577500" r="-168950" b="-170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577500" r="-227434" b="-170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577500" r="-94697" b="-1707500"/>
                          </a:stretch>
                        </a:blipFill>
                      </a:tcPr>
                    </a:tc>
                    <a:tc>
                      <a:txBody>
                        <a:bodyPr/>
                        <a:lstStyle/>
                        <a:p>
                          <a:pPr algn="ctr">
                            <a:spcBef>
                              <a:spcPts val="1000"/>
                            </a:spcBef>
                            <a:spcAft>
                              <a:spcPts val="0"/>
                            </a:spcAft>
                          </a:pPr>
                          <a:r>
                            <a:rPr lang="en-US"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677500" r="-168950" b="-160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677500" r="-227434" b="-160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677500" r="-94697" b="-1607500"/>
                          </a:stretch>
                        </a:blipFill>
                      </a:tcPr>
                    </a:tc>
                    <a:tc>
                      <a:txBody>
                        <a:bodyPr/>
                        <a:lstStyle/>
                        <a:p>
                          <a:pPr algn="ctr">
                            <a:spcBef>
                              <a:spcPts val="1000"/>
                            </a:spcBef>
                            <a:spcAft>
                              <a:spcPts val="0"/>
                            </a:spcAft>
                          </a:pPr>
                          <a:r>
                            <a:rPr lang="en-US"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777500" r="-168950" b="-150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777500" r="-227434" b="-150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777500" r="-94697" b="-1507500"/>
                          </a:stretch>
                        </a:blipFill>
                      </a:tcPr>
                    </a:tc>
                    <a:tc>
                      <a:txBody>
                        <a:bodyPr/>
                        <a:lstStyle/>
                        <a:p>
                          <a:pPr algn="ctr">
                            <a:spcBef>
                              <a:spcPts val="1000"/>
                            </a:spcBef>
                            <a:spcAft>
                              <a:spcPts val="0"/>
                            </a:spcAft>
                          </a:pPr>
                          <a:r>
                            <a:rPr lang="en-US"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877500" r="-168950" b="-140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877500" r="-227434" b="-140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877500" r="-94697" b="-1407500"/>
                          </a:stretch>
                        </a:blip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977500" r="-168950" b="-130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977500" r="-227434" b="-130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977500" r="-94697" b="-1307500"/>
                          </a:stretch>
                        </a:blip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1077500" r="-168950" b="-120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1077500" r="-227434" b="-1207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1077500" r="-94697" b="-1207500"/>
                          </a:stretch>
                        </a:blip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0.32</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1207692" r="-168950" b="-1138462"/>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1207692" r="-227434" b="-1138462"/>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1207692" r="-94697" b="-1138462"/>
                          </a:stretch>
                        </a:blip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1275000" r="-168950" b="-101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1275000" r="-227434" b="-101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1275000" r="-94697" b="-1010000"/>
                          </a:stretch>
                        </a:blip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1375000" r="-168950" b="-91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1375000" r="-227434" b="-91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1375000" r="-94697" b="-910000"/>
                          </a:stretch>
                        </a:blip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1475000" r="-168950" b="-81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1475000" r="-227434" b="-81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1475000" r="-94697" b="-810000"/>
                          </a:stretch>
                        </a:blip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1575000" r="-168950" b="-71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1575000" r="-227434" b="-71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1575000" r="-94697" b="-710000"/>
                          </a:stretch>
                        </a:blip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1675000" r="-168950" b="-61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1675000" r="-227434" b="-61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1675000" r="-94697" b="-610000"/>
                          </a:stretch>
                        </a:blip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0.74</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1775000" r="-168950" b="-51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1775000" r="-227434" b="-51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1775000" r="-94697" b="-510000"/>
                          </a:stretch>
                        </a:blip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1875000" r="-168950" b="-41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1875000" r="-227434" b="-4100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1875000" r="-94697" b="-410000"/>
                          </a:stretch>
                        </a:blip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2025641" r="-168950" b="-320513"/>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2025641" r="-227434" b="-320513"/>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2025641" r="-94697" b="-320513"/>
                          </a:stretch>
                        </a:blip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2072500" r="-168950" b="-21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2072500" r="-227434" b="-21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2072500" r="-94697" b="-212500"/>
                          </a:stretch>
                        </a:blip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2172500" r="-168950" b="-11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2172500" r="-227434" b="-11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2172500" r="-94697" b="-112500"/>
                          </a:stretch>
                        </a:blip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43112">
                    <a:tc vMerge="1">
                      <a:txBody>
                        <a:bodyPr/>
                        <a:lstStyle/>
                        <a:p>
                          <a:endParaRPr lang="zh-CN" altLang="en-US"/>
                        </a:p>
                      </a:txBody>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70320" t="-2272500" r="-168950" b="-1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30088" t="-2272500" r="-227434" b="-12500"/>
                          </a:stretch>
                        </a:blip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68182" t="-2272500" r="-94697" b="-12500"/>
                          </a:stretch>
                        </a:blipFill>
                      </a:tcPr>
                    </a:tc>
                    <a:tc>
                      <a:txBody>
                        <a:bodyPr/>
                        <a:lstStyle/>
                        <a:p>
                          <a:pPr algn="ctr">
                            <a:spcBef>
                              <a:spcPts val="1000"/>
                            </a:spcBef>
                            <a:spcAft>
                              <a:spcPts val="0"/>
                            </a:spcAft>
                          </a:pPr>
                          <a:r>
                            <a:rPr lang="en-US"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0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mc:AlternateContent xmlns:mc="http://schemas.openxmlformats.org/markup-compatibility/2006" xmlns:a14="http://schemas.microsoft.com/office/drawing/2010/main">
        <mc:Choice Requires="a14">
          <p:sp>
            <p:nvSpPr>
              <p:cNvPr id="2" name="矩形 1"/>
              <p:cNvSpPr/>
              <p:nvPr/>
            </p:nvSpPr>
            <p:spPr>
              <a:xfrm>
                <a:off x="4763070" y="1728642"/>
                <a:ext cx="4380931" cy="2999026"/>
              </a:xfrm>
              <a:prstGeom prst="rect">
                <a:avLst/>
              </a:prstGeom>
            </p:spPr>
            <p:txBody>
              <a:bodyPr wrap="square">
                <a:spAutoFit/>
              </a:bodyPr>
              <a:lstStyle/>
              <a:p>
                <a:pPr algn="just"/>
                <a:r>
                  <a:rPr lang="zh-CN" altLang="zh-CN" dirty="0">
                    <a:latin typeface="Times New Roman" panose="02020603050405020304" pitchFamily="18" charset="0"/>
                    <a:ea typeface="黑体" panose="02010609060101010101" pitchFamily="49" charset="-122"/>
                    <a:cs typeface="Times New Roman" panose="02020603050405020304" pitchFamily="18" charset="0"/>
                  </a:rPr>
                  <a:t>在训练样本中存在正例</a:t>
                </a:r>
                <a14:m>
                  <m:oMath xmlns:m="http://schemas.openxmlformats.org/officeDocument/2006/math">
                    <m:r>
                      <a:rPr lang="en-US" altLang="zh-CN" i="1">
                        <a:latin typeface="Cambria Math"/>
                      </a:rPr>
                      <m:t>𝐹𝑎𝑡h𝑒𝑟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(David, Mike)</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以及</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反</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例</a:t>
                </a:r>
                <a14:m>
                  <m:oMath xmlns:m="http://schemas.openxmlformats.org/officeDocument/2006/math">
                    <m:r>
                      <a:rPr lang="en-US" altLang="zh-CN" i="1">
                        <a:latin typeface="Cambria Math"/>
                      </a:rPr>
                      <m:t>¬</m:t>
                    </m:r>
                    <m:r>
                      <a:rPr lang="en-US" altLang="zh-CN" i="1">
                        <a:latin typeface="Cambria Math"/>
                      </a:rPr>
                      <m:t>𝐹𝑎𝑡h𝑒𝑟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(David, James)</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即</a:t>
                </a:r>
                <a14:m>
                  <m:oMath xmlns:m="http://schemas.openxmlformats.org/officeDocument/2006/math">
                    <m:r>
                      <a:rPr lang="en-US" altLang="zh-CN" i="1">
                        <a:latin typeface="Cambria Math"/>
                      </a:rPr>
                      <m:t>𝐶𝑜𝑢𝑝𝑙</m:t>
                    </m:r>
                    <m:r>
                      <m:rPr>
                        <m:sty m:val="p"/>
                      </m:rPr>
                      <a:rPr lang="en-US" altLang="zh-CN">
                        <a:latin typeface="Cambria Math"/>
                      </a:rPr>
                      <m:t>e</m:t>
                    </m:r>
                    <m:r>
                      <a:rPr lang="en-US" altLang="zh-CN">
                        <a:latin typeface="Cambria Math"/>
                      </a:rPr>
                      <m:t>(</m:t>
                    </m:r>
                    <m:r>
                      <a:rPr lang="en-US" altLang="zh-CN" i="1">
                        <a:latin typeface="Cambria Math"/>
                      </a:rPr>
                      <m:t>𝑥</m:t>
                    </m:r>
                    <m:r>
                      <a:rPr lang="en-US" altLang="zh-CN" i="1">
                        <a:latin typeface="Cambria Math"/>
                      </a:rPr>
                      <m:t>,</m:t>
                    </m:r>
                    <m:r>
                      <a:rPr lang="en-US" altLang="zh-CN">
                        <a:latin typeface="Cambria Math"/>
                      </a:rPr>
                      <m:t> </m:t>
                    </m:r>
                    <m:r>
                      <a:rPr lang="en-US" altLang="zh-CN" i="1">
                        <a:latin typeface="Cambria Math"/>
                      </a:rPr>
                      <m:t>𝑧</m:t>
                    </m:r>
                    <m:r>
                      <a:rPr lang="en-US" altLang="zh-CN">
                        <a:latin typeface="Cambria Math"/>
                      </a:rPr>
                      <m:t>)</m:t>
                    </m:r>
                    <m:r>
                      <a:rPr lang="en-US" altLang="zh-CN" i="1">
                        <a:latin typeface="Cambria Math"/>
                      </a:rPr>
                      <m:t>→</m:t>
                    </m:r>
                    <m:r>
                      <a:rPr lang="en-US" altLang="zh-CN" i="1">
                        <a:latin typeface="Cambria Math"/>
                      </a:rPr>
                      <m:t>𝐹𝑎𝑡h𝑒𝑟</m:t>
                    </m:r>
                    <m:d>
                      <m:dPr>
                        <m:ctrlPr>
                          <a:rPr lang="zh-CN" altLang="zh-CN" i="1">
                            <a:latin typeface="Cambria Math" panose="02040503050406030204" pitchFamily="18" charset="0"/>
                          </a:rPr>
                        </m:ctrlPr>
                      </m:dPr>
                      <m:e>
                        <m:r>
                          <a:rPr lang="en-US" altLang="zh-CN" i="1">
                            <a:latin typeface="Cambria Math"/>
                          </a:rPr>
                          <m:t>𝑥</m:t>
                        </m:r>
                        <m:r>
                          <a:rPr lang="en-US" altLang="zh-CN" i="1">
                            <a:latin typeface="Cambria Math"/>
                          </a:rPr>
                          <m:t>, </m:t>
                        </m:r>
                        <m:r>
                          <a:rPr lang="en-US" altLang="zh-CN" i="1">
                            <a:latin typeface="Cambria Math"/>
                          </a:rPr>
                          <m:t>𝑦</m:t>
                        </m:r>
                      </m:e>
                    </m:d>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覆盖正例和</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反</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例数量分别为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。信息增益值为：</a:t>
                </a:r>
                <a:endParaRPr lang="en-US" altLang="zh-CN" i="1" dirty="0"/>
              </a:p>
              <a:p>
                <a:pPr algn="just"/>
                <a:endParaRPr lang="en-US" altLang="zh-CN" i="1" dirty="0"/>
              </a:p>
              <a:p>
                <a:pPr algn="just"/>
                <a14:m>
                  <m:oMathPara xmlns:m="http://schemas.openxmlformats.org/officeDocument/2006/math">
                    <m:oMathParaPr>
                      <m:jc m:val="centerGroup"/>
                    </m:oMathParaPr>
                    <m:oMath xmlns:m="http://schemas.openxmlformats.org/officeDocument/2006/math">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a:rPr>
                                <m:t>𝑚</m:t>
                              </m:r>
                            </m:e>
                            <m:sub>
                              <m:r>
                                <a:rPr lang="en-US" altLang="zh-CN" i="1">
                                  <a:latin typeface="Cambria Math"/>
                                </a:rPr>
                                <m:t>+</m:t>
                              </m:r>
                            </m:sub>
                          </m:sSub>
                        </m:e>
                      </m:acc>
                      <m:r>
                        <a:rPr lang="en-US" altLang="zh-CN" i="1">
                          <a:latin typeface="Cambria Math"/>
                        </a:rPr>
                        <m:t>⋅</m:t>
                      </m:r>
                      <m:d>
                        <m:dPr>
                          <m:ctrlPr>
                            <a:rPr lang="zh-CN" altLang="zh-CN" i="1">
                              <a:latin typeface="Cambria Math" panose="02040503050406030204" pitchFamily="18" charset="0"/>
                            </a:rPr>
                          </m:ctrlPr>
                        </m:dPr>
                        <m:e>
                          <m:func>
                            <m:funcPr>
                              <m:ctrlPr>
                                <a:rPr lang="zh-CN" altLang="zh-CN" i="1">
                                  <a:latin typeface="Cambria Math" panose="02040503050406030204" pitchFamily="18" charset="0"/>
                                </a:rPr>
                              </m:ctrlPr>
                            </m:funcPr>
                            <m:fName>
                              <m:sSub>
                                <m:sSubPr>
                                  <m:ctrlPr>
                                    <a:rPr lang="zh-CN" altLang="zh-CN" i="1">
                                      <a:latin typeface="Cambria Math" panose="02040503050406030204" pitchFamily="18" charset="0"/>
                                    </a:rPr>
                                  </m:ctrlPr>
                                </m:sSubPr>
                                <m:e>
                                  <m:r>
                                    <m:rPr>
                                      <m:sty m:val="p"/>
                                    </m:rPr>
                                    <a:rPr lang="en-US" altLang="zh-CN">
                                      <a:latin typeface="Cambria Math"/>
                                    </a:rPr>
                                    <m:t>log</m:t>
                                  </m:r>
                                </m:e>
                                <m:sub>
                                  <m:r>
                                    <a:rPr lang="en-US" altLang="zh-CN" i="1">
                                      <a:latin typeface="Cambria Math"/>
                                    </a:rPr>
                                    <m:t>2</m:t>
                                  </m:r>
                                </m:sub>
                              </m:sSub>
                            </m:fName>
                            <m:e>
                              <m:f>
                                <m:fPr>
                                  <m:ctrlPr>
                                    <a:rPr lang="zh-CN" altLang="zh-CN" i="1">
                                      <a:latin typeface="Cambria Math" panose="02040503050406030204" pitchFamily="18" charset="0"/>
                                    </a:rPr>
                                  </m:ctrlPr>
                                </m:fPr>
                                <m:num>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a:rPr>
                                            <m:t>𝑚</m:t>
                                          </m:r>
                                        </m:e>
                                        <m:sub>
                                          <m:r>
                                            <a:rPr lang="en-US" altLang="zh-CN" i="1">
                                              <a:latin typeface="Cambria Math"/>
                                            </a:rPr>
                                            <m:t>+</m:t>
                                          </m:r>
                                        </m:sub>
                                      </m:sSub>
                                    </m:e>
                                  </m:acc>
                                </m:num>
                                <m:den>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a:rPr>
                                            <m:t>𝑚</m:t>
                                          </m:r>
                                        </m:e>
                                        <m:sub>
                                          <m:r>
                                            <a:rPr lang="en-US" altLang="zh-CN" i="1">
                                              <a:latin typeface="Cambria Math"/>
                                            </a:rPr>
                                            <m:t>+</m:t>
                                          </m:r>
                                        </m:sub>
                                      </m:sSub>
                                    </m:e>
                                  </m:acc>
                                  <m:r>
                                    <a:rPr lang="en-US" altLang="zh-CN" i="1">
                                      <a:latin typeface="Cambria Math"/>
                                    </a:rPr>
                                    <m:t>+</m:t>
                                  </m:r>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a:rPr>
                                            <m:t>𝑚</m:t>
                                          </m:r>
                                        </m:e>
                                        <m:sub>
                                          <m:r>
                                            <a:rPr lang="en-US" altLang="zh-CN" i="1">
                                              <a:latin typeface="Cambria Math"/>
                                            </a:rPr>
                                            <m:t>−</m:t>
                                          </m:r>
                                        </m:sub>
                                      </m:sSub>
                                    </m:e>
                                  </m:acc>
                                </m:den>
                              </m:f>
                            </m:e>
                          </m:func>
                          <m:r>
                            <a:rPr lang="en-US" altLang="zh-CN" i="1">
                              <a:latin typeface="Cambria Math"/>
                            </a:rPr>
                            <m:t>−</m:t>
                          </m:r>
                          <m:func>
                            <m:funcPr>
                              <m:ctrlPr>
                                <a:rPr lang="zh-CN" altLang="zh-CN" i="1">
                                  <a:latin typeface="Cambria Math" panose="02040503050406030204" pitchFamily="18" charset="0"/>
                                </a:rPr>
                              </m:ctrlPr>
                            </m:funcPr>
                            <m:fName>
                              <m:sSub>
                                <m:sSubPr>
                                  <m:ctrlPr>
                                    <a:rPr lang="zh-CN" altLang="zh-CN" i="1">
                                      <a:latin typeface="Cambria Math" panose="02040503050406030204" pitchFamily="18" charset="0"/>
                                    </a:rPr>
                                  </m:ctrlPr>
                                </m:sSubPr>
                                <m:e>
                                  <m:r>
                                    <m:rPr>
                                      <m:sty m:val="p"/>
                                    </m:rPr>
                                    <a:rPr lang="en-US" altLang="zh-CN">
                                      <a:latin typeface="Cambria Math"/>
                                    </a:rPr>
                                    <m:t>log</m:t>
                                  </m:r>
                                </m:e>
                                <m:sub>
                                  <m:r>
                                    <a:rPr lang="en-US" altLang="zh-CN" i="1">
                                      <a:latin typeface="Cambria Math"/>
                                    </a:rPr>
                                    <m:t>2</m:t>
                                  </m:r>
                                </m:sub>
                              </m:sSub>
                            </m:fName>
                            <m:e>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a:rPr>
                                        <m:t>𝑚</m:t>
                                      </m:r>
                                    </m:e>
                                    <m:sub>
                                      <m:r>
                                        <a:rPr lang="en-US" altLang="zh-CN" i="1">
                                          <a:latin typeface="Cambria Math"/>
                                        </a:rPr>
                                        <m:t>+</m:t>
                                      </m:r>
                                    </m:sub>
                                  </m:sSub>
                                </m:num>
                                <m:den>
                                  <m:sSub>
                                    <m:sSubPr>
                                      <m:ctrlPr>
                                        <a:rPr lang="zh-CN" altLang="zh-CN" i="1">
                                          <a:latin typeface="Cambria Math" panose="02040503050406030204" pitchFamily="18" charset="0"/>
                                        </a:rPr>
                                      </m:ctrlPr>
                                    </m:sSubPr>
                                    <m:e>
                                      <m:r>
                                        <a:rPr lang="en-US" altLang="zh-CN" i="1">
                                          <a:latin typeface="Cambria Math"/>
                                        </a:rPr>
                                        <m:t>𝑚</m:t>
                                      </m:r>
                                    </m:e>
                                    <m:sub>
                                      <m:r>
                                        <a:rPr lang="en-US" altLang="zh-CN" i="1">
                                          <a:latin typeface="Cambria Math"/>
                                        </a:rPr>
                                        <m:t>+</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𝑚</m:t>
                                      </m:r>
                                    </m:e>
                                    <m:sub>
                                      <m:r>
                                        <a:rPr lang="en-US" altLang="zh-CN" i="1">
                                          <a:latin typeface="Cambria Math"/>
                                        </a:rPr>
                                        <m:t>−</m:t>
                                      </m:r>
                                    </m:sub>
                                  </m:sSub>
                                </m:den>
                              </m:f>
                            </m:e>
                          </m:func>
                        </m:e>
                      </m:d>
                      <m:r>
                        <a:rPr lang="en-US" altLang="zh-CN" i="1">
                          <a:latin typeface="Cambria Math"/>
                        </a:rPr>
                        <m:t>=1⋅</m:t>
                      </m:r>
                      <m:d>
                        <m:dPr>
                          <m:ctrlPr>
                            <a:rPr lang="zh-CN" altLang="zh-CN" i="1">
                              <a:latin typeface="Cambria Math" panose="02040503050406030204" pitchFamily="18" charset="0"/>
                            </a:rPr>
                          </m:ctrlPr>
                        </m:dPr>
                        <m:e>
                          <m:func>
                            <m:funcPr>
                              <m:ctrlPr>
                                <a:rPr lang="zh-CN" altLang="zh-CN" i="1">
                                  <a:latin typeface="Cambria Math" panose="02040503050406030204" pitchFamily="18" charset="0"/>
                                </a:rPr>
                              </m:ctrlPr>
                            </m:funcPr>
                            <m:fName>
                              <m:sSub>
                                <m:sSubPr>
                                  <m:ctrlPr>
                                    <a:rPr lang="zh-CN" altLang="zh-CN" i="1">
                                      <a:latin typeface="Cambria Math" panose="02040503050406030204" pitchFamily="18" charset="0"/>
                                    </a:rPr>
                                  </m:ctrlPr>
                                </m:sSubPr>
                                <m:e>
                                  <m:r>
                                    <m:rPr>
                                      <m:sty m:val="p"/>
                                    </m:rPr>
                                    <a:rPr lang="en-US" altLang="zh-CN">
                                      <a:latin typeface="Cambria Math"/>
                                    </a:rPr>
                                    <m:t>log</m:t>
                                  </m:r>
                                </m:e>
                                <m:sub>
                                  <m:r>
                                    <a:rPr lang="en-US" altLang="zh-CN" i="1">
                                      <a:latin typeface="Cambria Math"/>
                                    </a:rPr>
                                    <m:t>2</m:t>
                                  </m:r>
                                </m:sub>
                              </m:sSub>
                            </m:fName>
                            <m:e>
                              <m:f>
                                <m:fPr>
                                  <m:ctrlPr>
                                    <a:rPr lang="zh-CN" altLang="zh-CN" i="1">
                                      <a:latin typeface="Cambria Math" panose="02040503050406030204" pitchFamily="18" charset="0"/>
                                    </a:rPr>
                                  </m:ctrlPr>
                                </m:fPr>
                                <m:num>
                                  <m:r>
                                    <a:rPr lang="en-US" altLang="zh-CN" i="1">
                                      <a:latin typeface="Cambria Math"/>
                                    </a:rPr>
                                    <m:t>1</m:t>
                                  </m:r>
                                </m:num>
                                <m:den>
                                  <m:r>
                                    <a:rPr lang="en-US" altLang="zh-CN" i="1">
                                      <a:latin typeface="Cambria Math"/>
                                    </a:rPr>
                                    <m:t>1+1</m:t>
                                  </m:r>
                                </m:den>
                              </m:f>
                            </m:e>
                          </m:func>
                          <m:r>
                            <a:rPr lang="en-US" altLang="zh-CN" i="1">
                              <a:latin typeface="Cambria Math"/>
                            </a:rPr>
                            <m:t>−</m:t>
                          </m:r>
                          <m:func>
                            <m:funcPr>
                              <m:ctrlPr>
                                <a:rPr lang="zh-CN" altLang="zh-CN" i="1">
                                  <a:latin typeface="Cambria Math" panose="02040503050406030204" pitchFamily="18" charset="0"/>
                                </a:rPr>
                              </m:ctrlPr>
                            </m:funcPr>
                            <m:fName>
                              <m:sSub>
                                <m:sSubPr>
                                  <m:ctrlPr>
                                    <a:rPr lang="zh-CN" altLang="zh-CN" i="1">
                                      <a:latin typeface="Cambria Math" panose="02040503050406030204" pitchFamily="18" charset="0"/>
                                    </a:rPr>
                                  </m:ctrlPr>
                                </m:sSubPr>
                                <m:e>
                                  <m:r>
                                    <m:rPr>
                                      <m:sty m:val="p"/>
                                    </m:rPr>
                                    <a:rPr lang="en-US" altLang="zh-CN">
                                      <a:latin typeface="Cambria Math"/>
                                    </a:rPr>
                                    <m:t>log</m:t>
                                  </m:r>
                                </m:e>
                                <m:sub>
                                  <m:r>
                                    <a:rPr lang="en-US" altLang="zh-CN" i="1">
                                      <a:latin typeface="Cambria Math"/>
                                    </a:rPr>
                                    <m:t>2</m:t>
                                  </m:r>
                                </m:sub>
                              </m:sSub>
                            </m:fName>
                            <m:e>
                              <m:f>
                                <m:fPr>
                                  <m:ctrlPr>
                                    <a:rPr lang="zh-CN" altLang="zh-CN" i="1">
                                      <a:latin typeface="Cambria Math" panose="02040503050406030204" pitchFamily="18" charset="0"/>
                                    </a:rPr>
                                  </m:ctrlPr>
                                </m:fPr>
                                <m:num>
                                  <m:r>
                                    <a:rPr lang="en-US" altLang="zh-CN" i="1">
                                      <a:latin typeface="Cambria Math"/>
                                    </a:rPr>
                                    <m:t>1</m:t>
                                  </m:r>
                                </m:num>
                                <m:den>
                                  <m:r>
                                    <a:rPr lang="en-US" altLang="zh-CN" i="1">
                                      <a:latin typeface="Cambria Math"/>
                                    </a:rPr>
                                    <m:t>1+4</m:t>
                                  </m:r>
                                </m:den>
                              </m:f>
                            </m:e>
                          </m:func>
                        </m:e>
                      </m:d>
                      <m:r>
                        <a:rPr lang="en-US" altLang="zh-CN" i="1">
                          <a:latin typeface="Cambria Math"/>
                        </a:rPr>
                        <m:t>=1.32</m:t>
                      </m:r>
                    </m:oMath>
                  </m:oMathPara>
                </a14:m>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4763069" y="1296481"/>
                <a:ext cx="4380931" cy="2999026"/>
              </a:xfrm>
              <a:prstGeom prst="rect">
                <a:avLst/>
              </a:prstGeom>
              <a:blipFill rotWithShape="1">
                <a:blip r:embed="rId4"/>
                <a:stretch>
                  <a:fillRect l="-1113" t="-1423" r="-1252"/>
                </a:stretch>
              </a:blipFill>
            </p:spPr>
            <p:txBody>
              <a:bodyPr/>
              <a:lstStyle/>
              <a:p>
                <a:r>
                  <a:rPr lang="zh-CN" altLang="en-US">
                    <a:noFill/>
                  </a:rPr>
                  <a:t> </a:t>
                </a:r>
              </a:p>
            </p:txBody>
          </p:sp>
        </mc:Fallback>
      </mc:AlternateContent>
      <p:sp>
        <p:nvSpPr>
          <p:cNvPr id="5"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18555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4162568" y="1568796"/>
                <a:ext cx="4612944" cy="3416320"/>
              </a:xfrm>
              <a:prstGeom prst="rect">
                <a:avLst/>
              </a:prstGeom>
            </p:spPr>
            <p:txBody>
              <a:bodyPr wrap="square">
                <a:spAutoFit/>
              </a:bodyPr>
              <a:lstStyle/>
              <a:p>
                <a:pPr marL="285750" indent="-285750" algn="just">
                  <a:lnSpc>
                    <a:spcPct val="150000"/>
                  </a:lnSpc>
                  <a:buFont typeface="Wingdings" panose="05000000000000000000" pitchFamily="2" charset="2"/>
                  <a:buChar char="l"/>
                </a:pPr>
                <a14:m>
                  <m:oMath xmlns:m="http://schemas.openxmlformats.org/officeDocument/2006/math">
                    <m:r>
                      <a:rPr lang="en-US" altLang="zh-CN" sz="1600" i="1">
                        <a:latin typeface="Cambria Math"/>
                      </a:rPr>
                      <m:t>𝐶𝑜𝑢𝑝𝑙</m:t>
                    </m:r>
                    <m:r>
                      <m:rPr>
                        <m:sty m:val="p"/>
                      </m:rPr>
                      <a:rPr lang="en-US" altLang="zh-CN" sz="1600">
                        <a:latin typeface="Cambria Math"/>
                      </a:rPr>
                      <m:t>e</m:t>
                    </m:r>
                    <m:r>
                      <a:rPr lang="en-US" altLang="zh-CN" sz="1600">
                        <a:latin typeface="Cambria Math"/>
                      </a:rPr>
                      <m:t>(</m:t>
                    </m:r>
                    <m:r>
                      <a:rPr lang="en-US" altLang="zh-CN" sz="1600" i="1">
                        <a:latin typeface="Cambria Math"/>
                      </a:rPr>
                      <m:t>𝑥</m:t>
                    </m:r>
                    <m:r>
                      <a:rPr lang="en-US" altLang="zh-CN" sz="1600" i="1">
                        <a:latin typeface="Cambria Math"/>
                      </a:rPr>
                      <m:t>,</m:t>
                    </m:r>
                    <m:r>
                      <a:rPr lang="en-US" altLang="zh-CN" sz="1600">
                        <a:latin typeface="Cambria Math"/>
                      </a:rPr>
                      <m:t> </m:t>
                    </m:r>
                    <m:r>
                      <a:rPr lang="en-US" altLang="zh-CN" sz="1600" i="1">
                        <a:latin typeface="Cambria Math"/>
                      </a:rPr>
                      <m:t>𝑧</m:t>
                    </m:r>
                    <m:r>
                      <a:rPr lang="en-US" altLang="zh-CN" sz="1600">
                        <a:latin typeface="Cambria Math"/>
                      </a:rPr>
                      <m:t>)</m:t>
                    </m:r>
                  </m:oMath>
                </a14:m>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 加入</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后信息增益最大</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将</a:t>
                </a:r>
                <a14:m>
                  <m:oMath xmlns:m="http://schemas.openxmlformats.org/officeDocument/2006/math">
                    <m:r>
                      <a:rPr lang="en-US" altLang="zh-CN" sz="1600" i="1">
                        <a:latin typeface="Cambria Math"/>
                      </a:rPr>
                      <m:t>𝐶𝑜𝑢𝑝𝑙</m:t>
                    </m:r>
                    <m:r>
                      <m:rPr>
                        <m:sty m:val="p"/>
                      </m:rPr>
                      <a:rPr lang="en-US" altLang="zh-CN" sz="1600">
                        <a:latin typeface="Cambria Math"/>
                      </a:rPr>
                      <m:t>e</m:t>
                    </m:r>
                    <m:r>
                      <a:rPr lang="en-US" altLang="zh-CN" sz="1600">
                        <a:latin typeface="Cambria Math"/>
                      </a:rPr>
                      <m:t>(</m:t>
                    </m:r>
                    <m:r>
                      <a:rPr lang="en-US" altLang="zh-CN" sz="1600" i="1">
                        <a:latin typeface="Cambria Math"/>
                      </a:rPr>
                      <m:t>𝑥</m:t>
                    </m:r>
                    <m:r>
                      <a:rPr lang="en-US" altLang="zh-CN" sz="1600" i="1">
                        <a:latin typeface="Cambria Math"/>
                      </a:rPr>
                      <m:t>,</m:t>
                    </m:r>
                    <m:r>
                      <a:rPr lang="en-US" altLang="zh-CN" sz="1600">
                        <a:latin typeface="Cambria Math"/>
                      </a:rPr>
                      <m:t> </m:t>
                    </m:r>
                    <m:r>
                      <a:rPr lang="en-US" altLang="zh-CN" sz="1600" i="1">
                        <a:latin typeface="Cambria Math"/>
                      </a:rPr>
                      <m:t>𝑧</m:t>
                    </m:r>
                    <m:r>
                      <a:rPr lang="en-US" altLang="zh-CN" sz="1600">
                        <a:latin typeface="Cambria Math"/>
                      </a:rPr>
                      <m:t>)</m:t>
                    </m:r>
                  </m:oMath>
                </a14:m>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加入推理规则</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得到</a:t>
                </a:r>
                <a14:m>
                  <m:oMath xmlns:m="http://schemas.openxmlformats.org/officeDocument/2006/math">
                    <m:r>
                      <a:rPr lang="en-US" altLang="zh-CN" sz="1600" i="1">
                        <a:latin typeface="Cambria Math"/>
                      </a:rPr>
                      <m:t>𝐶𝑜𝑢𝑝𝑙𝑒</m:t>
                    </m:r>
                    <m:d>
                      <m:dPr>
                        <m:ctrlPr>
                          <a:rPr lang="zh-CN" altLang="zh-CN" sz="1600" i="1">
                            <a:latin typeface="Cambria Math" panose="02040503050406030204" pitchFamily="18" charset="0"/>
                          </a:rPr>
                        </m:ctrlPr>
                      </m:dPr>
                      <m:e>
                        <m:r>
                          <a:rPr lang="en-US" altLang="zh-CN" sz="1600" i="1">
                            <a:latin typeface="Cambria Math"/>
                          </a:rPr>
                          <m:t>𝑥</m:t>
                        </m:r>
                        <m:r>
                          <a:rPr lang="en-US" altLang="zh-CN" sz="1600" i="1">
                            <a:latin typeface="Cambria Math"/>
                          </a:rPr>
                          <m:t>,</m:t>
                        </m:r>
                        <m:r>
                          <a:rPr lang="en-US" altLang="zh-CN" sz="1600" i="1">
                            <a:latin typeface="Cambria Math"/>
                          </a:rPr>
                          <m:t>𝑧</m:t>
                        </m:r>
                      </m:e>
                    </m:d>
                    <m:r>
                      <a:rPr lang="en-US" altLang="zh-CN" sz="1600" i="1">
                        <a:latin typeface="Cambria Math"/>
                      </a:rPr>
                      <m:t>→</m:t>
                    </m:r>
                    <m:r>
                      <a:rPr lang="en-US" altLang="zh-CN" sz="1600" i="1">
                        <a:latin typeface="Cambria Math"/>
                      </a:rPr>
                      <m:t>𝐹𝑎𝑡h𝑒𝑟</m:t>
                    </m:r>
                    <m:d>
                      <m:dPr>
                        <m:ctrlPr>
                          <a:rPr lang="zh-CN" altLang="zh-CN" sz="1600" i="1">
                            <a:latin typeface="Cambria Math" panose="02040503050406030204" pitchFamily="18" charset="0"/>
                          </a:rPr>
                        </m:ctrlPr>
                      </m:dPr>
                      <m:e>
                        <m:r>
                          <a:rPr lang="en-US" altLang="zh-CN" sz="1600" i="1">
                            <a:latin typeface="Cambria Math"/>
                          </a:rPr>
                          <m:t>𝑥</m:t>
                        </m:r>
                        <m:r>
                          <a:rPr lang="en-US" altLang="zh-CN" sz="1600" i="1">
                            <a:latin typeface="Cambria Math"/>
                          </a:rPr>
                          <m:t>, </m:t>
                        </m:r>
                        <m:r>
                          <a:rPr lang="en-US" altLang="zh-CN" sz="1600" i="1">
                            <a:latin typeface="Cambria Math"/>
                          </a:rPr>
                          <m:t>𝑦</m:t>
                        </m:r>
                      </m:e>
                    </m:d>
                  </m:oMath>
                </a14:m>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新推理规则</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将训练样例中与该推理规则不符的样例去掉</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这里不符指当</a:t>
                </a:r>
                <a14:m>
                  <m:oMath xmlns:m="http://schemas.openxmlformats.org/officeDocument/2006/math">
                    <m:r>
                      <a:rPr lang="en-US" altLang="zh-CN" sz="1600">
                        <a:latin typeface="Cambria Math"/>
                        <a:ea typeface="黑体" panose="02010609060101010101" pitchFamily="49" charset="-122"/>
                        <a:cs typeface="Times New Roman" panose="02020603050405020304" pitchFamily="18" charset="0"/>
                      </a:rPr>
                      <m:t>𝐶𝑜𝑢𝑝𝑙𝑒</m:t>
                    </m:r>
                    <m:d>
                      <m:dPr>
                        <m:ctrlPr>
                          <a:rPr lang="zh-CN" altLang="zh-CN" sz="16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a:latin typeface="Cambria Math"/>
                            <a:ea typeface="黑体" panose="02010609060101010101" pitchFamily="49" charset="-122"/>
                            <a:cs typeface="Times New Roman" panose="02020603050405020304" pitchFamily="18" charset="0"/>
                          </a:rPr>
                          <m:t>𝑥</m:t>
                        </m:r>
                        <m:r>
                          <a:rPr lang="en-US" altLang="zh-CN" sz="1600">
                            <a:latin typeface="Cambria Math"/>
                            <a:ea typeface="黑体" panose="02010609060101010101" pitchFamily="49" charset="-122"/>
                            <a:cs typeface="Times New Roman" panose="02020603050405020304" pitchFamily="18" charset="0"/>
                          </a:rPr>
                          <m:t>,</m:t>
                        </m:r>
                        <m:r>
                          <a:rPr lang="en-US" altLang="zh-CN" sz="1600">
                            <a:latin typeface="Cambria Math"/>
                            <a:ea typeface="黑体" panose="02010609060101010101" pitchFamily="49" charset="-122"/>
                            <a:cs typeface="Times New Roman" panose="02020603050405020304" pitchFamily="18" charset="0"/>
                          </a:rPr>
                          <m:t>𝑧</m:t>
                        </m:r>
                      </m:e>
                    </m:d>
                  </m:oMath>
                </a14:m>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中</a:t>
                </a:r>
                <a14:m>
                  <m:oMath xmlns:m="http://schemas.openxmlformats.org/officeDocument/2006/math">
                    <m:r>
                      <a:rPr lang="en-US" altLang="zh-CN" sz="1600">
                        <a:latin typeface="Cambria Math"/>
                        <a:ea typeface="黑体" panose="02010609060101010101" pitchFamily="49" charset="-122"/>
                        <a:cs typeface="Times New Roman" panose="02020603050405020304" pitchFamily="18" charset="0"/>
                      </a:rPr>
                      <m:t>𝑥</m:t>
                    </m:r>
                  </m:oMath>
                </a14:m>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取值为</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David</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时，与</a:t>
                </a:r>
                <a14:m>
                  <m:oMath xmlns:m="http://schemas.openxmlformats.org/officeDocument/2006/math">
                    <m:r>
                      <a:rPr lang="en-US" altLang="zh-CN" sz="1600">
                        <a:latin typeface="Cambria Math"/>
                        <a:ea typeface="黑体" panose="02010609060101010101" pitchFamily="49" charset="-122"/>
                        <a:cs typeface="Times New Roman" panose="02020603050405020304" pitchFamily="18" charset="0"/>
                      </a:rPr>
                      <m:t>𝐹𝑎𝑡h𝑒𝑟</m:t>
                    </m:r>
                  </m:oMath>
                </a14:m>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(David,  )</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或</a:t>
                </a:r>
                <a14:m>
                  <m:oMath xmlns:m="http://schemas.openxmlformats.org/officeDocument/2006/math">
                    <m:r>
                      <a:rPr lang="en-US" altLang="zh-CN" sz="1600">
                        <a:latin typeface="Cambria Math"/>
                        <a:ea typeface="黑体" panose="02010609060101010101" pitchFamily="49" charset="-122"/>
                        <a:cs typeface="Times New Roman" panose="02020603050405020304" pitchFamily="18" charset="0"/>
                      </a:rPr>
                      <m:t>¬</m:t>
                    </m:r>
                    <m:r>
                      <a:rPr lang="en-US" altLang="zh-CN" sz="1600">
                        <a:latin typeface="Cambria Math"/>
                        <a:ea typeface="黑体" panose="02010609060101010101" pitchFamily="49" charset="-122"/>
                        <a:cs typeface="Times New Roman" panose="02020603050405020304" pitchFamily="18" charset="0"/>
                      </a:rPr>
                      <m:t>𝐹𝑎𝑡h𝑒𝑟</m:t>
                    </m:r>
                  </m:oMath>
                </a14:m>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(David,  )</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无法匹配的实例。</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训练样本集中只有正例</a:t>
                </a:r>
                <a14:m>
                  <m:oMath xmlns:m="http://schemas.openxmlformats.org/officeDocument/2006/math">
                    <m:r>
                      <a:rPr lang="en-US" altLang="zh-CN" sz="1600" i="1">
                        <a:latin typeface="Cambria Math"/>
                      </a:rPr>
                      <m:t>𝐹𝑎𝑡h𝑒𝑟</m:t>
                    </m:r>
                  </m:oMath>
                </a14:m>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(David, Mike)</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和负例</a:t>
                </a:r>
                <a14:m>
                  <m:oMath xmlns:m="http://schemas.openxmlformats.org/officeDocument/2006/math">
                    <m:r>
                      <a:rPr lang="en-US" altLang="zh-CN" sz="1600" i="1">
                        <a:latin typeface="Cambria Math"/>
                      </a:rPr>
                      <m:t>¬</m:t>
                    </m:r>
                    <m:r>
                      <a:rPr lang="en-US" altLang="zh-CN" sz="1600" i="1">
                        <a:latin typeface="Cambria Math"/>
                      </a:rPr>
                      <m:t>𝐹𝑎𝑡h𝑒𝑟</m:t>
                    </m:r>
                  </m:oMath>
                </a14:m>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(David, James)</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两个实例</a:t>
                </a:r>
              </a:p>
            </p:txBody>
          </p:sp>
        </mc:Choice>
        <mc:Fallback xmlns="">
          <p:sp>
            <p:nvSpPr>
              <p:cNvPr id="3" name="矩形 2"/>
              <p:cNvSpPr>
                <a:spLocks noRot="1" noChangeAspect="1" noMove="1" noResize="1" noEditPoints="1" noAdjustHandles="1" noChangeArrowheads="1" noChangeShapeType="1" noTextEdit="1"/>
              </p:cNvSpPr>
              <p:nvPr/>
            </p:nvSpPr>
            <p:spPr>
              <a:xfrm>
                <a:off x="4162568" y="1176597"/>
                <a:ext cx="4612944" cy="3416320"/>
              </a:xfrm>
              <a:prstGeom prst="rect">
                <a:avLst/>
              </a:prstGeom>
              <a:blipFill rotWithShape="1">
                <a:blip r:embed="rId3"/>
                <a:stretch>
                  <a:fillRect l="-528" r="-661" b="-1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extLst>
                  <p:ext uri="{D42A27DB-BD31-4B8C-83A1-F6EECF244321}">
                    <p14:modId xmlns:p14="http://schemas.microsoft.com/office/powerpoint/2010/main" val="2842131372"/>
                  </p:ext>
                </p:extLst>
              </p:nvPr>
            </p:nvGraphicFramePr>
            <p:xfrm>
              <a:off x="391099" y="1264593"/>
              <a:ext cx="3473355" cy="4632008"/>
            </p:xfrm>
            <a:graphic>
              <a:graphicData uri="http://schemas.openxmlformats.org/drawingml/2006/table">
                <a:tbl>
                  <a:tblPr firstRow="1" firstCol="1" bandRow="1">
                    <a:tableStyleId>{5C22544A-7EE6-4342-B048-85BDC9FD1C3A}</a:tableStyleId>
                  </a:tblPr>
                  <a:tblGrid>
                    <a:gridCol w="1192252">
                      <a:extLst>
                        <a:ext uri="{9D8B030D-6E8A-4147-A177-3AD203B41FA5}">
                          <a16:colId xmlns:a16="http://schemas.microsoft.com/office/drawing/2014/main" val="20000"/>
                        </a:ext>
                      </a:extLst>
                    </a:gridCol>
                    <a:gridCol w="2281103">
                      <a:extLst>
                        <a:ext uri="{9D8B030D-6E8A-4147-A177-3AD203B41FA5}">
                          <a16:colId xmlns:a16="http://schemas.microsoft.com/office/drawing/2014/main" val="20001"/>
                        </a:ext>
                      </a:extLst>
                    </a:gridCol>
                  </a:tblGrid>
                  <a:tr h="2316004">
                    <a:tc>
                      <a:txBody>
                        <a:bodyPr/>
                        <a:lstStyle/>
                        <a:p>
                          <a:pPr algn="ctr">
                            <a:spcBef>
                              <a:spcPts val="1000"/>
                            </a:spcBef>
                            <a:spcAft>
                              <a:spcPts val="0"/>
                            </a:spcAft>
                          </a:pPr>
                          <a:r>
                            <a:rPr lang="en-US" altLang="zh-CN" sz="1600" b="1" dirty="0">
                              <a:solidFill>
                                <a:schemeClr val="tx1"/>
                              </a:solidFill>
                              <a:effectLst/>
                              <a:latin typeface="Times New Roman" panose="02020603050405020304" pitchFamily="18" charset="0"/>
                              <a:cs typeface="Times New Roman" panose="02020603050405020304" pitchFamily="18" charset="0"/>
                            </a:rPr>
                            <a:t>Back-ground </a:t>
                          </a:r>
                          <a:r>
                            <a:rPr lang="en-US" altLang="zh-CN" sz="1600" b="1" dirty="0">
                              <a:solidFill>
                                <a:schemeClr val="tx1"/>
                              </a:solidFill>
                              <a:effectLst/>
                              <a:latin typeface="Times New Roman" panose="02020603050405020304" pitchFamily="18" charset="0"/>
                              <a:ea typeface="华文楷体"/>
                              <a:cs typeface="Times New Roman" panose="02020603050405020304" pitchFamily="18" charset="0"/>
                            </a:rPr>
                            <a:t>knowledge</a:t>
                          </a:r>
                          <a:endParaRPr lang="zh-CN" sz="1600" b="1" dirty="0">
                            <a:solidFill>
                              <a:schemeClr val="tx1"/>
                            </a:solidFill>
                            <a:effectLst/>
                            <a:latin typeface="Times New Roman" panose="02020603050405020304" pitchFamily="18" charset="0"/>
                            <a:ea typeface="华文楷体"/>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Bef>
                              <a:spcPts val="1000"/>
                            </a:spcBef>
                            <a:spcAft>
                              <a:spcPts val="0"/>
                            </a:spcAft>
                          </a:pPr>
                          <a14:m>
                            <m:oMath xmlns:m="http://schemas.openxmlformats.org/officeDocument/2006/math">
                              <m:r>
                                <m:rPr>
                                  <m:sty m:val="p"/>
                                </m:rPr>
                                <a:rPr lang="en-US" sz="1600" b="0" i="1" smtClean="0">
                                  <a:solidFill>
                                    <a:schemeClr val="tx1"/>
                                  </a:solidFill>
                                  <a:effectLst/>
                                  <a:latin typeface="Cambria Math" panose="02040503050406030204" pitchFamily="18" charset="0"/>
                                </a:rPr>
                                <m:t>Sibling</m:t>
                              </m:r>
                            </m:oMath>
                          </a14:m>
                          <a:r>
                            <a:rPr lang="en-US" sz="1600" b="0" dirty="0">
                              <a:solidFill>
                                <a:schemeClr val="tx1"/>
                              </a:solidFill>
                              <a:effectLst/>
                              <a:latin typeface="Times New Roman" panose="02020603050405020304" pitchFamily="18" charset="0"/>
                              <a:cs typeface="Times New Roman" panose="02020603050405020304" pitchFamily="18" charset="0"/>
                            </a:rPr>
                            <a:t>(Ann, Mike)</a:t>
                          </a:r>
                          <a:endParaRPr lang="zh-CN" sz="1600" b="0" dirty="0">
                            <a:solidFill>
                              <a:schemeClr val="tx1"/>
                            </a:solidFill>
                            <a:effectLst/>
                            <a:latin typeface="Times New Roman" panose="02020603050405020304" pitchFamily="18" charset="0"/>
                            <a:cs typeface="Times New Roman" panose="02020603050405020304" pitchFamily="18" charset="0"/>
                          </a:endParaRPr>
                        </a:p>
                        <a:p>
                          <a:pPr algn="just">
                            <a:spcBef>
                              <a:spcPts val="1000"/>
                            </a:spcBef>
                            <a:spcAft>
                              <a:spcPts val="0"/>
                            </a:spcAft>
                          </a:pPr>
                          <a14:m>
                            <m:oMath xmlns:m="http://schemas.openxmlformats.org/officeDocument/2006/math">
                              <m:r>
                                <m:rPr>
                                  <m:sty m:val="p"/>
                                </m:rPr>
                                <a:rPr lang="en-US" sz="1600" b="0" i="1">
                                  <a:solidFill>
                                    <a:schemeClr val="tx1"/>
                                  </a:solidFill>
                                  <a:effectLst/>
                                  <a:latin typeface="Cambria Math" panose="02040503050406030204" pitchFamily="18" charset="0"/>
                                </a:rPr>
                                <m:t>Coupl</m:t>
                              </m:r>
                              <m:r>
                                <m:rPr>
                                  <m:sty m:val="p"/>
                                </m:rPr>
                                <a:rPr lang="en-US" sz="1600" b="0">
                                  <a:solidFill>
                                    <a:schemeClr val="tx1"/>
                                  </a:solidFill>
                                  <a:effectLst/>
                                  <a:latin typeface="Cambria Math" panose="02040503050406030204" pitchFamily="18" charset="0"/>
                                </a:rPr>
                                <m:t>e</m:t>
                              </m:r>
                            </m:oMath>
                          </a14:m>
                          <a:r>
                            <a:rPr lang="en-US" sz="1600" b="0" dirty="0">
                              <a:solidFill>
                                <a:schemeClr val="tx1"/>
                              </a:solidFill>
                              <a:effectLst/>
                              <a:latin typeface="Times New Roman" panose="02020603050405020304" pitchFamily="18" charset="0"/>
                              <a:cs typeface="Times New Roman" panose="02020603050405020304" pitchFamily="18" charset="0"/>
                            </a:rPr>
                            <a:t>(David, James)</a:t>
                          </a:r>
                          <a:endParaRPr lang="zh-CN" sz="1600" b="0" dirty="0">
                            <a:solidFill>
                              <a:schemeClr val="tx1"/>
                            </a:solidFill>
                            <a:effectLst/>
                            <a:latin typeface="Times New Roman" panose="02020603050405020304" pitchFamily="18" charset="0"/>
                            <a:cs typeface="Times New Roman" panose="02020603050405020304" pitchFamily="18" charset="0"/>
                          </a:endParaRPr>
                        </a:p>
                        <a:p>
                          <a:pPr algn="just">
                            <a:spcBef>
                              <a:spcPts val="1000"/>
                            </a:spcBef>
                            <a:spcAft>
                              <a:spcPts val="0"/>
                            </a:spcAft>
                          </a:pPr>
                          <a14:m>
                            <m:oMath xmlns:m="http://schemas.openxmlformats.org/officeDocument/2006/math">
                              <m:r>
                                <m:rPr>
                                  <m:sty m:val="p"/>
                                </m:rPr>
                                <a:rPr lang="en-US" sz="1600" b="0" i="1">
                                  <a:solidFill>
                                    <a:schemeClr val="tx1"/>
                                  </a:solidFill>
                                  <a:effectLst/>
                                  <a:latin typeface="Cambria Math" panose="02040503050406030204" pitchFamily="18" charset="0"/>
                                </a:rPr>
                                <m:t>Mother</m:t>
                              </m:r>
                            </m:oMath>
                          </a14:m>
                          <a:r>
                            <a:rPr lang="en-US" sz="1600" b="0" dirty="0">
                              <a:solidFill>
                                <a:schemeClr val="tx1"/>
                              </a:solidFill>
                              <a:effectLst/>
                              <a:latin typeface="Times New Roman" panose="02020603050405020304" pitchFamily="18" charset="0"/>
                              <a:cs typeface="Times New Roman" panose="02020603050405020304" pitchFamily="18" charset="0"/>
                            </a:rPr>
                            <a:t>(James, Ann)</a:t>
                          </a:r>
                          <a:endParaRPr lang="zh-CN" sz="1600" b="0" dirty="0">
                            <a:solidFill>
                              <a:schemeClr val="tx1"/>
                            </a:solidFill>
                            <a:effectLst/>
                            <a:latin typeface="Times New Roman" panose="02020603050405020304" pitchFamily="18" charset="0"/>
                            <a:cs typeface="Times New Roman" panose="02020603050405020304" pitchFamily="18" charset="0"/>
                          </a:endParaRPr>
                        </a:p>
                        <a:p>
                          <a:pPr algn="just">
                            <a:spcBef>
                              <a:spcPts val="1000"/>
                            </a:spcBef>
                            <a:spcAft>
                              <a:spcPts val="0"/>
                            </a:spcAft>
                          </a:pPr>
                          <a14:m>
                            <m:oMath xmlns:m="http://schemas.openxmlformats.org/officeDocument/2006/math">
                              <m:r>
                                <m:rPr>
                                  <m:sty m:val="p"/>
                                </m:rPr>
                                <a:rPr lang="en-US" sz="1600" b="0" i="1">
                                  <a:solidFill>
                                    <a:schemeClr val="tx1"/>
                                  </a:solidFill>
                                  <a:effectLst/>
                                  <a:latin typeface="Cambria Math" panose="02040503050406030204" pitchFamily="18" charset="0"/>
                                </a:rPr>
                                <m:t>Mother</m:t>
                              </m:r>
                            </m:oMath>
                          </a14:m>
                          <a:r>
                            <a:rPr lang="en-US" sz="1600" b="0" dirty="0">
                              <a:solidFill>
                                <a:schemeClr val="tx1"/>
                              </a:solidFill>
                              <a:effectLst/>
                              <a:latin typeface="Times New Roman" panose="02020603050405020304" pitchFamily="18" charset="0"/>
                              <a:cs typeface="Times New Roman" panose="02020603050405020304" pitchFamily="18" charset="0"/>
                            </a:rPr>
                            <a:t>(James, Mike)</a:t>
                          </a:r>
                          <a:endParaRPr lang="zh-CN" sz="1600" b="0" dirty="0">
                            <a:solidFill>
                              <a:schemeClr val="tx1"/>
                            </a:solidFill>
                            <a:effectLst/>
                            <a:latin typeface="Times New Roman" panose="02020603050405020304" pitchFamily="18" charset="0"/>
                            <a:ea typeface="华文楷体"/>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316004">
                    <a:tc>
                      <a:txBody>
                        <a:bodyPr/>
                        <a:lstStyle/>
                        <a:p>
                          <a:pPr algn="ctr">
                            <a:spcBef>
                              <a:spcPts val="1000"/>
                            </a:spcBef>
                            <a:spcAft>
                              <a:spcPts val="0"/>
                            </a:spcAft>
                          </a:pPr>
                          <a:r>
                            <a:rPr lang="en-US" altLang="zh-CN" sz="1600" b="1" dirty="0">
                              <a:solidFill>
                                <a:schemeClr val="tx1"/>
                              </a:solidFill>
                              <a:effectLst/>
                              <a:latin typeface="Times New Roman" panose="02020603050405020304" pitchFamily="18" charset="0"/>
                              <a:cs typeface="Times New Roman" panose="02020603050405020304" pitchFamily="18" charset="0"/>
                            </a:rPr>
                            <a:t>Positive and negative samples</a:t>
                          </a:r>
                          <a:endParaRPr lang="zh-CN" sz="1600" b="1" dirty="0">
                            <a:solidFill>
                              <a:schemeClr val="tx1"/>
                            </a:solidFill>
                            <a:effectLst/>
                            <a:latin typeface="Times New Roman" panose="02020603050405020304" pitchFamily="18" charset="0"/>
                            <a:ea typeface="华文楷体"/>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Bef>
                              <a:spcPts val="1000"/>
                            </a:spcBef>
                            <a:spcAft>
                              <a:spcPts val="0"/>
                            </a:spcAft>
                          </a:pPr>
                          <a14:m>
                            <m:oMath xmlns:m="http://schemas.openxmlformats.org/officeDocument/2006/math">
                              <m:r>
                                <m:rPr>
                                  <m:sty m:val="p"/>
                                </m:rPr>
                                <a:rPr lang="en-US" altLang="zh-CN" sz="1600" b="0" i="1" smtClean="0">
                                  <a:solidFill>
                                    <a:schemeClr val="tx1"/>
                                  </a:solidFill>
                                  <a:effectLst/>
                                  <a:latin typeface="Cambria Math" panose="02040503050406030204" pitchFamily="18" charset="0"/>
                                </a:rPr>
                                <m:t>Father</m:t>
                              </m:r>
                            </m:oMath>
                          </a14:m>
                          <a:r>
                            <a:rPr lang="en-US" altLang="zh-CN" sz="1600" b="0" dirty="0">
                              <a:solidFill>
                                <a:schemeClr val="tx1"/>
                              </a:solidFill>
                              <a:effectLst/>
                              <a:latin typeface="Times New Roman" panose="02020603050405020304" pitchFamily="18" charset="0"/>
                              <a:cs typeface="Times New Roman" panose="02020603050405020304" pitchFamily="18" charset="0"/>
                            </a:rPr>
                            <a:t>(David, Mike)</a:t>
                          </a:r>
                          <a:endParaRPr lang="zh-CN" altLang="zh-CN" sz="1600" b="0" dirty="0">
                            <a:solidFill>
                              <a:schemeClr val="tx1"/>
                            </a:solidFill>
                            <a:effectLst/>
                            <a:latin typeface="Times New Roman" panose="02020603050405020304" pitchFamily="18" charset="0"/>
                            <a:cs typeface="Times New Roman" panose="02020603050405020304" pitchFamily="18" charset="0"/>
                          </a:endParaRPr>
                        </a:p>
                        <a:p>
                          <a:pPr algn="just">
                            <a:spcBef>
                              <a:spcPts val="1000"/>
                            </a:spcBef>
                            <a:spcAft>
                              <a:spcPts val="0"/>
                            </a:spcAft>
                          </a:pPr>
                          <a14:m>
                            <m:oMath xmlns:m="http://schemas.openxmlformats.org/officeDocument/2006/math">
                              <m:r>
                                <a:rPr lang="en-US" altLang="zh-CN" sz="1600" b="0">
                                  <a:solidFill>
                                    <a:schemeClr val="tx1"/>
                                  </a:solidFill>
                                  <a:effectLst/>
                                  <a:latin typeface="Cambria Math" panose="02040503050406030204" pitchFamily="18" charset="0"/>
                                </a:rPr>
                                <m:t>¬</m:t>
                              </m:r>
                              <m:r>
                                <m:rPr>
                                  <m:sty m:val="p"/>
                                </m:rPr>
                                <a:rPr lang="en-US" altLang="zh-CN" sz="1600" b="0" i="1">
                                  <a:solidFill>
                                    <a:schemeClr val="tx1"/>
                                  </a:solidFill>
                                  <a:effectLst/>
                                  <a:latin typeface="Cambria Math" panose="02040503050406030204" pitchFamily="18" charset="0"/>
                                </a:rPr>
                                <m:t>Father</m:t>
                              </m:r>
                            </m:oMath>
                          </a14:m>
                          <a:r>
                            <a:rPr lang="en-US" altLang="zh-CN" sz="1600" b="0" dirty="0">
                              <a:solidFill>
                                <a:schemeClr val="tx1"/>
                              </a:solidFill>
                              <a:effectLst/>
                              <a:latin typeface="Times New Roman" panose="02020603050405020304" pitchFamily="18" charset="0"/>
                              <a:cs typeface="Times New Roman" panose="02020603050405020304" pitchFamily="18" charset="0"/>
                            </a:rPr>
                            <a:t>(David, James)</a:t>
                          </a:r>
                          <a:endParaRPr lang="zh-CN" altLang="zh-CN" sz="1600" b="0" dirty="0">
                            <a:solidFill>
                              <a:schemeClr val="tx1"/>
                            </a:solidFill>
                            <a:effectLst/>
                            <a:latin typeface="Times New Roman" panose="02020603050405020304" pitchFamily="18" charset="0"/>
                            <a:cs typeface="Times New Roman" panose="02020603050405020304" pitchFamily="18" charset="0"/>
                          </a:endParaRPr>
                        </a:p>
                        <a:p>
                          <a:pPr algn="just">
                            <a:spcBef>
                              <a:spcPts val="1000"/>
                            </a:spcBef>
                            <a:spcAft>
                              <a:spcPts val="0"/>
                            </a:spcAft>
                          </a:pPr>
                          <a14:m>
                            <m:oMath xmlns:m="http://schemas.openxmlformats.org/officeDocument/2006/math">
                              <m:r>
                                <a:rPr lang="en-US" altLang="zh-CN" sz="1600" b="0" strike="sngStrike">
                                  <a:solidFill>
                                    <a:schemeClr val="tx1"/>
                                  </a:solidFill>
                                  <a:effectLst/>
                                  <a:latin typeface="Cambria Math" panose="02040503050406030204" pitchFamily="18" charset="0"/>
                                </a:rPr>
                                <m:t>¬</m:t>
                              </m:r>
                              <m:r>
                                <m:rPr>
                                  <m:sty m:val="p"/>
                                </m:rPr>
                                <a:rPr lang="en-US" altLang="zh-CN" sz="1600" b="0" i="1" strike="sngStrike">
                                  <a:solidFill>
                                    <a:schemeClr val="tx1"/>
                                  </a:solidFill>
                                  <a:effectLst/>
                                  <a:latin typeface="Cambria Math" panose="02040503050406030204" pitchFamily="18" charset="0"/>
                                </a:rPr>
                                <m:t>Father</m:t>
                              </m:r>
                            </m:oMath>
                          </a14:m>
                          <a:r>
                            <a:rPr lang="en-US" altLang="zh-CN" sz="1600" b="0" strike="sngStrike" dirty="0">
                              <a:solidFill>
                                <a:schemeClr val="tx1"/>
                              </a:solidFill>
                              <a:effectLst/>
                              <a:latin typeface="Times New Roman" panose="02020603050405020304" pitchFamily="18" charset="0"/>
                              <a:cs typeface="Times New Roman" panose="02020603050405020304" pitchFamily="18" charset="0"/>
                            </a:rPr>
                            <a:t>(James, Ann)</a:t>
                          </a:r>
                          <a:endParaRPr lang="zh-CN" altLang="zh-CN" sz="1600" b="0" strike="sngStrike" dirty="0">
                            <a:solidFill>
                              <a:schemeClr val="tx1"/>
                            </a:solidFill>
                            <a:effectLst/>
                            <a:latin typeface="Times New Roman" panose="02020603050405020304" pitchFamily="18" charset="0"/>
                            <a:cs typeface="Times New Roman" panose="02020603050405020304" pitchFamily="18" charset="0"/>
                          </a:endParaRPr>
                        </a:p>
                        <a:p>
                          <a:pPr algn="just">
                            <a:spcBef>
                              <a:spcPts val="1000"/>
                            </a:spcBef>
                            <a:spcAft>
                              <a:spcPts val="0"/>
                            </a:spcAft>
                          </a:pPr>
                          <a14:m>
                            <m:oMath xmlns:m="http://schemas.openxmlformats.org/officeDocument/2006/math">
                              <m:r>
                                <a:rPr lang="en-US" altLang="zh-CN" sz="1600" b="0" strike="sngStrike">
                                  <a:solidFill>
                                    <a:schemeClr val="tx1"/>
                                  </a:solidFill>
                                  <a:effectLst/>
                                  <a:latin typeface="Cambria Math" panose="02040503050406030204" pitchFamily="18" charset="0"/>
                                </a:rPr>
                                <m:t>¬</m:t>
                              </m:r>
                              <m:r>
                                <m:rPr>
                                  <m:sty m:val="p"/>
                                </m:rPr>
                                <a:rPr lang="en-US" altLang="zh-CN" sz="1600" b="0" i="1" strike="sngStrike">
                                  <a:solidFill>
                                    <a:schemeClr val="tx1"/>
                                  </a:solidFill>
                                  <a:effectLst/>
                                  <a:latin typeface="Cambria Math" panose="02040503050406030204" pitchFamily="18" charset="0"/>
                                </a:rPr>
                                <m:t>Father</m:t>
                              </m:r>
                            </m:oMath>
                          </a14:m>
                          <a:r>
                            <a:rPr lang="en-US" altLang="zh-CN" sz="1600" b="0" strike="sngStrike" dirty="0">
                              <a:solidFill>
                                <a:schemeClr val="tx1"/>
                              </a:solidFill>
                              <a:effectLst/>
                              <a:latin typeface="Times New Roman" panose="02020603050405020304" pitchFamily="18" charset="0"/>
                              <a:cs typeface="Times New Roman" panose="02020603050405020304" pitchFamily="18" charset="0"/>
                            </a:rPr>
                            <a:t>(James, Mike)</a:t>
                          </a:r>
                          <a:endParaRPr lang="zh-CN" altLang="zh-CN" sz="1600" b="0" strike="sngStrike" dirty="0">
                            <a:solidFill>
                              <a:schemeClr val="tx1"/>
                            </a:solidFill>
                            <a:effectLst/>
                            <a:latin typeface="Times New Roman" panose="02020603050405020304" pitchFamily="18" charset="0"/>
                            <a:cs typeface="Times New Roman" panose="02020603050405020304" pitchFamily="18" charset="0"/>
                          </a:endParaRPr>
                        </a:p>
                        <a:p>
                          <a:pPr algn="just">
                            <a:spcBef>
                              <a:spcPts val="1000"/>
                            </a:spcBef>
                            <a:spcAft>
                              <a:spcPts val="0"/>
                            </a:spcAft>
                          </a:pPr>
                          <a14:m>
                            <m:oMath xmlns:m="http://schemas.openxmlformats.org/officeDocument/2006/math">
                              <m:r>
                                <a:rPr lang="en-US" altLang="zh-CN" sz="1600" b="0" strike="sngStrike">
                                  <a:solidFill>
                                    <a:schemeClr val="tx1"/>
                                  </a:solidFill>
                                  <a:effectLst/>
                                  <a:latin typeface="Cambria Math" panose="02040503050406030204" pitchFamily="18" charset="0"/>
                                </a:rPr>
                                <m:t>¬</m:t>
                              </m:r>
                              <m:r>
                                <m:rPr>
                                  <m:sty m:val="p"/>
                                </m:rPr>
                                <a:rPr lang="en-US" altLang="zh-CN" sz="1600" b="0" i="1" strike="sngStrike">
                                  <a:solidFill>
                                    <a:schemeClr val="tx1"/>
                                  </a:solidFill>
                                  <a:effectLst/>
                                  <a:latin typeface="Cambria Math" panose="02040503050406030204" pitchFamily="18" charset="0"/>
                                </a:rPr>
                                <m:t>Father</m:t>
                              </m:r>
                            </m:oMath>
                          </a14:m>
                          <a:r>
                            <a:rPr lang="en-US" altLang="zh-CN" sz="1600" b="0" strike="sngStrike" dirty="0">
                              <a:solidFill>
                                <a:schemeClr val="tx1"/>
                              </a:solidFill>
                              <a:effectLst/>
                              <a:latin typeface="Times New Roman" panose="02020603050405020304" pitchFamily="18" charset="0"/>
                              <a:cs typeface="Times New Roman" panose="02020603050405020304" pitchFamily="18" charset="0"/>
                            </a:rPr>
                            <a:t>(Ann, Mike)</a:t>
                          </a:r>
                          <a:endParaRPr lang="zh-CN" sz="1600" b="0" strike="sngStrike" dirty="0">
                            <a:solidFill>
                              <a:schemeClr val="tx1"/>
                            </a:solidFill>
                            <a:effectLst/>
                            <a:latin typeface="Times New Roman" panose="02020603050405020304" pitchFamily="18" charset="0"/>
                            <a:ea typeface="华文楷体"/>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mc:Choice>
        <mc:Fallback xmlns="">
          <p:graphicFrame>
            <p:nvGraphicFramePr>
              <p:cNvPr id="2" name="表格 1"/>
              <p:cNvGraphicFramePr>
                <a:graphicFrameLocks noGrp="1"/>
              </p:cNvGraphicFramePr>
              <p:nvPr>
                <p:extLst>
                  <p:ext uri="{D42A27DB-BD31-4B8C-83A1-F6EECF244321}">
                    <p14:modId xmlns:p14="http://schemas.microsoft.com/office/powerpoint/2010/main" val="2842131372"/>
                  </p:ext>
                </p:extLst>
              </p:nvPr>
            </p:nvGraphicFramePr>
            <p:xfrm>
              <a:off x="391099" y="1264593"/>
              <a:ext cx="3473355" cy="4632008"/>
            </p:xfrm>
            <a:graphic>
              <a:graphicData uri="http://schemas.openxmlformats.org/drawingml/2006/table">
                <a:tbl>
                  <a:tblPr firstRow="1" firstCol="1" bandRow="1">
                    <a:tableStyleId>{5C22544A-7EE6-4342-B048-85BDC9FD1C3A}</a:tableStyleId>
                  </a:tblPr>
                  <a:tblGrid>
                    <a:gridCol w="1192252"/>
                    <a:gridCol w="2281103"/>
                  </a:tblGrid>
                  <a:tr h="2316004">
                    <a:tc>
                      <a:txBody>
                        <a:bodyPr/>
                        <a:lstStyle/>
                        <a:p>
                          <a:pPr algn="ctr">
                            <a:spcBef>
                              <a:spcPts val="1000"/>
                            </a:spcBef>
                            <a:spcAft>
                              <a:spcPts val="0"/>
                            </a:spcAft>
                          </a:pPr>
                          <a:r>
                            <a:rPr lang="en-US" altLang="zh-CN" sz="1600" b="1" dirty="0">
                              <a:solidFill>
                                <a:schemeClr val="tx1"/>
                              </a:solidFill>
                              <a:effectLst/>
                              <a:latin typeface="Times New Roman" panose="02020603050405020304" pitchFamily="18" charset="0"/>
                              <a:cs typeface="Times New Roman" panose="02020603050405020304" pitchFamily="18" charset="0"/>
                            </a:rPr>
                            <a:t>Back-ground </a:t>
                          </a:r>
                          <a:r>
                            <a:rPr lang="en-US" altLang="zh-CN" sz="1600" b="1" dirty="0">
                              <a:solidFill>
                                <a:schemeClr val="tx1"/>
                              </a:solidFill>
                              <a:effectLst/>
                              <a:latin typeface="Times New Roman" panose="02020603050405020304" pitchFamily="18" charset="0"/>
                              <a:ea typeface="华文楷体"/>
                              <a:cs typeface="Times New Roman" panose="02020603050405020304" pitchFamily="18" charset="0"/>
                            </a:rPr>
                            <a:t>knowledge</a:t>
                          </a:r>
                          <a:endParaRPr lang="zh-CN" sz="1600" b="1" dirty="0">
                            <a:solidFill>
                              <a:schemeClr val="tx1"/>
                            </a:solidFill>
                            <a:effectLst/>
                            <a:latin typeface="Times New Roman" panose="02020603050405020304" pitchFamily="18" charset="0"/>
                            <a:ea typeface="华文楷体"/>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52406" b="-100263"/>
                          </a:stretch>
                        </a:blipFill>
                      </a:tcPr>
                    </a:tc>
                  </a:tr>
                  <a:tr h="2316004">
                    <a:tc>
                      <a:txBody>
                        <a:bodyPr/>
                        <a:lstStyle/>
                        <a:p>
                          <a:pPr algn="ctr">
                            <a:spcBef>
                              <a:spcPts val="1000"/>
                            </a:spcBef>
                            <a:spcAft>
                              <a:spcPts val="0"/>
                            </a:spcAft>
                          </a:pPr>
                          <a:r>
                            <a:rPr lang="en-US" altLang="zh-CN" sz="1600" b="1" dirty="0">
                              <a:solidFill>
                                <a:schemeClr val="tx1"/>
                              </a:solidFill>
                              <a:effectLst/>
                              <a:latin typeface="Times New Roman" panose="02020603050405020304" pitchFamily="18" charset="0"/>
                              <a:cs typeface="Times New Roman" panose="02020603050405020304" pitchFamily="18" charset="0"/>
                            </a:rPr>
                            <a:t>Positive and negative samples</a:t>
                          </a:r>
                          <a:endParaRPr lang="zh-CN" sz="1600" b="1" dirty="0">
                            <a:solidFill>
                              <a:schemeClr val="tx1"/>
                            </a:solidFill>
                            <a:effectLst/>
                            <a:latin typeface="Times New Roman" panose="02020603050405020304" pitchFamily="18" charset="0"/>
                            <a:ea typeface="华文楷体"/>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52406" t="-100000" b="-263"/>
                          </a:stretch>
                        </a:blipFill>
                      </a:tcPr>
                    </a:tc>
                  </a:tr>
                </a:tbl>
              </a:graphicData>
            </a:graphic>
          </p:graphicFrame>
        </mc:Fallback>
      </mc:AlternateContent>
      <p:sp>
        <p:nvSpPr>
          <p:cNvPr id="5"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37193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ext uri="{D42A27DB-BD31-4B8C-83A1-F6EECF244321}">
                    <p14:modId xmlns:p14="http://schemas.microsoft.com/office/powerpoint/2010/main" val="2135226310"/>
                  </p:ext>
                </p:extLst>
              </p:nvPr>
            </p:nvGraphicFramePr>
            <p:xfrm>
              <a:off x="136478" y="1004163"/>
              <a:ext cx="5254389" cy="5562055"/>
            </p:xfrm>
            <a:graphic>
              <a:graphicData uri="http://schemas.openxmlformats.org/drawingml/2006/table">
                <a:tbl>
                  <a:tblPr firstRow="1" firstCol="1" bandRow="1">
                    <a:tableStyleId>{5C22544A-7EE6-4342-B048-85BDC9FD1C3A}</a:tableStyleId>
                  </a:tblPr>
                  <a:tblGrid>
                    <a:gridCol w="1088919">
                      <a:extLst>
                        <a:ext uri="{9D8B030D-6E8A-4147-A177-3AD203B41FA5}">
                          <a16:colId xmlns:a16="http://schemas.microsoft.com/office/drawing/2014/main" val="20000"/>
                        </a:ext>
                      </a:extLst>
                    </a:gridCol>
                    <a:gridCol w="1088919">
                      <a:extLst>
                        <a:ext uri="{9D8B030D-6E8A-4147-A177-3AD203B41FA5}">
                          <a16:colId xmlns:a16="http://schemas.microsoft.com/office/drawing/2014/main" val="20001"/>
                        </a:ext>
                      </a:extLst>
                    </a:gridCol>
                    <a:gridCol w="853541">
                      <a:extLst>
                        <a:ext uri="{9D8B030D-6E8A-4147-A177-3AD203B41FA5}">
                          <a16:colId xmlns:a16="http://schemas.microsoft.com/office/drawing/2014/main" val="20002"/>
                        </a:ext>
                      </a:extLst>
                    </a:gridCol>
                    <a:gridCol w="772704">
                      <a:extLst>
                        <a:ext uri="{9D8B030D-6E8A-4147-A177-3AD203B41FA5}">
                          <a16:colId xmlns:a16="http://schemas.microsoft.com/office/drawing/2014/main" val="20003"/>
                        </a:ext>
                      </a:extLst>
                    </a:gridCol>
                    <a:gridCol w="1450306">
                      <a:extLst>
                        <a:ext uri="{9D8B030D-6E8A-4147-A177-3AD203B41FA5}">
                          <a16:colId xmlns:a16="http://schemas.microsoft.com/office/drawing/2014/main" val="20004"/>
                        </a:ext>
                      </a:extLst>
                    </a:gridCol>
                  </a:tblGrid>
                  <a:tr h="936077">
                    <a:tc gridSpan="2">
                      <a:txBody>
                        <a:bodyPr/>
                        <a:lstStyle/>
                        <a:p>
                          <a:pPr algn="ctr">
                            <a:spcBef>
                              <a:spcPts val="1000"/>
                            </a:spcBef>
                            <a:spcAft>
                              <a:spcPts val="0"/>
                            </a:spcAft>
                          </a:pPr>
                          <a:r>
                            <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a:t>
                          </a:r>
                        </a:p>
                        <a:p>
                          <a:pPr algn="ctr">
                            <a:spcBef>
                              <a:spcPts val="1000"/>
                            </a:spcBef>
                            <a:spcAft>
                              <a:spcPts val="0"/>
                            </a:spcAft>
                          </a:pPr>
                          <a:r>
                            <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正例和反例数</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75733">
                    <a:tc>
                      <a:txBody>
                        <a:bodyPr/>
                        <a:lstStyle/>
                        <a:p>
                          <a:pPr algn="ctr">
                            <a:spcBef>
                              <a:spcPts val="1000"/>
                            </a:spcBef>
                            <a:spcAft>
                              <a:spcPts val="0"/>
                            </a:spcAft>
                          </a:pPr>
                          <a:r>
                            <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现有规则</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拟加入前提</a:t>
                          </a:r>
                        </a:p>
                        <a:p>
                          <a:pPr algn="ctr">
                            <a:spcBef>
                              <a:spcPts val="1000"/>
                            </a:spcBef>
                            <a:spcAft>
                              <a:spcPts val="0"/>
                            </a:spcAft>
                          </a:pPr>
                          <a:r>
                            <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约束谓词</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13233">
                    <a:tc gridSpan="2">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i="1" smtClean="0">
                                    <a:solidFill>
                                      <a:schemeClr val="tx1"/>
                                    </a:solidFill>
                                    <a:effectLst/>
                                    <a:latin typeface="Cambria Math"/>
                                  </a:rPr>
                                  <m:t>𝐹𝑎𝑡h𝑒𝑟</m:t>
                                </m:r>
                                <m:r>
                                  <a:rPr lang="en-US" sz="1100" b="0" smtClean="0">
                                    <a:solidFill>
                                      <a:schemeClr val="tx1"/>
                                    </a:solidFill>
                                    <a:effectLst/>
                                    <a:latin typeface="Cambria Math"/>
                                  </a:rPr>
                                  <m:t>(</m:t>
                                </m:r>
                                <m:r>
                                  <a:rPr lang="en-US" sz="1100" b="0" i="1" smtClean="0">
                                    <a:solidFill>
                                      <a:schemeClr val="tx1"/>
                                    </a:solidFill>
                                    <a:effectLst/>
                                    <a:latin typeface="Cambria Math"/>
                                  </a:rPr>
                                  <m:t>𝑥</m:t>
                                </m:r>
                                <m:r>
                                  <a:rPr lang="en-US" sz="1100" b="0" smtClean="0">
                                    <a:solidFill>
                                      <a:schemeClr val="tx1"/>
                                    </a:solidFill>
                                    <a:effectLst/>
                                    <a:latin typeface="Cambria Math"/>
                                  </a:rPr>
                                  <m:t>, </m:t>
                                </m:r>
                                <m:r>
                                  <a:rPr lang="en-US" sz="1100" b="0" i="1" smtClean="0">
                                    <a:solidFill>
                                      <a:schemeClr val="tx1"/>
                                    </a:solidFill>
                                    <a:effectLst/>
                                    <a:latin typeface="Cambria Math"/>
                                  </a:rPr>
                                  <m:t>𝑦</m:t>
                                </m:r>
                                <m:r>
                                  <a:rPr lang="en-US" sz="1100" b="0" smtClean="0">
                                    <a:solidFill>
                                      <a:schemeClr val="tx1"/>
                                    </a:solidFill>
                                    <a:effectLst/>
                                    <a:latin typeface="Cambria Math"/>
                                  </a:rPr>
                                  <m:t>)⟵</m:t>
                                </m:r>
                                <m:r>
                                  <a:rPr lang="en-US" sz="1100" b="0" i="1" smtClean="0">
                                    <a:solidFill>
                                      <a:schemeClr val="tx1"/>
                                    </a:solidFill>
                                    <a:effectLst/>
                                    <a:latin typeface="Cambria Math"/>
                                  </a:rPr>
                                  <m:t>𝐶𝑜𝑢𝑝𝑙𝑒</m:t>
                                </m:r>
                                <m:r>
                                  <a:rPr lang="en-US" sz="1100" b="0" smtClean="0">
                                    <a:solidFill>
                                      <a:schemeClr val="tx1"/>
                                    </a:solidFill>
                                    <a:effectLst/>
                                    <a:latin typeface="Cambria Math"/>
                                  </a:rPr>
                                  <m:t>(</m:t>
                                </m:r>
                                <m:r>
                                  <a:rPr lang="en-US" sz="1100" b="0" i="1" smtClean="0">
                                    <a:solidFill>
                                      <a:schemeClr val="tx1"/>
                                    </a:solidFill>
                                    <a:effectLst/>
                                    <a:latin typeface="Cambria Math"/>
                                  </a:rPr>
                                  <m:t>𝑥</m:t>
                                </m:r>
                                <m:r>
                                  <a:rPr lang="en-US" sz="1100" b="0" smtClean="0">
                                    <a:solidFill>
                                      <a:schemeClr val="tx1"/>
                                    </a:solidFill>
                                    <a:effectLst/>
                                    <a:latin typeface="Cambria Math"/>
                                  </a:rPr>
                                  <m:t>, </m:t>
                                </m:r>
                                <m:r>
                                  <a:rPr lang="en-US" sz="1100" b="0" i="1" smtClean="0">
                                    <a:solidFill>
                                      <a:schemeClr val="tx1"/>
                                    </a:solidFill>
                                    <a:effectLst/>
                                    <a:latin typeface="Cambria Math"/>
                                  </a:rPr>
                                  <m:t>𝑧</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100" b="0" i="1" smtClean="0">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r>
                                  <a:rPr lang="en-US" sz="1100" b="0">
                                    <a:solidFill>
                                      <a:schemeClr val="tx1"/>
                                    </a:solidFill>
                                    <a:effectLst/>
                                    <a:latin typeface="Cambria Math"/>
                                  </a:rPr>
                                  <m:t>=</m:t>
                                </m:r>
                                <m:r>
                                  <a:rPr lang="en-US" sz="1100" b="0" i="1">
                                    <a:solidFill>
                                      <a:schemeClr val="tx1"/>
                                    </a:solidFill>
                                    <a:effectLst/>
                                    <a:latin typeface="Cambria Math"/>
                                  </a:rPr>
                                  <m:t>1</m:t>
                                </m:r>
                              </m:oMath>
                            </m:oMathPara>
                          </a14:m>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100" b="0" i="1" smtClean="0">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r>
                                  <a:rPr lang="en-US" sz="1100" b="0">
                                    <a:solidFill>
                                      <a:schemeClr val="tx1"/>
                                    </a:solidFill>
                                    <a:effectLst/>
                                    <a:latin typeface="Cambria Math"/>
                                  </a:rPr>
                                  <m:t>=</m:t>
                                </m:r>
                                <m:r>
                                  <a:rPr lang="en-US" sz="1100" b="0" i="1">
                                    <a:solidFill>
                                      <a:schemeClr val="tx1"/>
                                    </a:solidFill>
                                    <a:effectLst/>
                                    <a:latin typeface="Cambria Math"/>
                                  </a:rPr>
                                  <m:t>1</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13233">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i="1" smtClean="0">
                                    <a:solidFill>
                                      <a:schemeClr val="tx1"/>
                                    </a:solidFill>
                                    <a:effectLst/>
                                    <a:latin typeface="Cambria Math"/>
                                  </a:rPr>
                                  <m:t>𝐹𝑎𝑡h𝑒𝑟</m:t>
                                </m:r>
                                <m:r>
                                  <a:rPr lang="en-US" sz="1100" b="0" smtClean="0">
                                    <a:solidFill>
                                      <a:schemeClr val="tx1"/>
                                    </a:solidFill>
                                    <a:effectLst/>
                                    <a:latin typeface="Cambria Math"/>
                                  </a:rPr>
                                  <m:t>(</m:t>
                                </m:r>
                                <m:r>
                                  <a:rPr lang="en-US" sz="1100" b="0" i="1" smtClean="0">
                                    <a:solidFill>
                                      <a:schemeClr val="tx1"/>
                                    </a:solidFill>
                                    <a:effectLst/>
                                    <a:latin typeface="Cambria Math"/>
                                  </a:rPr>
                                  <m:t>𝑥</m:t>
                                </m:r>
                                <m:r>
                                  <a:rPr lang="en-US" sz="1100" b="0" smtClean="0">
                                    <a:solidFill>
                                      <a:schemeClr val="tx1"/>
                                    </a:solidFill>
                                    <a:effectLst/>
                                    <a:latin typeface="Cambria Math"/>
                                  </a:rPr>
                                  <m:t>, </m:t>
                                </m:r>
                                <m:r>
                                  <a:rPr lang="en-US" sz="1100" b="0" i="1" smtClean="0">
                                    <a:solidFill>
                                      <a:schemeClr val="tx1"/>
                                    </a:solidFill>
                                    <a:effectLst/>
                                    <a:latin typeface="Cambria Math"/>
                                  </a:rPr>
                                  <m:t>𝑦</m:t>
                                </m:r>
                                <m:r>
                                  <a:rPr lang="en-US" sz="1100" b="0" smtClean="0">
                                    <a:solidFill>
                                      <a:schemeClr val="tx1"/>
                                    </a:solidFill>
                                    <a:effectLst/>
                                    <a:latin typeface="Cambria Math"/>
                                  </a:rPr>
                                  <m:t>)⟵</m:t>
                                </m:r>
                                <m:r>
                                  <a:rPr lang="en-US" sz="1100" b="0" i="1" smtClean="0">
                                    <a:solidFill>
                                      <a:schemeClr val="tx1"/>
                                    </a:solidFill>
                                    <a:effectLst/>
                                    <a:latin typeface="Cambria Math"/>
                                  </a:rPr>
                                  <m:t>𝐶𝑜𝑢𝑝𝑙𝑒</m:t>
                                </m:r>
                                <m:r>
                                  <a:rPr lang="en-US" sz="1100" b="0" smtClean="0">
                                    <a:solidFill>
                                      <a:schemeClr val="tx1"/>
                                    </a:solidFill>
                                    <a:effectLst/>
                                    <a:latin typeface="Cambria Math"/>
                                  </a:rPr>
                                  <m:t>(</m:t>
                                </m:r>
                                <m:r>
                                  <a:rPr lang="en-US" sz="1100" b="0" i="1" smtClean="0">
                                    <a:solidFill>
                                      <a:schemeClr val="tx1"/>
                                    </a:solidFill>
                                    <a:effectLst/>
                                    <a:latin typeface="Cambria Math"/>
                                  </a:rPr>
                                  <m:t>𝑥</m:t>
                                </m:r>
                                <m:r>
                                  <a:rPr lang="en-US" sz="1100" b="0" smtClean="0">
                                    <a:solidFill>
                                      <a:schemeClr val="tx1"/>
                                    </a:solidFill>
                                    <a:effectLst/>
                                    <a:latin typeface="Cambria Math"/>
                                  </a:rPr>
                                  <m:t>, </m:t>
                                </m:r>
                                <m:r>
                                  <a:rPr lang="en-US" sz="1100" b="0" i="1" smtClean="0">
                                    <a:solidFill>
                                      <a:schemeClr val="tx1"/>
                                    </a:solidFill>
                                    <a:effectLst/>
                                    <a:latin typeface="Cambria Math"/>
                                  </a:rPr>
                                  <m:t>𝑧</m:t>
                                </m:r>
                                <m:r>
                                  <a:rPr lang="en-US" sz="1100" b="0" smtClean="0">
                                    <a:solidFill>
                                      <a:schemeClr val="tx1"/>
                                    </a:solidFill>
                                    <a:effectLst/>
                                    <a:latin typeface="Cambria Math"/>
                                  </a:rPr>
                                  <m:t>)</m:t>
                                </m:r>
                              </m:oMath>
                            </m:oMathPara>
                          </a14:m>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𝑀𝑜𝑡h𝑒𝑟</m:t>
                                </m:r>
                                <m:r>
                                  <a:rPr lang="en-US" sz="1100" b="0" smtClean="0">
                                    <a:solidFill>
                                      <a:schemeClr val="tx1"/>
                                    </a:solidFill>
                                    <a:effectLst/>
                                    <a:latin typeface="Cambria Math"/>
                                  </a:rPr>
                                  <m:t>(</m:t>
                                </m:r>
                                <m:r>
                                  <a:rPr lang="en-US" sz="1100" b="0" i="1" smtClean="0">
                                    <a:solidFill>
                                      <a:schemeClr val="tx1"/>
                                    </a:solidFill>
                                    <a:effectLst/>
                                    <a:latin typeface="Cambria Math"/>
                                  </a:rPr>
                                  <m:t>𝑥</m:t>
                                </m:r>
                                <m:r>
                                  <a:rPr lang="en-US" sz="1100" b="0" smtClean="0">
                                    <a:solidFill>
                                      <a:schemeClr val="tx1"/>
                                    </a:solidFill>
                                    <a:effectLst/>
                                    <a:latin typeface="Cambria Math"/>
                                  </a:rPr>
                                  <m:t>, </m:t>
                                </m:r>
                                <m:r>
                                  <a:rPr lang="en-US" sz="1100" b="0" i="1" smtClean="0">
                                    <a:solidFill>
                                      <a:schemeClr val="tx1"/>
                                    </a:solidFill>
                                    <a:effectLst/>
                                    <a:latin typeface="Cambria Math"/>
                                  </a:rPr>
                                  <m:t>𝑦</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𝑀𝑜𝑡h𝑒𝑟</m:t>
                                </m:r>
                                <m:r>
                                  <a:rPr lang="en-US" sz="1100" b="0" smtClean="0">
                                    <a:solidFill>
                                      <a:schemeClr val="tx1"/>
                                    </a:solidFill>
                                    <a:effectLst/>
                                    <a:latin typeface="Cambria Math"/>
                                  </a:rPr>
                                  <m:t>(</m:t>
                                </m:r>
                                <m:r>
                                  <a:rPr lang="en-US" sz="1100" b="0" i="1" smtClean="0">
                                    <a:solidFill>
                                      <a:schemeClr val="tx1"/>
                                    </a:solidFill>
                                    <a:effectLst/>
                                    <a:latin typeface="Cambria Math"/>
                                  </a:rPr>
                                  <m:t>𝑥</m:t>
                                </m:r>
                                <m:r>
                                  <a:rPr lang="en-US" sz="1100" b="0" smtClean="0">
                                    <a:solidFill>
                                      <a:schemeClr val="tx1"/>
                                    </a:solidFill>
                                    <a:effectLst/>
                                    <a:latin typeface="Cambria Math"/>
                                  </a:rPr>
                                  <m:t>, </m:t>
                                </m:r>
                                <m:r>
                                  <a:rPr lang="en-US" sz="1100" b="0" i="1" smtClean="0">
                                    <a:solidFill>
                                      <a:schemeClr val="tx1"/>
                                    </a:solidFill>
                                    <a:effectLst/>
                                    <a:latin typeface="Cambria Math"/>
                                  </a:rPr>
                                  <m:t>𝑧</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𝑀𝑜𝑡h𝑒𝑟</m:t>
                                </m:r>
                                <m:r>
                                  <a:rPr lang="en-US" sz="1100" b="0" smtClean="0">
                                    <a:solidFill>
                                      <a:schemeClr val="tx1"/>
                                    </a:solidFill>
                                    <a:effectLst/>
                                    <a:latin typeface="Cambria Math"/>
                                  </a:rPr>
                                  <m:t>(</m:t>
                                </m:r>
                                <m:r>
                                  <a:rPr lang="en-US" sz="1100" b="0" i="1" smtClean="0">
                                    <a:solidFill>
                                      <a:schemeClr val="tx1"/>
                                    </a:solidFill>
                                    <a:effectLst/>
                                    <a:latin typeface="Cambria Math"/>
                                  </a:rPr>
                                  <m:t>𝑦</m:t>
                                </m:r>
                                <m:r>
                                  <a:rPr lang="en-US" sz="1100" b="0" smtClean="0">
                                    <a:solidFill>
                                      <a:schemeClr val="tx1"/>
                                    </a:solidFill>
                                    <a:effectLst/>
                                    <a:latin typeface="Cambria Math"/>
                                  </a:rPr>
                                  <m:t>, </m:t>
                                </m:r>
                                <m:r>
                                  <a:rPr lang="en-US" sz="1100" b="0" i="1" smtClean="0">
                                    <a:solidFill>
                                      <a:schemeClr val="tx1"/>
                                    </a:solidFill>
                                    <a:effectLst/>
                                    <a:latin typeface="Cambria Math"/>
                                  </a:rPr>
                                  <m:t>𝑥</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𝑀𝑜𝑡h𝑒𝑟</m:t>
                                </m:r>
                                <m:r>
                                  <a:rPr lang="en-US" sz="1100" b="0" smtClean="0">
                                    <a:solidFill>
                                      <a:schemeClr val="tx1"/>
                                    </a:solidFill>
                                    <a:effectLst/>
                                    <a:latin typeface="Cambria Math"/>
                                  </a:rPr>
                                  <m:t>(</m:t>
                                </m:r>
                                <m:r>
                                  <a:rPr lang="en-US" sz="1100" b="0" i="1" smtClean="0">
                                    <a:solidFill>
                                      <a:schemeClr val="tx1"/>
                                    </a:solidFill>
                                    <a:effectLst/>
                                    <a:latin typeface="Cambria Math"/>
                                  </a:rPr>
                                  <m:t>𝑦</m:t>
                                </m:r>
                                <m:r>
                                  <a:rPr lang="en-US" sz="1100" b="0" smtClean="0">
                                    <a:solidFill>
                                      <a:schemeClr val="tx1"/>
                                    </a:solidFill>
                                    <a:effectLst/>
                                    <a:latin typeface="Cambria Math"/>
                                  </a:rPr>
                                  <m:t>, </m:t>
                                </m:r>
                                <m:r>
                                  <a:rPr lang="en-US" sz="1100" b="0" i="1" smtClean="0">
                                    <a:solidFill>
                                      <a:schemeClr val="tx1"/>
                                    </a:solidFill>
                                    <a:effectLst/>
                                    <a:latin typeface="Cambria Math"/>
                                  </a:rPr>
                                  <m:t>𝑧</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𝑀𝑜𝑡h𝑒𝑟</m:t>
                                </m:r>
                                <m:r>
                                  <a:rPr lang="en-US" sz="1100" b="0" smtClean="0">
                                    <a:solidFill>
                                      <a:schemeClr val="tx1"/>
                                    </a:solidFill>
                                    <a:effectLst/>
                                    <a:latin typeface="Cambria Math"/>
                                  </a:rPr>
                                  <m:t>(</m:t>
                                </m:r>
                                <m:r>
                                  <a:rPr lang="en-US" sz="1100" b="0" i="1" smtClean="0">
                                    <a:solidFill>
                                      <a:schemeClr val="tx1"/>
                                    </a:solidFill>
                                    <a:effectLst/>
                                    <a:latin typeface="Cambria Math"/>
                                  </a:rPr>
                                  <m:t>𝑧</m:t>
                                </m:r>
                                <m:r>
                                  <a:rPr lang="en-US" sz="1100" b="0" smtClean="0">
                                    <a:solidFill>
                                      <a:schemeClr val="tx1"/>
                                    </a:solidFill>
                                    <a:effectLst/>
                                    <a:latin typeface="Cambria Math"/>
                                  </a:rPr>
                                  <m:t>, </m:t>
                                </m:r>
                                <m:r>
                                  <a:rPr lang="en-US" sz="1100" b="0" i="1" smtClean="0">
                                    <a:solidFill>
                                      <a:schemeClr val="tx1"/>
                                    </a:solidFill>
                                    <a:effectLst/>
                                    <a:latin typeface="Cambria Math"/>
                                  </a:rPr>
                                  <m:t>𝑥</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1" smtClean="0">
                                    <a:solidFill>
                                      <a:schemeClr val="tx1"/>
                                    </a:solidFill>
                                    <a:effectLst/>
                                    <a:latin typeface="Cambria Math"/>
                                  </a:rPr>
                                  <m:t>∧</m:t>
                                </m:r>
                                <m:r>
                                  <a:rPr lang="en-US" sz="1100" b="1" i="1" smtClean="0">
                                    <a:solidFill>
                                      <a:schemeClr val="tx1"/>
                                    </a:solidFill>
                                    <a:effectLst/>
                                    <a:latin typeface="Cambria Math"/>
                                  </a:rPr>
                                  <m:t>𝑴𝒐𝒕𝒉𝒆𝒓</m:t>
                                </m:r>
                                <m:r>
                                  <a:rPr lang="en-US" sz="1100" b="1" smtClean="0">
                                    <a:solidFill>
                                      <a:schemeClr val="tx1"/>
                                    </a:solidFill>
                                    <a:effectLst/>
                                    <a:latin typeface="Cambria Math"/>
                                  </a:rPr>
                                  <m:t>(</m:t>
                                </m:r>
                                <m:r>
                                  <a:rPr lang="en-US" sz="1100" b="1" i="1" smtClean="0">
                                    <a:solidFill>
                                      <a:schemeClr val="tx1"/>
                                    </a:solidFill>
                                    <a:effectLst/>
                                    <a:latin typeface="Cambria Math"/>
                                  </a:rPr>
                                  <m:t>𝒛</m:t>
                                </m:r>
                                <m:r>
                                  <a:rPr lang="en-US" sz="1100" b="1" smtClean="0">
                                    <a:solidFill>
                                      <a:schemeClr val="tx1"/>
                                    </a:solidFill>
                                    <a:effectLst/>
                                    <a:latin typeface="Cambria Math"/>
                                  </a:rPr>
                                  <m:t>, </m:t>
                                </m:r>
                                <m:r>
                                  <a:rPr lang="en-US" sz="1100" b="1" i="1" smtClean="0">
                                    <a:solidFill>
                                      <a:schemeClr val="tx1"/>
                                    </a:solidFill>
                                    <a:effectLst/>
                                    <a:latin typeface="Cambria Math"/>
                                  </a:rPr>
                                  <m:t>𝒚</m:t>
                                </m:r>
                                <m:r>
                                  <a:rPr lang="en-US" sz="1100" b="1" smtClean="0">
                                    <a:solidFill>
                                      <a:schemeClr val="tx1"/>
                                    </a:solidFill>
                                    <a:effectLst/>
                                    <a:latin typeface="Cambria Math"/>
                                  </a:rPr>
                                  <m:t>)</m:t>
                                </m:r>
                              </m:oMath>
                            </m:oMathPara>
                          </a14:m>
                          <a:endParaRPr lang="zh-CN" sz="11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1" i="1" smtClean="0">
                                        <a:solidFill>
                                          <a:schemeClr val="tx1"/>
                                        </a:solidFill>
                                        <a:effectLst/>
                                        <a:latin typeface="Cambria Math" panose="02040503050406030204" pitchFamily="18" charset="0"/>
                                      </a:rPr>
                                    </m:ctrlPr>
                                  </m:accPr>
                                  <m:e>
                                    <m:sSub>
                                      <m:sSubPr>
                                        <m:ctrlPr>
                                          <a:rPr lang="zh-CN" sz="1100" b="1" i="1">
                                            <a:solidFill>
                                              <a:schemeClr val="tx1"/>
                                            </a:solidFill>
                                            <a:effectLst/>
                                            <a:latin typeface="Cambria Math" panose="02040503050406030204" pitchFamily="18" charset="0"/>
                                          </a:rPr>
                                        </m:ctrlPr>
                                      </m:sSubPr>
                                      <m:e>
                                        <m:r>
                                          <a:rPr lang="en-US" sz="1100" b="1" i="1">
                                            <a:solidFill>
                                              <a:schemeClr val="tx1"/>
                                            </a:solidFill>
                                            <a:effectLst/>
                                            <a:latin typeface="Cambria Math"/>
                                          </a:rPr>
                                          <m:t>𝒎</m:t>
                                        </m:r>
                                      </m:e>
                                      <m:sub>
                                        <m:r>
                                          <a:rPr lang="en-US" sz="1100" b="1">
                                            <a:solidFill>
                                              <a:schemeClr val="tx1"/>
                                            </a:solidFill>
                                            <a:effectLst/>
                                            <a:latin typeface="Cambria Math"/>
                                          </a:rPr>
                                          <m:t>+</m:t>
                                        </m:r>
                                      </m:sub>
                                    </m:sSub>
                                  </m:e>
                                </m:acc>
                                <m:r>
                                  <a:rPr lang="en-US" sz="1100" b="1">
                                    <a:solidFill>
                                      <a:schemeClr val="tx1"/>
                                    </a:solidFill>
                                    <a:effectLst/>
                                    <a:latin typeface="Cambria Math"/>
                                  </a:rPr>
                                  <m:t>=</m:t>
                                </m:r>
                                <m:r>
                                  <a:rPr lang="en-US" sz="1100" b="1" i="1">
                                    <a:solidFill>
                                      <a:schemeClr val="tx1"/>
                                    </a:solidFill>
                                    <a:effectLst/>
                                    <a:latin typeface="Cambria Math"/>
                                  </a:rPr>
                                  <m:t>𝟏</m:t>
                                </m:r>
                              </m:oMath>
                            </m:oMathPara>
                          </a14:m>
                          <a:endParaRPr lang="zh-CN" sz="1100" b="1">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1" i="1" smtClean="0">
                                        <a:solidFill>
                                          <a:schemeClr val="tx1"/>
                                        </a:solidFill>
                                        <a:effectLst/>
                                        <a:latin typeface="Cambria Math" panose="02040503050406030204" pitchFamily="18" charset="0"/>
                                      </a:rPr>
                                    </m:ctrlPr>
                                  </m:accPr>
                                  <m:e>
                                    <m:sSub>
                                      <m:sSubPr>
                                        <m:ctrlPr>
                                          <a:rPr lang="zh-CN" sz="1100" b="1" i="1">
                                            <a:solidFill>
                                              <a:schemeClr val="tx1"/>
                                            </a:solidFill>
                                            <a:effectLst/>
                                            <a:latin typeface="Cambria Math" panose="02040503050406030204" pitchFamily="18" charset="0"/>
                                          </a:rPr>
                                        </m:ctrlPr>
                                      </m:sSubPr>
                                      <m:e>
                                        <m:r>
                                          <a:rPr lang="en-US" sz="1100" b="1" i="1">
                                            <a:solidFill>
                                              <a:schemeClr val="tx1"/>
                                            </a:solidFill>
                                            <a:effectLst/>
                                            <a:latin typeface="Cambria Math"/>
                                          </a:rPr>
                                          <m:t>𝒎</m:t>
                                        </m:r>
                                      </m:e>
                                      <m:sub>
                                        <m:r>
                                          <a:rPr lang="zh-CN" altLang="en-US" sz="1100" b="1">
                                            <a:solidFill>
                                              <a:schemeClr val="tx1"/>
                                            </a:solidFill>
                                            <a:effectLst/>
                                            <a:latin typeface="Cambria Math"/>
                                          </a:rPr>
                                          <m:t>−</m:t>
                                        </m:r>
                                      </m:sub>
                                    </m:sSub>
                                  </m:e>
                                </m:acc>
                                <m:r>
                                  <a:rPr lang="en-US" sz="1100" b="1">
                                    <a:solidFill>
                                      <a:schemeClr val="tx1"/>
                                    </a:solidFill>
                                    <a:effectLst/>
                                    <a:latin typeface="Cambria Math"/>
                                  </a:rPr>
                                  <m:t>=</m:t>
                                </m:r>
                                <m:r>
                                  <a:rPr lang="en-US" sz="1100" b="1" i="1">
                                    <a:solidFill>
                                      <a:schemeClr val="tx1"/>
                                    </a:solidFill>
                                    <a:effectLst/>
                                    <a:latin typeface="Cambria Math"/>
                                  </a:rPr>
                                  <m:t>𝟎</m:t>
                                </m:r>
                              </m:oMath>
                            </m:oMathPara>
                          </a14:m>
                          <a:endParaRPr lang="zh-CN" sz="11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a:t>
                          </a:r>
                          <a:endParaRPr lang="zh-CN" sz="11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𝑆𝑖𝑏𝑙𝑖𝑛𝑔</m:t>
                                </m:r>
                                <m:r>
                                  <a:rPr lang="en-US" sz="1100" b="0" smtClean="0">
                                    <a:solidFill>
                                      <a:schemeClr val="tx1"/>
                                    </a:solidFill>
                                    <a:effectLst/>
                                    <a:latin typeface="Cambria Math"/>
                                  </a:rPr>
                                  <m:t>(</m:t>
                                </m:r>
                                <m:r>
                                  <a:rPr lang="en-US" sz="1100" b="0" i="1" smtClean="0">
                                    <a:solidFill>
                                      <a:schemeClr val="tx1"/>
                                    </a:solidFill>
                                    <a:effectLst/>
                                    <a:latin typeface="Cambria Math"/>
                                  </a:rPr>
                                  <m:t>𝑥</m:t>
                                </m:r>
                                <m:r>
                                  <a:rPr lang="en-US" sz="1100" b="0" smtClean="0">
                                    <a:solidFill>
                                      <a:schemeClr val="tx1"/>
                                    </a:solidFill>
                                    <a:effectLst/>
                                    <a:latin typeface="Cambria Math"/>
                                  </a:rPr>
                                  <m:t>,</m:t>
                                </m:r>
                                <m:r>
                                  <a:rPr lang="en-US" sz="1100" b="0" i="1" smtClean="0">
                                    <a:solidFill>
                                      <a:schemeClr val="tx1"/>
                                    </a:solidFill>
                                    <a:effectLst/>
                                    <a:latin typeface="Cambria Math"/>
                                  </a:rPr>
                                  <m:t>𝑦</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𝑆𝑖𝑏𝑙𝑖𝑛𝑔</m:t>
                                </m:r>
                                <m:r>
                                  <a:rPr lang="en-US" sz="1100" b="0" smtClean="0">
                                    <a:solidFill>
                                      <a:schemeClr val="tx1"/>
                                    </a:solidFill>
                                    <a:effectLst/>
                                    <a:latin typeface="Cambria Math"/>
                                  </a:rPr>
                                  <m:t>(</m:t>
                                </m:r>
                                <m:r>
                                  <a:rPr lang="en-US" sz="1100" b="0" i="1" smtClean="0">
                                    <a:solidFill>
                                      <a:schemeClr val="tx1"/>
                                    </a:solidFill>
                                    <a:effectLst/>
                                    <a:latin typeface="Cambria Math"/>
                                  </a:rPr>
                                  <m:t>𝑥</m:t>
                                </m:r>
                                <m:r>
                                  <a:rPr lang="en-US" sz="1100" b="0" smtClean="0">
                                    <a:solidFill>
                                      <a:schemeClr val="tx1"/>
                                    </a:solidFill>
                                    <a:effectLst/>
                                    <a:latin typeface="Cambria Math"/>
                                  </a:rPr>
                                  <m:t>,</m:t>
                                </m:r>
                                <m:r>
                                  <a:rPr lang="en-US" sz="1100" b="0" i="1" smtClean="0">
                                    <a:solidFill>
                                      <a:schemeClr val="tx1"/>
                                    </a:solidFill>
                                    <a:effectLst/>
                                    <a:latin typeface="Cambria Math"/>
                                  </a:rPr>
                                  <m:t>𝑧</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𝑆𝑖𝑏𝑙𝑖𝑛𝑔</m:t>
                                </m:r>
                                <m:r>
                                  <a:rPr lang="en-US" sz="1100" b="0" smtClean="0">
                                    <a:solidFill>
                                      <a:schemeClr val="tx1"/>
                                    </a:solidFill>
                                    <a:effectLst/>
                                    <a:latin typeface="Cambria Math"/>
                                  </a:rPr>
                                  <m:t>(</m:t>
                                </m:r>
                                <m:r>
                                  <a:rPr lang="en-US" sz="1100" b="0" i="1" smtClean="0">
                                    <a:solidFill>
                                      <a:schemeClr val="tx1"/>
                                    </a:solidFill>
                                    <a:effectLst/>
                                    <a:latin typeface="Cambria Math"/>
                                  </a:rPr>
                                  <m:t>𝑦</m:t>
                                </m:r>
                                <m:r>
                                  <a:rPr lang="en-US" sz="1100" b="0" smtClean="0">
                                    <a:solidFill>
                                      <a:schemeClr val="tx1"/>
                                    </a:solidFill>
                                    <a:effectLst/>
                                    <a:latin typeface="Cambria Math"/>
                                  </a:rPr>
                                  <m:t>,</m:t>
                                </m:r>
                                <m:r>
                                  <a:rPr lang="en-US" sz="1100" b="0" i="1" smtClean="0">
                                    <a:solidFill>
                                      <a:schemeClr val="tx1"/>
                                    </a:solidFill>
                                    <a:effectLst/>
                                    <a:latin typeface="Cambria Math"/>
                                  </a:rPr>
                                  <m:t>𝑥</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𝑆𝑖𝑏𝑙𝑖𝑛𝑔</m:t>
                                </m:r>
                                <m:r>
                                  <a:rPr lang="en-US" sz="1100" b="0" smtClean="0">
                                    <a:solidFill>
                                      <a:schemeClr val="tx1"/>
                                    </a:solidFill>
                                    <a:effectLst/>
                                    <a:latin typeface="Cambria Math"/>
                                  </a:rPr>
                                  <m:t>(</m:t>
                                </m:r>
                                <m:r>
                                  <a:rPr lang="en-US" sz="1100" b="0" i="1" smtClean="0">
                                    <a:solidFill>
                                      <a:schemeClr val="tx1"/>
                                    </a:solidFill>
                                    <a:effectLst/>
                                    <a:latin typeface="Cambria Math"/>
                                  </a:rPr>
                                  <m:t>𝑦</m:t>
                                </m:r>
                                <m:r>
                                  <a:rPr lang="en-US" sz="1100" b="0" smtClean="0">
                                    <a:solidFill>
                                      <a:schemeClr val="tx1"/>
                                    </a:solidFill>
                                    <a:effectLst/>
                                    <a:latin typeface="Cambria Math"/>
                                  </a:rPr>
                                  <m:t>,</m:t>
                                </m:r>
                                <m:r>
                                  <a:rPr lang="en-US" sz="1100" b="0" i="1" smtClean="0">
                                    <a:solidFill>
                                      <a:schemeClr val="tx1"/>
                                    </a:solidFill>
                                    <a:effectLst/>
                                    <a:latin typeface="Cambria Math"/>
                                  </a:rPr>
                                  <m:t>𝑧</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𝑆𝑖𝑏𝑙𝑖𝑛𝑔</m:t>
                                </m:r>
                                <m:r>
                                  <a:rPr lang="en-US" sz="1100" b="0" smtClean="0">
                                    <a:solidFill>
                                      <a:schemeClr val="tx1"/>
                                    </a:solidFill>
                                    <a:effectLst/>
                                    <a:latin typeface="Cambria Math"/>
                                  </a:rPr>
                                  <m:t>(</m:t>
                                </m:r>
                                <m:r>
                                  <a:rPr lang="en-US" sz="1100" b="0" i="1" smtClean="0">
                                    <a:solidFill>
                                      <a:schemeClr val="tx1"/>
                                    </a:solidFill>
                                    <a:effectLst/>
                                    <a:latin typeface="Cambria Math"/>
                                  </a:rPr>
                                  <m:t>𝑧</m:t>
                                </m:r>
                                <m:r>
                                  <a:rPr lang="en-US" sz="1100" b="0" smtClean="0">
                                    <a:solidFill>
                                      <a:schemeClr val="tx1"/>
                                    </a:solidFill>
                                    <a:effectLst/>
                                    <a:latin typeface="Cambria Math"/>
                                  </a:rPr>
                                  <m:t>,</m:t>
                                </m:r>
                                <m:r>
                                  <a:rPr lang="en-US" sz="1100" b="0" i="1" smtClean="0">
                                    <a:solidFill>
                                      <a:schemeClr val="tx1"/>
                                    </a:solidFill>
                                    <a:effectLst/>
                                    <a:latin typeface="Cambria Math"/>
                                  </a:rPr>
                                  <m:t>𝑥</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𝑆𝑖𝑏𝑙𝑖𝑛𝑔</m:t>
                                </m:r>
                                <m:r>
                                  <a:rPr lang="en-US" sz="1100" b="0" smtClean="0">
                                    <a:solidFill>
                                      <a:schemeClr val="tx1"/>
                                    </a:solidFill>
                                    <a:effectLst/>
                                    <a:latin typeface="Cambria Math"/>
                                  </a:rPr>
                                  <m:t>(</m:t>
                                </m:r>
                                <m:r>
                                  <a:rPr lang="en-US" sz="1100" b="0" i="1" smtClean="0">
                                    <a:solidFill>
                                      <a:schemeClr val="tx1"/>
                                    </a:solidFill>
                                    <a:effectLst/>
                                    <a:latin typeface="Cambria Math"/>
                                  </a:rPr>
                                  <m:t>𝑧</m:t>
                                </m:r>
                                <m:r>
                                  <a:rPr lang="en-US" sz="1100" b="0" smtClean="0">
                                    <a:solidFill>
                                      <a:schemeClr val="tx1"/>
                                    </a:solidFill>
                                    <a:effectLst/>
                                    <a:latin typeface="Cambria Math"/>
                                  </a:rPr>
                                  <m:t>,</m:t>
                                </m:r>
                                <m:r>
                                  <a:rPr lang="en-US" sz="1100" b="0" i="1" smtClean="0">
                                    <a:solidFill>
                                      <a:schemeClr val="tx1"/>
                                    </a:solidFill>
                                    <a:effectLst/>
                                    <a:latin typeface="Cambria Math"/>
                                  </a:rPr>
                                  <m:t>𝑦</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𝐶𝑜𝑢𝑝𝑙𝑒</m:t>
                                </m:r>
                                <m:r>
                                  <a:rPr lang="en-US" sz="1100" b="0" smtClean="0">
                                    <a:solidFill>
                                      <a:schemeClr val="tx1"/>
                                    </a:solidFill>
                                    <a:effectLst/>
                                    <a:latin typeface="Cambria Math"/>
                                  </a:rPr>
                                  <m:t>(</m:t>
                                </m:r>
                                <m:r>
                                  <a:rPr lang="en-US" sz="1100" b="0" i="1" smtClean="0">
                                    <a:solidFill>
                                      <a:schemeClr val="tx1"/>
                                    </a:solidFill>
                                    <a:effectLst/>
                                    <a:latin typeface="Cambria Math"/>
                                  </a:rPr>
                                  <m:t>𝑥</m:t>
                                </m:r>
                                <m:r>
                                  <a:rPr lang="en-US" sz="1100" b="0" smtClean="0">
                                    <a:solidFill>
                                      <a:schemeClr val="tx1"/>
                                    </a:solidFill>
                                    <a:effectLst/>
                                    <a:latin typeface="Cambria Math"/>
                                  </a:rPr>
                                  <m:t>, </m:t>
                                </m:r>
                                <m:r>
                                  <a:rPr lang="en-US" sz="1100" b="0" i="1" smtClean="0">
                                    <a:solidFill>
                                      <a:schemeClr val="tx1"/>
                                    </a:solidFill>
                                    <a:effectLst/>
                                    <a:latin typeface="Cambria Math"/>
                                  </a:rPr>
                                  <m:t>𝑦</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1</m:t>
                                </m:r>
                              </m:oMath>
                            </m:oMathPara>
                          </a14:m>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𝐶𝑜𝑢𝑝𝑙𝑒</m:t>
                                </m:r>
                                <m:r>
                                  <a:rPr lang="en-US" sz="1100" b="0" smtClean="0">
                                    <a:solidFill>
                                      <a:schemeClr val="tx1"/>
                                    </a:solidFill>
                                    <a:effectLst/>
                                    <a:latin typeface="Cambria Math"/>
                                  </a:rPr>
                                  <m:t>(</m:t>
                                </m:r>
                                <m:r>
                                  <a:rPr lang="en-US" sz="1100" b="0" i="1" smtClean="0">
                                    <a:solidFill>
                                      <a:schemeClr val="tx1"/>
                                    </a:solidFill>
                                    <a:effectLst/>
                                    <a:latin typeface="Cambria Math"/>
                                  </a:rPr>
                                  <m:t>𝑥</m:t>
                                </m:r>
                                <m:r>
                                  <a:rPr lang="en-US" sz="1100" b="0" smtClean="0">
                                    <a:solidFill>
                                      <a:schemeClr val="tx1"/>
                                    </a:solidFill>
                                    <a:effectLst/>
                                    <a:latin typeface="Cambria Math"/>
                                  </a:rPr>
                                  <m:t>, </m:t>
                                </m:r>
                                <m:r>
                                  <a:rPr lang="en-US" sz="1100" b="0" i="1" smtClean="0">
                                    <a:solidFill>
                                      <a:schemeClr val="tx1"/>
                                    </a:solidFill>
                                    <a:effectLst/>
                                    <a:latin typeface="Cambria Math"/>
                                  </a:rPr>
                                  <m:t>𝑧</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1</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1</m:t>
                                </m:r>
                              </m:oMath>
                            </m:oMathPara>
                          </a14:m>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𝐶𝑜𝑢𝑝𝑙𝑒</m:t>
                                </m:r>
                                <m:r>
                                  <a:rPr lang="en-US" sz="1100" b="0" smtClean="0">
                                    <a:solidFill>
                                      <a:schemeClr val="tx1"/>
                                    </a:solidFill>
                                    <a:effectLst/>
                                    <a:latin typeface="Cambria Math"/>
                                  </a:rPr>
                                  <m:t>(</m:t>
                                </m:r>
                                <m:r>
                                  <a:rPr lang="en-US" sz="1100" b="0" i="1" smtClean="0">
                                    <a:solidFill>
                                      <a:schemeClr val="tx1"/>
                                    </a:solidFill>
                                    <a:effectLst/>
                                    <a:latin typeface="Cambria Math"/>
                                  </a:rPr>
                                  <m:t>𝑦</m:t>
                                </m:r>
                                <m:r>
                                  <a:rPr lang="en-US" sz="1100" b="0" smtClean="0">
                                    <a:solidFill>
                                      <a:schemeClr val="tx1"/>
                                    </a:solidFill>
                                    <a:effectLst/>
                                    <a:latin typeface="Cambria Math"/>
                                  </a:rPr>
                                  <m:t>, </m:t>
                                </m:r>
                                <m:r>
                                  <a:rPr lang="en-US" sz="1100" b="0" i="1" smtClean="0">
                                    <a:solidFill>
                                      <a:schemeClr val="tx1"/>
                                    </a:solidFill>
                                    <a:effectLst/>
                                    <a:latin typeface="Cambria Math"/>
                                  </a:rPr>
                                  <m:t>𝑥</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oMath>
                          </a14:m>
                          <a:r>
                            <a:rPr lang="en-US"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𝐶𝑜𝑢𝑝𝑙𝑒</m:t>
                                </m:r>
                                <m:r>
                                  <a:rPr lang="en-US" sz="1100" b="0" smtClean="0">
                                    <a:solidFill>
                                      <a:schemeClr val="tx1"/>
                                    </a:solidFill>
                                    <a:effectLst/>
                                    <a:latin typeface="Cambria Math"/>
                                  </a:rPr>
                                  <m:t>(</m:t>
                                </m:r>
                                <m:r>
                                  <a:rPr lang="en-US" sz="1100" b="0" i="1" smtClean="0">
                                    <a:solidFill>
                                      <a:schemeClr val="tx1"/>
                                    </a:solidFill>
                                    <a:effectLst/>
                                    <a:latin typeface="Cambria Math"/>
                                  </a:rPr>
                                  <m:t>𝑦</m:t>
                                </m:r>
                                <m:r>
                                  <a:rPr lang="en-US" sz="1100" b="0" smtClean="0">
                                    <a:solidFill>
                                      <a:schemeClr val="tx1"/>
                                    </a:solidFill>
                                    <a:effectLst/>
                                    <a:latin typeface="Cambria Math"/>
                                  </a:rPr>
                                  <m:t>, </m:t>
                                </m:r>
                                <m:r>
                                  <a:rPr lang="en-US" sz="1100" b="0" i="1" smtClean="0">
                                    <a:solidFill>
                                      <a:schemeClr val="tx1"/>
                                    </a:solidFill>
                                    <a:effectLst/>
                                    <a:latin typeface="Cambria Math"/>
                                  </a:rPr>
                                  <m:t>𝑧</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𝐶𝑜𝑢𝑝𝑙𝑒</m:t>
                                </m:r>
                                <m:r>
                                  <a:rPr lang="en-US" sz="1100" b="0" smtClean="0">
                                    <a:solidFill>
                                      <a:schemeClr val="tx1"/>
                                    </a:solidFill>
                                    <a:effectLst/>
                                    <a:latin typeface="Cambria Math"/>
                                  </a:rPr>
                                  <m:t>(</m:t>
                                </m:r>
                                <m:r>
                                  <a:rPr lang="en-US" sz="1100" b="0" i="1" smtClean="0">
                                    <a:solidFill>
                                      <a:schemeClr val="tx1"/>
                                    </a:solidFill>
                                    <a:effectLst/>
                                    <a:latin typeface="Cambria Math"/>
                                  </a:rPr>
                                  <m:t>𝑧</m:t>
                                </m:r>
                                <m:r>
                                  <a:rPr lang="en-US" sz="1100" b="0" smtClean="0">
                                    <a:solidFill>
                                      <a:schemeClr val="tx1"/>
                                    </a:solidFill>
                                    <a:effectLst/>
                                    <a:latin typeface="Cambria Math"/>
                                  </a:rPr>
                                  <m:t>, </m:t>
                                </m:r>
                                <m:r>
                                  <a:rPr lang="en-US" sz="1100" b="0" i="1" smtClean="0">
                                    <a:solidFill>
                                      <a:schemeClr val="tx1"/>
                                    </a:solidFill>
                                    <a:effectLst/>
                                    <a:latin typeface="Cambria Math"/>
                                  </a:rPr>
                                  <m:t>𝑥</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r h="212051">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100" b="0" smtClean="0">
                                    <a:solidFill>
                                      <a:schemeClr val="tx1"/>
                                    </a:solidFill>
                                    <a:effectLst/>
                                    <a:latin typeface="Cambria Math"/>
                                  </a:rPr>
                                  <m:t>∧</m:t>
                                </m:r>
                                <m:r>
                                  <a:rPr lang="en-US" sz="1100" b="0" i="1" smtClean="0">
                                    <a:solidFill>
                                      <a:schemeClr val="tx1"/>
                                    </a:solidFill>
                                    <a:effectLst/>
                                    <a:latin typeface="Cambria Math"/>
                                  </a:rPr>
                                  <m:t>𝐶𝑜𝑢𝑝𝑙𝑒</m:t>
                                </m:r>
                                <m:r>
                                  <a:rPr lang="en-US" sz="1100" b="0" smtClean="0">
                                    <a:solidFill>
                                      <a:schemeClr val="tx1"/>
                                    </a:solidFill>
                                    <a:effectLst/>
                                    <a:latin typeface="Cambria Math"/>
                                  </a:rPr>
                                  <m:t>(</m:t>
                                </m:r>
                                <m:r>
                                  <a:rPr lang="en-US" sz="1100" b="0" i="1" smtClean="0">
                                    <a:solidFill>
                                      <a:schemeClr val="tx1"/>
                                    </a:solidFill>
                                    <a:effectLst/>
                                    <a:latin typeface="Cambria Math"/>
                                  </a:rPr>
                                  <m:t>𝑧</m:t>
                                </m:r>
                                <m:r>
                                  <a:rPr lang="en-US" sz="1100" b="0" smtClean="0">
                                    <a:solidFill>
                                      <a:schemeClr val="tx1"/>
                                    </a:solidFill>
                                    <a:effectLst/>
                                    <a:latin typeface="Cambria Math"/>
                                  </a:rPr>
                                  <m:t>, </m:t>
                                </m:r>
                                <m:r>
                                  <a:rPr lang="en-US" sz="1100" b="0" i="1" smtClean="0">
                                    <a:solidFill>
                                      <a:schemeClr val="tx1"/>
                                    </a:solidFill>
                                    <a:effectLst/>
                                    <a:latin typeface="Cambria Math"/>
                                  </a:rPr>
                                  <m:t>𝑦</m:t>
                                </m:r>
                                <m:r>
                                  <a:rPr lang="en-US" sz="1100" b="0" smtClean="0">
                                    <a:solidFill>
                                      <a:schemeClr val="tx1"/>
                                    </a:solidFill>
                                    <a:effectLst/>
                                    <a:latin typeface="Cambria Math"/>
                                  </a:rPr>
                                  <m:t>)</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100" b="0" i="1" smtClean="0">
                                        <a:solidFill>
                                          <a:schemeClr val="tx1"/>
                                        </a:solidFill>
                                        <a:effectLst/>
                                        <a:latin typeface="Cambria Math" panose="02040503050406030204" pitchFamily="18" charset="0"/>
                                      </a:rPr>
                                    </m:ctrlPr>
                                  </m:accPr>
                                  <m:e>
                                    <m:sSub>
                                      <m:sSubPr>
                                        <m:ctrlPr>
                                          <a:rPr lang="zh-CN" sz="1100" b="0" i="1">
                                            <a:solidFill>
                                              <a:schemeClr val="tx1"/>
                                            </a:solidFill>
                                            <a:effectLst/>
                                            <a:latin typeface="Cambria Math" panose="02040503050406030204" pitchFamily="18" charset="0"/>
                                          </a:rPr>
                                        </m:ctrlPr>
                                      </m:sSubPr>
                                      <m:e>
                                        <m:r>
                                          <a:rPr lang="en-US" sz="1100" b="0" i="1">
                                            <a:solidFill>
                                              <a:schemeClr val="tx1"/>
                                            </a:solidFill>
                                            <a:effectLst/>
                                            <a:latin typeface="Cambria Math"/>
                                          </a:rPr>
                                          <m:t>𝑚</m:t>
                                        </m:r>
                                      </m:e>
                                      <m:sub>
                                        <m:r>
                                          <a:rPr lang="zh-CN" altLang="en-US" sz="1100" b="0">
                                            <a:solidFill>
                                              <a:schemeClr val="tx1"/>
                                            </a:solidFill>
                                            <a:effectLst/>
                                            <a:latin typeface="Cambria Math"/>
                                          </a:rPr>
                                          <m:t>−</m:t>
                                        </m:r>
                                      </m:sub>
                                    </m:sSub>
                                  </m:e>
                                </m:acc>
                                <m:r>
                                  <a:rPr lang="en-US" sz="1100" b="0">
                                    <a:solidFill>
                                      <a:schemeClr val="tx1"/>
                                    </a:solidFill>
                                    <a:effectLst/>
                                    <a:latin typeface="Cambria Math"/>
                                  </a:rPr>
                                  <m:t>=</m:t>
                                </m:r>
                                <m:r>
                                  <a:rPr lang="en-US" sz="1100" b="0" i="1">
                                    <a:solidFill>
                                      <a:schemeClr val="tx1"/>
                                    </a:solidFill>
                                    <a:effectLst/>
                                    <a:latin typeface="Cambria Math"/>
                                  </a:rPr>
                                  <m:t>0</m:t>
                                </m:r>
                              </m:oMath>
                            </m:oMathPara>
                          </a14:m>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20"/>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2135226310"/>
                  </p:ext>
                </p:extLst>
              </p:nvPr>
            </p:nvGraphicFramePr>
            <p:xfrm>
              <a:off x="136478" y="1004163"/>
              <a:ext cx="5254389" cy="5562055"/>
            </p:xfrm>
            <a:graphic>
              <a:graphicData uri="http://schemas.openxmlformats.org/drawingml/2006/table">
                <a:tbl>
                  <a:tblPr firstRow="1" firstCol="1" bandRow="1">
                    <a:tableStyleId>{5C22544A-7EE6-4342-B048-85BDC9FD1C3A}</a:tableStyleId>
                  </a:tblPr>
                  <a:tblGrid>
                    <a:gridCol w="1088919"/>
                    <a:gridCol w="1088919"/>
                    <a:gridCol w="853541"/>
                    <a:gridCol w="772704"/>
                    <a:gridCol w="1450306"/>
                  </a:tblGrid>
                  <a:tr h="936077">
                    <a:tc gridSpan="2">
                      <a:txBody>
                        <a:bodyPr/>
                        <a:lstStyle/>
                        <a:p>
                          <a:pPr algn="ctr">
                            <a:spcBef>
                              <a:spcPts val="1000"/>
                            </a:spcBef>
                            <a:spcAft>
                              <a:spcPts val="0"/>
                            </a:spcAft>
                          </a:pPr>
                          <a:r>
                            <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a:t>
                          </a:r>
                        </a:p>
                        <a:p>
                          <a:pPr algn="ctr">
                            <a:spcBef>
                              <a:spcPts val="1000"/>
                            </a:spcBef>
                            <a:spcAft>
                              <a:spcPts val="0"/>
                            </a:spcAft>
                          </a:pPr>
                          <a:r>
                            <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正例和反例数</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75733">
                    <a:tc>
                      <a:txBody>
                        <a:bodyPr/>
                        <a:lstStyle/>
                        <a:p>
                          <a:pPr algn="ctr">
                            <a:spcBef>
                              <a:spcPts val="1000"/>
                            </a:spcBef>
                            <a:spcAft>
                              <a:spcPts val="0"/>
                            </a:spcAft>
                          </a:pPr>
                          <a:r>
                            <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现有规则</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拟加入前提</a:t>
                          </a:r>
                        </a:p>
                        <a:p>
                          <a:pPr algn="ctr">
                            <a:spcBef>
                              <a:spcPts val="1000"/>
                            </a:spcBef>
                            <a:spcAft>
                              <a:spcPts val="0"/>
                            </a:spcAft>
                          </a:pPr>
                          <a:r>
                            <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约束谓词</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gridSpan="2">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711429" r="-141737" b="-1828571"/>
                          </a:stretch>
                        </a:blipFill>
                      </a:tcPr>
                    </a:tc>
                    <a:tc h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711429" r="-261429" b="-18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711429" r="-188189" b="-1828571"/>
                          </a:stretch>
                        </a:blip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rowSpan="18">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45151" r="-382123" b="-174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811429" r="-284270" b="-17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811429" r="-261429" b="-17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811429" r="-188189" b="-1728571"/>
                          </a:stretch>
                        </a:blip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911429" r="-284270" b="-16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911429" r="-261429" b="-16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911429" r="-188189" b="-1628571"/>
                          </a:stretch>
                        </a:blip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1011429" r="-284270" b="-15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1011429" r="-261429" b="-15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1011429" r="-188189" b="-1528571"/>
                          </a:stretch>
                        </a:blip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1111429" r="-284270" b="-14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1111429" r="-261429" b="-14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1111429" r="-188189" b="-1428571"/>
                          </a:stretch>
                        </a:blip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1211429" r="-284270" b="-13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1211429" r="-261429" b="-13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1211429" r="-188189" b="-1328571"/>
                          </a:stretch>
                        </a:blipFill>
                      </a:tcPr>
                    </a:tc>
                    <a:tc>
                      <a:txBody>
                        <a:bodyPr/>
                        <a:lstStyle/>
                        <a:p>
                          <a:pPr algn="ctr">
                            <a:spcBef>
                              <a:spcPts val="1000"/>
                            </a:spcBef>
                            <a:spcAft>
                              <a:spcPts val="0"/>
                            </a:spcAft>
                          </a:pPr>
                          <a:r>
                            <a:rPr lang="en-US"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1311429" r="-284270" b="-12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1311429" r="-261429" b="-12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1311429" r="-188189" b="-1228571"/>
                          </a:stretch>
                        </a:blipFill>
                      </a:tcPr>
                    </a:tc>
                    <a:tc>
                      <a:txBody>
                        <a:bodyPr/>
                        <a:lstStyle/>
                        <a:p>
                          <a:pPr algn="ctr">
                            <a:spcBef>
                              <a:spcPts val="1000"/>
                            </a:spcBef>
                            <a:spcAft>
                              <a:spcPts val="0"/>
                            </a:spcAft>
                          </a:pPr>
                          <a:r>
                            <a:rPr lang="en-US" sz="11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a:t>
                          </a:r>
                          <a:endParaRPr lang="zh-CN" sz="11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1411429" r="-284270" b="-11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1411429" r="-261429" b="-11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1411429" r="-188189" b="-1128571"/>
                          </a:stretch>
                        </a:blip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1511429" r="-284270" b="-10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1511429" r="-261429" b="-10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1511429" r="-188189" b="-1028571"/>
                          </a:stretch>
                        </a:blip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1611429" r="-284270" b="-9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1611429" r="-261429" b="-928571"/>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1611429" r="-188189" b="-928571"/>
                          </a:stretch>
                        </a:blip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1761765" r="-284270" b="-855882"/>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1761765" r="-261429" b="-855882"/>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1761765" r="-188189" b="-855882"/>
                          </a:stretch>
                        </a:blipFill>
                      </a:tcPr>
                    </a:tc>
                    <a:tc>
                      <a:txBody>
                        <a:bodyPr/>
                        <a:lstStyle/>
                        <a:p>
                          <a:pPr algn="ctr">
                            <a:spcBef>
                              <a:spcPts val="1000"/>
                            </a:spcBef>
                            <a:spcAft>
                              <a:spcPts val="0"/>
                            </a:spcAft>
                          </a:pPr>
                          <a:r>
                            <a:rPr lang="en-US"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1808571" r="-284270" b="-73142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1808571" r="-261429" b="-73142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1808571" r="-188189" b="-731429"/>
                          </a:stretch>
                        </a:blip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1908571" r="-284270" b="-63142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1908571" r="-261429" b="-63142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1908571" r="-188189" b="-631429"/>
                          </a:stretch>
                        </a:blip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2008571" r="-284270" b="-53142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2008571" r="-261429" b="-53142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2008571" r="-188189" b="-531429"/>
                          </a:stretch>
                        </a:blip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2108571" r="-284270" b="-43142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2108571" r="-261429" b="-43142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2108571" r="-188189" b="-431429"/>
                          </a:stretch>
                        </a:blip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2208571" r="-284270" b="-33142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2208571" r="-261429" b="-33142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2208571" r="-188189" b="-331429"/>
                          </a:stretch>
                        </a:blipFill>
                      </a:tcPr>
                    </a:tc>
                    <a:tc>
                      <a:txBody>
                        <a:bodyPr/>
                        <a:lstStyle/>
                        <a:p>
                          <a:pPr algn="ctr">
                            <a:spcBef>
                              <a:spcPts val="1000"/>
                            </a:spcBef>
                            <a:spcAft>
                              <a:spcPts val="0"/>
                            </a:spcAft>
                          </a:pPr>
                          <a:r>
                            <a:rPr lang="en-US"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2308571" r="-284270" b="-23142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2308571" r="-261429" b="-23142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2308571" r="-188189" b="-231429"/>
                          </a:stretch>
                        </a:blipFill>
                      </a:tcPr>
                    </a:tc>
                    <a:tc>
                      <a:txBody>
                        <a:bodyPr/>
                        <a:lstStyle/>
                        <a:p>
                          <a:pPr algn="ctr">
                            <a:spcBef>
                              <a:spcPts val="1000"/>
                            </a:spcBef>
                            <a:spcAft>
                              <a:spcPts val="0"/>
                            </a:spcAft>
                          </a:pPr>
                          <a:r>
                            <a:rPr lang="en-US"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2408571" r="-284270" b="-13142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2408571" r="-261429" b="-13142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2408571" r="-188189" b="-131429"/>
                          </a:stretch>
                        </a:blipFill>
                      </a:tcPr>
                    </a:tc>
                    <a:tc>
                      <a:txBody>
                        <a:bodyPr/>
                        <a:lstStyle/>
                        <a:p>
                          <a:pPr algn="ctr">
                            <a:spcBef>
                              <a:spcPts val="1000"/>
                            </a:spcBef>
                            <a:spcAft>
                              <a:spcPts val="0"/>
                            </a:spcAft>
                          </a:pPr>
                          <a:r>
                            <a:rPr lang="en-US"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2051">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2508571" r="-284270" b="-3142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2508571" r="-261429" b="-31429"/>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2508571" r="-188189" b="-31429"/>
                          </a:stretch>
                        </a:blipFill>
                      </a:tcPr>
                    </a:tc>
                    <a:tc>
                      <a:txBody>
                        <a:bodyPr/>
                        <a:lstStyle/>
                        <a:p>
                          <a:pPr algn="ctr">
                            <a:spcBef>
                              <a:spcPts val="1000"/>
                            </a:spcBef>
                            <a:spcAft>
                              <a:spcPts val="0"/>
                            </a:spcAft>
                          </a:pPr>
                          <a:r>
                            <a:rPr lang="en-US"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mc:AlternateContent xmlns:mc="http://schemas.openxmlformats.org/markup-compatibility/2006" xmlns:a14="http://schemas.microsoft.com/office/drawing/2010/main">
        <mc:Choice Requires="a14">
          <p:sp>
            <p:nvSpPr>
              <p:cNvPr id="5" name="矩形 4"/>
              <p:cNvSpPr/>
              <p:nvPr/>
            </p:nvSpPr>
            <p:spPr>
              <a:xfrm>
                <a:off x="5418162" y="1448400"/>
                <a:ext cx="3630304" cy="3406830"/>
              </a:xfrm>
              <a:prstGeom prst="rect">
                <a:avLst/>
              </a:prstGeom>
            </p:spPr>
            <p:txBody>
              <a:bodyPr wrap="square">
                <a:spAutoFit/>
              </a:bodyPr>
              <a:lstStyle/>
              <a:p>
                <a:pPr marL="285750" indent="-285750">
                  <a:buFont typeface="Wingdings" panose="05000000000000000000" pitchFamily="2" charset="2"/>
                  <a:buChar char="l"/>
                </a:pPr>
                <a14:m>
                  <m:oMath xmlns:m="http://schemas.openxmlformats.org/officeDocument/2006/math">
                    <m:r>
                      <a:rPr lang="en-US" altLang="zh-CN" i="1">
                        <a:latin typeface="Cambria Math"/>
                      </a:rPr>
                      <m:t>𝑀𝑜𝑡h𝑒𝑟</m:t>
                    </m:r>
                    <m:r>
                      <a:rPr lang="en-US" altLang="zh-CN" i="1">
                        <a:latin typeface="Cambria Math"/>
                      </a:rPr>
                      <m:t>(</m:t>
                    </m:r>
                    <m:r>
                      <a:rPr lang="en-US" altLang="zh-CN" i="1">
                        <a:latin typeface="Cambria Math"/>
                      </a:rPr>
                      <m:t>𝑧</m:t>
                    </m:r>
                    <m:r>
                      <a:rPr lang="en-US" altLang="zh-CN" i="1">
                        <a:latin typeface="Cambria Math"/>
                      </a:rPr>
                      <m:t>, </m:t>
                    </m:r>
                    <m:r>
                      <a:rPr lang="en-US" altLang="zh-CN" i="1">
                        <a:latin typeface="Cambria Math"/>
                      </a:rPr>
                      <m:t>𝑦</m:t>
                    </m:r>
                    <m:r>
                      <a:rPr lang="en-US" altLang="zh-CN" i="1">
                        <a:latin typeface="Cambria Math"/>
                      </a:rPr>
                      <m:t>)</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加入信息增益最</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大</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anose="05000000000000000000" pitchFamily="2" charset="2"/>
                  <a:buChar char="l"/>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将</a:t>
                </a:r>
                <a14:m>
                  <m:oMath xmlns:m="http://schemas.openxmlformats.org/officeDocument/2006/math">
                    <m:r>
                      <a:rPr lang="en-US" altLang="zh-CN" i="1">
                        <a:latin typeface="Cambria Math"/>
                      </a:rPr>
                      <m:t>𝑀𝑜𝑡h𝑒𝑟</m:t>
                    </m:r>
                    <m:r>
                      <a:rPr lang="en-US" altLang="zh-CN" i="1">
                        <a:latin typeface="Cambria Math"/>
                      </a:rPr>
                      <m:t>(</m:t>
                    </m:r>
                    <m:r>
                      <a:rPr lang="en-US" altLang="zh-CN" i="1">
                        <a:latin typeface="Cambria Math"/>
                      </a:rPr>
                      <m:t>𝑧</m:t>
                    </m:r>
                    <m:r>
                      <a:rPr lang="en-US" altLang="zh-CN" i="1">
                        <a:latin typeface="Cambria Math"/>
                      </a:rPr>
                      <m:t>, </m:t>
                    </m:r>
                    <m:r>
                      <a:rPr lang="en-US" altLang="zh-CN" i="1">
                        <a:latin typeface="Cambria Math"/>
                      </a:rPr>
                      <m:t>𝑦</m:t>
                    </m:r>
                    <m:r>
                      <a:rPr lang="en-US" altLang="zh-CN" i="1">
                        <a:latin typeface="Cambria Math"/>
                      </a:rPr>
                      <m:t>)</m:t>
                    </m:r>
                  </m:oMath>
                </a14:m>
                <a:r>
                  <a:rPr lang="zh-CN" altLang="zh-CN" dirty="0">
                    <a:latin typeface="Times New Roman" panose="02020603050405020304" pitchFamily="18" charset="0"/>
                    <a:ea typeface="黑体" panose="02010609060101010101" pitchFamily="49" charset="-122"/>
                    <a:cs typeface="Times New Roman" panose="02020603050405020304" pitchFamily="18" charset="0"/>
                  </a:rPr>
                  <a:t>加入，得到新推理规则</a:t>
                </a:r>
                <a:endParaRPr lang="en-US" altLang="zh-CN" i="1" dirty="0"/>
              </a:p>
              <a:p>
                <a:pPr>
                  <a:lnSpc>
                    <a:spcPct val="150000"/>
                  </a:lnSpc>
                </a:pPr>
                <a14:m>
                  <m:oMathPara xmlns:m="http://schemas.openxmlformats.org/officeDocument/2006/math">
                    <m:oMathParaPr>
                      <m:jc m:val="centerGroup"/>
                    </m:oMathParaPr>
                    <m:oMath xmlns:m="http://schemas.openxmlformats.org/officeDocument/2006/math">
                      <m:r>
                        <a:rPr lang="en-US" altLang="zh-CN" b="1" i="1" smtClean="0">
                          <a:solidFill>
                            <a:srgbClr val="C00000"/>
                          </a:solidFill>
                          <a:latin typeface="Cambria Math"/>
                        </a:rPr>
                        <m:t>𝑴𝒐𝒕𝒉𝒆𝒓</m:t>
                      </m:r>
                      <m:d>
                        <m:dPr>
                          <m:ctrlPr>
                            <a:rPr lang="zh-CN" altLang="zh-CN" b="1" i="1">
                              <a:solidFill>
                                <a:srgbClr val="C00000"/>
                              </a:solidFill>
                              <a:latin typeface="Cambria Math" panose="02040503050406030204" pitchFamily="18" charset="0"/>
                            </a:rPr>
                          </m:ctrlPr>
                        </m:dPr>
                        <m:e>
                          <m:r>
                            <a:rPr lang="en-US" altLang="zh-CN" b="1" i="1">
                              <a:solidFill>
                                <a:srgbClr val="C00000"/>
                              </a:solidFill>
                              <a:latin typeface="Cambria Math"/>
                            </a:rPr>
                            <m:t>𝒛</m:t>
                          </m:r>
                          <m:r>
                            <a:rPr lang="en-US" altLang="zh-CN" b="1" i="1">
                              <a:solidFill>
                                <a:srgbClr val="C00000"/>
                              </a:solidFill>
                              <a:latin typeface="Cambria Math"/>
                            </a:rPr>
                            <m:t>, </m:t>
                          </m:r>
                          <m:r>
                            <a:rPr lang="en-US" altLang="zh-CN" b="1" i="1">
                              <a:solidFill>
                                <a:srgbClr val="C00000"/>
                              </a:solidFill>
                              <a:latin typeface="Cambria Math"/>
                            </a:rPr>
                            <m:t>𝒚</m:t>
                          </m:r>
                        </m:e>
                      </m:d>
                      <m:r>
                        <a:rPr lang="en-US" altLang="zh-CN" b="1" i="1">
                          <a:solidFill>
                            <a:srgbClr val="C00000"/>
                          </a:solidFill>
                          <a:latin typeface="Cambria Math"/>
                        </a:rPr>
                        <m:t>∧</m:t>
                      </m:r>
                      <m:r>
                        <a:rPr lang="en-US" altLang="zh-CN" b="1">
                          <a:solidFill>
                            <a:srgbClr val="C00000"/>
                          </a:solidFill>
                          <a:latin typeface="Cambria Math"/>
                        </a:rPr>
                        <m:t> </m:t>
                      </m:r>
                      <m:r>
                        <a:rPr lang="en-US" altLang="zh-CN" b="1" i="1">
                          <a:solidFill>
                            <a:srgbClr val="C00000"/>
                          </a:solidFill>
                          <a:latin typeface="Cambria Math"/>
                        </a:rPr>
                        <m:t>𝑪𝒐𝒖𝒑𝒍𝒆</m:t>
                      </m:r>
                      <m:d>
                        <m:dPr>
                          <m:ctrlPr>
                            <a:rPr lang="zh-CN" altLang="zh-CN" b="1" i="1">
                              <a:solidFill>
                                <a:srgbClr val="C00000"/>
                              </a:solidFill>
                              <a:latin typeface="Cambria Math" panose="02040503050406030204" pitchFamily="18" charset="0"/>
                            </a:rPr>
                          </m:ctrlPr>
                        </m:dPr>
                        <m:e>
                          <m:r>
                            <a:rPr lang="en-US" altLang="zh-CN" b="1" i="1">
                              <a:solidFill>
                                <a:srgbClr val="C00000"/>
                              </a:solidFill>
                              <a:latin typeface="Cambria Math"/>
                            </a:rPr>
                            <m:t>𝒙</m:t>
                          </m:r>
                          <m:r>
                            <a:rPr lang="en-US" altLang="zh-CN" b="1" i="1">
                              <a:solidFill>
                                <a:srgbClr val="C00000"/>
                              </a:solidFill>
                              <a:latin typeface="Cambria Math"/>
                            </a:rPr>
                            <m:t>,</m:t>
                          </m:r>
                          <m:r>
                            <a:rPr lang="en-US" altLang="zh-CN" b="1" i="1">
                              <a:solidFill>
                                <a:srgbClr val="C00000"/>
                              </a:solidFill>
                              <a:latin typeface="Cambria Math"/>
                            </a:rPr>
                            <m:t>𝒛</m:t>
                          </m:r>
                        </m:e>
                      </m:d>
                      <m:r>
                        <a:rPr lang="en-US" altLang="zh-CN" b="1" i="1">
                          <a:solidFill>
                            <a:srgbClr val="C00000"/>
                          </a:solidFill>
                          <a:latin typeface="Cambria Math"/>
                        </a:rPr>
                        <m:t>→</m:t>
                      </m:r>
                      <m:r>
                        <a:rPr lang="en-US" altLang="zh-CN" b="1" i="1">
                          <a:solidFill>
                            <a:srgbClr val="C00000"/>
                          </a:solidFill>
                          <a:latin typeface="Cambria Math"/>
                        </a:rPr>
                        <m:t>𝑭𝒂𝒕𝒉𝒆𝒓</m:t>
                      </m:r>
                      <m:d>
                        <m:dPr>
                          <m:ctrlPr>
                            <a:rPr lang="zh-CN" altLang="zh-CN" b="1" i="1">
                              <a:solidFill>
                                <a:srgbClr val="C00000"/>
                              </a:solidFill>
                              <a:latin typeface="Cambria Math" panose="02040503050406030204" pitchFamily="18" charset="0"/>
                            </a:rPr>
                          </m:ctrlPr>
                        </m:dPr>
                        <m:e>
                          <m:r>
                            <a:rPr lang="en-US" altLang="zh-CN" b="1" i="1">
                              <a:solidFill>
                                <a:srgbClr val="C00000"/>
                              </a:solidFill>
                              <a:latin typeface="Cambria Math"/>
                            </a:rPr>
                            <m:t>𝒙</m:t>
                          </m:r>
                          <m:r>
                            <a:rPr lang="en-US" altLang="zh-CN" b="1" i="1">
                              <a:solidFill>
                                <a:srgbClr val="C00000"/>
                              </a:solidFill>
                              <a:latin typeface="Cambria Math"/>
                            </a:rPr>
                            <m:t>, </m:t>
                          </m:r>
                          <m:r>
                            <a:rPr lang="en-US" altLang="zh-CN" b="1" i="1">
                              <a:solidFill>
                                <a:srgbClr val="C00000"/>
                              </a:solidFill>
                              <a:latin typeface="Cambria Math"/>
                            </a:rPr>
                            <m:t>𝒚</m:t>
                          </m:r>
                        </m:e>
                      </m:d>
                    </m:oMath>
                  </m:oMathPara>
                </a14:m>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当</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x=</a:t>
                </a:r>
                <a:r>
                  <a:rPr lang="en-US" altLang="zh-CN" dirty="0">
                    <a:latin typeface="Times New Roman" panose="02020603050405020304" pitchFamily="18" charset="0"/>
                    <a:ea typeface="黑体" panose="02010609060101010101" pitchFamily="49" charset="-122"/>
                    <a:cs typeface="Times New Roman" panose="02020603050405020304" pitchFamily="18" charset="0"/>
                  </a:rPr>
                  <a:t>David</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y</a:t>
                </a:r>
                <a:r>
                  <a:rPr lang="en-US" altLang="zh-CN" dirty="0">
                    <a:latin typeface="Times New Roman" panose="02020603050405020304" pitchFamily="18" charset="0"/>
                    <a:ea typeface="黑体" panose="02010609060101010101" pitchFamily="49" charset="-122"/>
                    <a:cs typeface="Times New Roman" panose="02020603050405020304" pitchFamily="18" charset="0"/>
                  </a:rPr>
                  <a:t>=Mike</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m:rPr>
                        <m:sty m:val="p"/>
                      </m:rPr>
                      <a:rPr lang="en-US" altLang="zh-CN">
                        <a:latin typeface="Cambria Math"/>
                      </a:rPr>
                      <m:t>z</m:t>
                    </m:r>
                    <m:r>
                      <a:rPr lang="en-US" altLang="zh-CN" i="1">
                        <a:latin typeface="Cambria Math"/>
                      </a:rPr>
                      <m:t>=</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James</a:t>
                </a:r>
                <a:r>
                  <a:rPr lang="zh-CN" altLang="zh-CN" dirty="0">
                    <a:latin typeface="Times New Roman" panose="02020603050405020304" pitchFamily="18" charset="0"/>
                    <a:ea typeface="黑体" panose="02010609060101010101" pitchFamily="49" charset="-122"/>
                    <a:cs typeface="Times New Roman" panose="02020603050405020304" pitchFamily="18" charset="0"/>
                  </a:rPr>
                  <a:t>时，该推理规则覆盖训练样本集合中正例</a:t>
                </a:r>
                <a14:m>
                  <m:oMath xmlns:m="http://schemas.openxmlformats.org/officeDocument/2006/math">
                    <m:r>
                      <a:rPr lang="en-US" altLang="zh-CN" i="1">
                        <a:latin typeface="Cambria Math"/>
                      </a:rPr>
                      <m:t>𝐹𝑎𝑡h𝑒𝑟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(David, Mike)</a:t>
                </a:r>
                <a:r>
                  <a:rPr lang="zh-CN" altLang="zh-CN" dirty="0">
                    <a:latin typeface="Times New Roman" panose="02020603050405020304" pitchFamily="18" charset="0"/>
                    <a:ea typeface="黑体" panose="02010609060101010101" pitchFamily="49" charset="-122"/>
                    <a:cs typeface="Times New Roman" panose="02020603050405020304" pitchFamily="18" charset="0"/>
                  </a:rPr>
                  <a:t>且不覆盖任意反例，因此算法学习结束。</a:t>
                </a:r>
              </a:p>
            </p:txBody>
          </p:sp>
        </mc:Choice>
        <mc:Fallback xmlns="">
          <p:sp>
            <p:nvSpPr>
              <p:cNvPr id="5" name="矩形 4"/>
              <p:cNvSpPr>
                <a:spLocks noRot="1" noChangeAspect="1" noMove="1" noResize="1" noEditPoints="1" noAdjustHandles="1" noChangeArrowheads="1" noChangeShapeType="1" noTextEdit="1"/>
              </p:cNvSpPr>
              <p:nvPr/>
            </p:nvSpPr>
            <p:spPr>
              <a:xfrm>
                <a:off x="5418162" y="1086300"/>
                <a:ext cx="3630304" cy="3406830"/>
              </a:xfrm>
              <a:prstGeom prst="rect">
                <a:avLst/>
              </a:prstGeom>
              <a:blipFill rotWithShape="1">
                <a:blip r:embed="rId4"/>
                <a:stretch>
                  <a:fillRect l="-1176" t="-1252" r="-1345" b="-1431"/>
                </a:stretch>
              </a:blipFill>
            </p:spPr>
            <p:txBody>
              <a:bodyPr/>
              <a:lstStyle/>
              <a:p>
                <a:r>
                  <a:rPr lang="zh-CN" altLang="en-US">
                    <a:noFill/>
                  </a:rPr>
                  <a:t> </a:t>
                </a:r>
              </a:p>
            </p:txBody>
          </p:sp>
        </mc:Fallback>
      </mc:AlternateContent>
      <p:sp>
        <p:nvSpPr>
          <p:cNvPr id="6"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764178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ext uri="{D42A27DB-BD31-4B8C-83A1-F6EECF244321}">
                    <p14:modId xmlns:p14="http://schemas.microsoft.com/office/powerpoint/2010/main" val="1102493495"/>
                  </p:ext>
                </p:extLst>
              </p:nvPr>
            </p:nvGraphicFramePr>
            <p:xfrm>
              <a:off x="313899" y="966880"/>
              <a:ext cx="5254389" cy="5562055"/>
            </p:xfrm>
            <a:graphic>
              <a:graphicData uri="http://schemas.openxmlformats.org/drawingml/2006/table">
                <a:tbl>
                  <a:tblPr firstRow="1" firstCol="1" bandRow="1">
                    <a:tableStyleId>{5C22544A-7EE6-4342-B048-85BDC9FD1C3A}</a:tableStyleId>
                  </a:tblPr>
                  <a:tblGrid>
                    <a:gridCol w="1088919">
                      <a:extLst>
                        <a:ext uri="{9D8B030D-6E8A-4147-A177-3AD203B41FA5}">
                          <a16:colId xmlns:a16="http://schemas.microsoft.com/office/drawing/2014/main" val="20000"/>
                        </a:ext>
                      </a:extLst>
                    </a:gridCol>
                    <a:gridCol w="1088919">
                      <a:extLst>
                        <a:ext uri="{9D8B030D-6E8A-4147-A177-3AD203B41FA5}">
                          <a16:colId xmlns:a16="http://schemas.microsoft.com/office/drawing/2014/main" val="20001"/>
                        </a:ext>
                      </a:extLst>
                    </a:gridCol>
                    <a:gridCol w="853541">
                      <a:extLst>
                        <a:ext uri="{9D8B030D-6E8A-4147-A177-3AD203B41FA5}">
                          <a16:colId xmlns:a16="http://schemas.microsoft.com/office/drawing/2014/main" val="20002"/>
                        </a:ext>
                      </a:extLst>
                    </a:gridCol>
                    <a:gridCol w="772704">
                      <a:extLst>
                        <a:ext uri="{9D8B030D-6E8A-4147-A177-3AD203B41FA5}">
                          <a16:colId xmlns:a16="http://schemas.microsoft.com/office/drawing/2014/main" val="20003"/>
                        </a:ext>
                      </a:extLst>
                    </a:gridCol>
                    <a:gridCol w="1450306">
                      <a:extLst>
                        <a:ext uri="{9D8B030D-6E8A-4147-A177-3AD203B41FA5}">
                          <a16:colId xmlns:a16="http://schemas.microsoft.com/office/drawing/2014/main" val="20004"/>
                        </a:ext>
                      </a:extLst>
                    </a:gridCol>
                  </a:tblGrid>
                  <a:tr h="936077">
                    <a:tc gridSpan="2">
                      <a:txBody>
                        <a:bodyPr/>
                        <a:lstStyle/>
                        <a:p>
                          <a:pPr algn="ctr">
                            <a:spcBef>
                              <a:spcPts val="1000"/>
                            </a:spcBef>
                            <a:spcAft>
                              <a:spcPts val="0"/>
                            </a:spcAft>
                          </a:pPr>
                          <a:r>
                            <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a:t>
                          </a:r>
                        </a:p>
                        <a:p>
                          <a:pPr algn="ctr">
                            <a:spcBef>
                              <a:spcPts val="1000"/>
                            </a:spcBef>
                            <a:spcAft>
                              <a:spcPts val="0"/>
                            </a:spcAft>
                          </a:pPr>
                          <a:r>
                            <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正例和反例数</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75733">
                    <a:tc>
                      <a:txBody>
                        <a:bodyPr/>
                        <a:lstStyle/>
                        <a:p>
                          <a:pPr algn="ctr">
                            <a:spcBef>
                              <a:spcPts val="1000"/>
                            </a:spcBef>
                            <a:spcAft>
                              <a:spcPts val="0"/>
                            </a:spcAft>
                          </a:pPr>
                          <a:r>
                            <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现有规则</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拟加入前提</a:t>
                          </a:r>
                        </a:p>
                        <a:p>
                          <a:pPr algn="ctr">
                            <a:spcBef>
                              <a:spcPts val="1000"/>
                            </a:spcBef>
                            <a:spcAft>
                              <a:spcPts val="0"/>
                            </a:spcAft>
                          </a:pPr>
                          <a:r>
                            <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约束谓词</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13233">
                    <a:tc gridSpan="2">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i="1" smtClean="0">
                                    <a:solidFill>
                                      <a:schemeClr val="tx1"/>
                                    </a:solidFill>
                                    <a:effectLst/>
                                    <a:latin typeface="Cambria Math"/>
                                  </a:rPr>
                                  <m:t>𝐹𝑎𝑡h𝑒𝑟</m:t>
                                </m:r>
                                <m:r>
                                  <a:rPr lang="en-US" sz="1200" b="0" smtClean="0">
                                    <a:solidFill>
                                      <a:schemeClr val="tx1"/>
                                    </a:solidFill>
                                    <a:effectLst/>
                                    <a:latin typeface="Cambria Math"/>
                                  </a:rPr>
                                  <m:t>(</m:t>
                                </m:r>
                                <m:r>
                                  <a:rPr lang="en-US" sz="1200" b="0" i="1" smtClean="0">
                                    <a:solidFill>
                                      <a:schemeClr val="tx1"/>
                                    </a:solidFill>
                                    <a:effectLst/>
                                    <a:latin typeface="Cambria Math"/>
                                  </a:rPr>
                                  <m:t>𝑥</m:t>
                                </m:r>
                                <m:r>
                                  <a:rPr lang="en-US" sz="1200" b="0" smtClean="0">
                                    <a:solidFill>
                                      <a:schemeClr val="tx1"/>
                                    </a:solidFill>
                                    <a:effectLst/>
                                    <a:latin typeface="Cambria Math"/>
                                  </a:rPr>
                                  <m:t>, </m:t>
                                </m:r>
                                <m:r>
                                  <a:rPr lang="en-US" sz="1200" b="0" i="1" smtClean="0">
                                    <a:solidFill>
                                      <a:schemeClr val="tx1"/>
                                    </a:solidFill>
                                    <a:effectLst/>
                                    <a:latin typeface="Cambria Math"/>
                                  </a:rPr>
                                  <m:t>𝑦</m:t>
                                </m:r>
                                <m:r>
                                  <a:rPr lang="en-US" sz="1200" b="0" smtClean="0">
                                    <a:solidFill>
                                      <a:schemeClr val="tx1"/>
                                    </a:solidFill>
                                    <a:effectLst/>
                                    <a:latin typeface="Cambria Math"/>
                                  </a:rPr>
                                  <m:t>)⟵</m:t>
                                </m:r>
                                <m:r>
                                  <a:rPr lang="en-US" sz="1200" b="0" i="1" smtClean="0">
                                    <a:solidFill>
                                      <a:schemeClr val="tx1"/>
                                    </a:solidFill>
                                    <a:effectLst/>
                                    <a:latin typeface="Cambria Math"/>
                                  </a:rPr>
                                  <m:t>𝐶𝑜𝑢𝑝𝑙𝑒</m:t>
                                </m:r>
                                <m:r>
                                  <a:rPr lang="en-US" sz="1200" b="0" smtClean="0">
                                    <a:solidFill>
                                      <a:schemeClr val="tx1"/>
                                    </a:solidFill>
                                    <a:effectLst/>
                                    <a:latin typeface="Cambria Math"/>
                                  </a:rPr>
                                  <m:t>(</m:t>
                                </m:r>
                                <m:r>
                                  <a:rPr lang="en-US" sz="1200" b="0" i="1" smtClean="0">
                                    <a:solidFill>
                                      <a:schemeClr val="tx1"/>
                                    </a:solidFill>
                                    <a:effectLst/>
                                    <a:latin typeface="Cambria Math"/>
                                  </a:rPr>
                                  <m:t>𝑥</m:t>
                                </m:r>
                                <m:r>
                                  <a:rPr lang="en-US" sz="1200" b="0" smtClean="0">
                                    <a:solidFill>
                                      <a:schemeClr val="tx1"/>
                                    </a:solidFill>
                                    <a:effectLst/>
                                    <a:latin typeface="Cambria Math"/>
                                  </a:rPr>
                                  <m:t>, </m:t>
                                </m:r>
                                <m:r>
                                  <a:rPr lang="en-US" sz="1200" b="0" i="1" smtClean="0">
                                    <a:solidFill>
                                      <a:schemeClr val="tx1"/>
                                    </a:solidFill>
                                    <a:effectLst/>
                                    <a:latin typeface="Cambria Math"/>
                                  </a:rPr>
                                  <m:t>𝑧</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200" b="0" i="1" smtClean="0">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r>
                                  <a:rPr lang="en-US" sz="1200" b="0">
                                    <a:solidFill>
                                      <a:schemeClr val="tx1"/>
                                    </a:solidFill>
                                    <a:effectLst/>
                                    <a:latin typeface="Cambria Math"/>
                                  </a:rPr>
                                  <m:t>=</m:t>
                                </m:r>
                                <m:r>
                                  <a:rPr lang="en-US" sz="1200" b="0" i="1">
                                    <a:solidFill>
                                      <a:schemeClr val="tx1"/>
                                    </a:solidFill>
                                    <a:effectLst/>
                                    <a:latin typeface="Cambria Math"/>
                                  </a:rPr>
                                  <m:t>1</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sSub>
                                  <m:sSubPr>
                                    <m:ctrlPr>
                                      <a:rPr lang="zh-CN" sz="1200" b="0" i="1" smtClean="0">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r>
                                  <a:rPr lang="en-US" sz="1200" b="0">
                                    <a:solidFill>
                                      <a:schemeClr val="tx1"/>
                                    </a:solidFill>
                                    <a:effectLst/>
                                    <a:latin typeface="Cambria Math"/>
                                  </a:rPr>
                                  <m:t>=</m:t>
                                </m:r>
                                <m:r>
                                  <a:rPr lang="en-US" sz="1200" b="0" i="1">
                                    <a:solidFill>
                                      <a:schemeClr val="tx1"/>
                                    </a:solidFill>
                                    <a:effectLst/>
                                    <a:latin typeface="Cambria Math"/>
                                  </a:rPr>
                                  <m:t>1</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13233">
                    <a:tc rowSpan="18">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i="1" smtClean="0">
                                    <a:solidFill>
                                      <a:schemeClr val="tx1"/>
                                    </a:solidFill>
                                    <a:effectLst/>
                                    <a:latin typeface="Cambria Math"/>
                                  </a:rPr>
                                  <m:t>𝐹𝑎𝑡h𝑒𝑟</m:t>
                                </m:r>
                                <m:r>
                                  <a:rPr lang="en-US" sz="1200" b="0" smtClean="0">
                                    <a:solidFill>
                                      <a:schemeClr val="tx1"/>
                                    </a:solidFill>
                                    <a:effectLst/>
                                    <a:latin typeface="Cambria Math"/>
                                  </a:rPr>
                                  <m:t>(</m:t>
                                </m:r>
                                <m:r>
                                  <a:rPr lang="en-US" sz="1200" b="0" i="1" smtClean="0">
                                    <a:solidFill>
                                      <a:schemeClr val="tx1"/>
                                    </a:solidFill>
                                    <a:effectLst/>
                                    <a:latin typeface="Cambria Math"/>
                                  </a:rPr>
                                  <m:t>𝑥</m:t>
                                </m:r>
                                <m:r>
                                  <a:rPr lang="en-US" sz="1200" b="0" smtClean="0">
                                    <a:solidFill>
                                      <a:schemeClr val="tx1"/>
                                    </a:solidFill>
                                    <a:effectLst/>
                                    <a:latin typeface="Cambria Math"/>
                                  </a:rPr>
                                  <m:t>, </m:t>
                                </m:r>
                                <m:r>
                                  <a:rPr lang="en-US" sz="1200" b="0" i="1" smtClean="0">
                                    <a:solidFill>
                                      <a:schemeClr val="tx1"/>
                                    </a:solidFill>
                                    <a:effectLst/>
                                    <a:latin typeface="Cambria Math"/>
                                  </a:rPr>
                                  <m:t>𝑦</m:t>
                                </m:r>
                                <m:r>
                                  <a:rPr lang="en-US" sz="1200" b="0" smtClean="0">
                                    <a:solidFill>
                                      <a:schemeClr val="tx1"/>
                                    </a:solidFill>
                                    <a:effectLst/>
                                    <a:latin typeface="Cambria Math"/>
                                  </a:rPr>
                                  <m:t>)⟵</m:t>
                                </m:r>
                                <m:r>
                                  <a:rPr lang="en-US" sz="1200" b="0" i="1" smtClean="0">
                                    <a:solidFill>
                                      <a:schemeClr val="tx1"/>
                                    </a:solidFill>
                                    <a:effectLst/>
                                    <a:latin typeface="Cambria Math"/>
                                  </a:rPr>
                                  <m:t>𝐶𝑜𝑢𝑝𝑙𝑒</m:t>
                                </m:r>
                                <m:r>
                                  <a:rPr lang="en-US" sz="1200" b="0" smtClean="0">
                                    <a:solidFill>
                                      <a:schemeClr val="tx1"/>
                                    </a:solidFill>
                                    <a:effectLst/>
                                    <a:latin typeface="Cambria Math"/>
                                  </a:rPr>
                                  <m:t>(</m:t>
                                </m:r>
                                <m:r>
                                  <a:rPr lang="en-US" sz="1200" b="0" i="1" smtClean="0">
                                    <a:solidFill>
                                      <a:schemeClr val="tx1"/>
                                    </a:solidFill>
                                    <a:effectLst/>
                                    <a:latin typeface="Cambria Math"/>
                                  </a:rPr>
                                  <m:t>𝑥</m:t>
                                </m:r>
                                <m:r>
                                  <a:rPr lang="en-US" sz="1200" b="0" smtClean="0">
                                    <a:solidFill>
                                      <a:schemeClr val="tx1"/>
                                    </a:solidFill>
                                    <a:effectLst/>
                                    <a:latin typeface="Cambria Math"/>
                                  </a:rPr>
                                  <m:t>, </m:t>
                                </m:r>
                                <m:r>
                                  <a:rPr lang="en-US" sz="1200" b="0" i="1" smtClean="0">
                                    <a:solidFill>
                                      <a:schemeClr val="tx1"/>
                                    </a:solidFill>
                                    <a:effectLst/>
                                    <a:latin typeface="Cambria Math"/>
                                  </a:rPr>
                                  <m:t>𝑧</m:t>
                                </m:r>
                                <m:r>
                                  <a:rPr lang="en-US" sz="1200" b="0" smtClean="0">
                                    <a:solidFill>
                                      <a:schemeClr val="tx1"/>
                                    </a:solidFill>
                                    <a:effectLst/>
                                    <a:latin typeface="Cambria Math"/>
                                  </a:rPr>
                                  <m:t>)</m:t>
                                </m:r>
                              </m:oMath>
                            </m:oMathPara>
                          </a14:m>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𝑀𝑜𝑡h𝑒𝑟</m:t>
                                </m:r>
                                <m:r>
                                  <a:rPr lang="en-US" sz="1200" b="0" smtClean="0">
                                    <a:solidFill>
                                      <a:schemeClr val="tx1"/>
                                    </a:solidFill>
                                    <a:effectLst/>
                                    <a:latin typeface="Cambria Math"/>
                                  </a:rPr>
                                  <m:t>(</m:t>
                                </m:r>
                                <m:r>
                                  <a:rPr lang="en-US" sz="1200" b="0" i="1" smtClean="0">
                                    <a:solidFill>
                                      <a:schemeClr val="tx1"/>
                                    </a:solidFill>
                                    <a:effectLst/>
                                    <a:latin typeface="Cambria Math"/>
                                  </a:rPr>
                                  <m:t>𝑥</m:t>
                                </m:r>
                                <m:r>
                                  <a:rPr lang="en-US" sz="1200" b="0" smtClean="0">
                                    <a:solidFill>
                                      <a:schemeClr val="tx1"/>
                                    </a:solidFill>
                                    <a:effectLst/>
                                    <a:latin typeface="Cambria Math"/>
                                  </a:rPr>
                                  <m:t>, </m:t>
                                </m:r>
                                <m:r>
                                  <a:rPr lang="en-US" sz="1200" b="0" i="1" smtClean="0">
                                    <a:solidFill>
                                      <a:schemeClr val="tx1"/>
                                    </a:solidFill>
                                    <a:effectLst/>
                                    <a:latin typeface="Cambria Math"/>
                                  </a:rPr>
                                  <m:t>𝑦</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𝑀𝑜𝑡h𝑒𝑟</m:t>
                                </m:r>
                                <m:r>
                                  <a:rPr lang="en-US" sz="1200" b="0" smtClean="0">
                                    <a:solidFill>
                                      <a:schemeClr val="tx1"/>
                                    </a:solidFill>
                                    <a:effectLst/>
                                    <a:latin typeface="Cambria Math"/>
                                  </a:rPr>
                                  <m:t>(</m:t>
                                </m:r>
                                <m:r>
                                  <a:rPr lang="en-US" sz="1200" b="0" i="1" smtClean="0">
                                    <a:solidFill>
                                      <a:schemeClr val="tx1"/>
                                    </a:solidFill>
                                    <a:effectLst/>
                                    <a:latin typeface="Cambria Math"/>
                                  </a:rPr>
                                  <m:t>𝑥</m:t>
                                </m:r>
                                <m:r>
                                  <a:rPr lang="en-US" sz="1200" b="0" smtClean="0">
                                    <a:solidFill>
                                      <a:schemeClr val="tx1"/>
                                    </a:solidFill>
                                    <a:effectLst/>
                                    <a:latin typeface="Cambria Math"/>
                                  </a:rPr>
                                  <m:t>, </m:t>
                                </m:r>
                                <m:r>
                                  <a:rPr lang="en-US" sz="1200" b="0" i="1" smtClean="0">
                                    <a:solidFill>
                                      <a:schemeClr val="tx1"/>
                                    </a:solidFill>
                                    <a:effectLst/>
                                    <a:latin typeface="Cambria Math"/>
                                  </a:rPr>
                                  <m:t>𝑧</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𝑀𝑜𝑡h𝑒𝑟</m:t>
                                </m:r>
                                <m:r>
                                  <a:rPr lang="en-US" sz="1200" b="0" smtClean="0">
                                    <a:solidFill>
                                      <a:schemeClr val="tx1"/>
                                    </a:solidFill>
                                    <a:effectLst/>
                                    <a:latin typeface="Cambria Math"/>
                                  </a:rPr>
                                  <m:t>(</m:t>
                                </m:r>
                                <m:r>
                                  <a:rPr lang="en-US" sz="1200" b="0" i="1" smtClean="0">
                                    <a:solidFill>
                                      <a:schemeClr val="tx1"/>
                                    </a:solidFill>
                                    <a:effectLst/>
                                    <a:latin typeface="Cambria Math"/>
                                  </a:rPr>
                                  <m:t>𝑦</m:t>
                                </m:r>
                                <m:r>
                                  <a:rPr lang="en-US" sz="1200" b="0" smtClean="0">
                                    <a:solidFill>
                                      <a:schemeClr val="tx1"/>
                                    </a:solidFill>
                                    <a:effectLst/>
                                    <a:latin typeface="Cambria Math"/>
                                  </a:rPr>
                                  <m:t>, </m:t>
                                </m:r>
                                <m:r>
                                  <a:rPr lang="en-US" sz="1200" b="0" i="1" smtClean="0">
                                    <a:solidFill>
                                      <a:schemeClr val="tx1"/>
                                    </a:solidFill>
                                    <a:effectLst/>
                                    <a:latin typeface="Cambria Math"/>
                                  </a:rPr>
                                  <m:t>𝑥</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𝑀𝑜𝑡h𝑒𝑟</m:t>
                                </m:r>
                                <m:r>
                                  <a:rPr lang="en-US" sz="1200" b="0" smtClean="0">
                                    <a:solidFill>
                                      <a:schemeClr val="tx1"/>
                                    </a:solidFill>
                                    <a:effectLst/>
                                    <a:latin typeface="Cambria Math"/>
                                  </a:rPr>
                                  <m:t>(</m:t>
                                </m:r>
                                <m:r>
                                  <a:rPr lang="en-US" sz="1200" b="0" i="1" smtClean="0">
                                    <a:solidFill>
                                      <a:schemeClr val="tx1"/>
                                    </a:solidFill>
                                    <a:effectLst/>
                                    <a:latin typeface="Cambria Math"/>
                                  </a:rPr>
                                  <m:t>𝑦</m:t>
                                </m:r>
                                <m:r>
                                  <a:rPr lang="en-US" sz="1200" b="0" smtClean="0">
                                    <a:solidFill>
                                      <a:schemeClr val="tx1"/>
                                    </a:solidFill>
                                    <a:effectLst/>
                                    <a:latin typeface="Cambria Math"/>
                                  </a:rPr>
                                  <m:t>, </m:t>
                                </m:r>
                                <m:r>
                                  <a:rPr lang="en-US" sz="1200" b="0" i="1" smtClean="0">
                                    <a:solidFill>
                                      <a:schemeClr val="tx1"/>
                                    </a:solidFill>
                                    <a:effectLst/>
                                    <a:latin typeface="Cambria Math"/>
                                  </a:rPr>
                                  <m:t>𝑧</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𝑀𝑜𝑡h𝑒𝑟</m:t>
                                </m:r>
                                <m:r>
                                  <a:rPr lang="en-US" sz="1200" b="0" smtClean="0">
                                    <a:solidFill>
                                      <a:schemeClr val="tx1"/>
                                    </a:solidFill>
                                    <a:effectLst/>
                                    <a:latin typeface="Cambria Math"/>
                                  </a:rPr>
                                  <m:t>(</m:t>
                                </m:r>
                                <m:r>
                                  <a:rPr lang="en-US" sz="1200" b="0" i="1" smtClean="0">
                                    <a:solidFill>
                                      <a:schemeClr val="tx1"/>
                                    </a:solidFill>
                                    <a:effectLst/>
                                    <a:latin typeface="Cambria Math"/>
                                  </a:rPr>
                                  <m:t>𝑧</m:t>
                                </m:r>
                                <m:r>
                                  <a:rPr lang="en-US" sz="1200" b="0" smtClean="0">
                                    <a:solidFill>
                                      <a:schemeClr val="tx1"/>
                                    </a:solidFill>
                                    <a:effectLst/>
                                    <a:latin typeface="Cambria Math"/>
                                  </a:rPr>
                                  <m:t>, </m:t>
                                </m:r>
                                <m:r>
                                  <a:rPr lang="en-US" sz="1200" b="0" i="1" smtClean="0">
                                    <a:solidFill>
                                      <a:schemeClr val="tx1"/>
                                    </a:solidFill>
                                    <a:effectLst/>
                                    <a:latin typeface="Cambria Math"/>
                                  </a:rPr>
                                  <m:t>𝑥</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1" smtClean="0">
                                    <a:solidFill>
                                      <a:schemeClr val="tx1"/>
                                    </a:solidFill>
                                    <a:effectLst/>
                                    <a:latin typeface="Cambria Math"/>
                                  </a:rPr>
                                  <m:t>∧</m:t>
                                </m:r>
                                <m:r>
                                  <a:rPr lang="en-US" sz="1200" b="1" i="1" smtClean="0">
                                    <a:solidFill>
                                      <a:schemeClr val="tx1"/>
                                    </a:solidFill>
                                    <a:effectLst/>
                                    <a:latin typeface="Cambria Math"/>
                                  </a:rPr>
                                  <m:t>𝑴𝒐𝒕𝒉𝒆𝒓</m:t>
                                </m:r>
                                <m:r>
                                  <a:rPr lang="en-US" sz="1200" b="1" smtClean="0">
                                    <a:solidFill>
                                      <a:schemeClr val="tx1"/>
                                    </a:solidFill>
                                    <a:effectLst/>
                                    <a:latin typeface="Cambria Math"/>
                                  </a:rPr>
                                  <m:t>(</m:t>
                                </m:r>
                                <m:r>
                                  <a:rPr lang="en-US" sz="1200" b="1" i="1" smtClean="0">
                                    <a:solidFill>
                                      <a:schemeClr val="tx1"/>
                                    </a:solidFill>
                                    <a:effectLst/>
                                    <a:latin typeface="Cambria Math"/>
                                  </a:rPr>
                                  <m:t>𝒛</m:t>
                                </m:r>
                                <m:r>
                                  <a:rPr lang="en-US" sz="1200" b="1" smtClean="0">
                                    <a:solidFill>
                                      <a:schemeClr val="tx1"/>
                                    </a:solidFill>
                                    <a:effectLst/>
                                    <a:latin typeface="Cambria Math"/>
                                  </a:rPr>
                                  <m:t>, </m:t>
                                </m:r>
                                <m:r>
                                  <a:rPr lang="en-US" sz="1200" b="1" i="1" smtClean="0">
                                    <a:solidFill>
                                      <a:schemeClr val="tx1"/>
                                    </a:solidFill>
                                    <a:effectLst/>
                                    <a:latin typeface="Cambria Math"/>
                                  </a:rPr>
                                  <m:t>𝒚</m:t>
                                </m:r>
                                <m:r>
                                  <a:rPr lang="en-US" sz="1200" b="1" smtClean="0">
                                    <a:solidFill>
                                      <a:schemeClr val="tx1"/>
                                    </a:solidFill>
                                    <a:effectLst/>
                                    <a:latin typeface="Cambria Math"/>
                                  </a:rPr>
                                  <m:t>)</m:t>
                                </m:r>
                              </m:oMath>
                            </m:oMathPara>
                          </a14:m>
                          <a:endParaRPr lang="zh-CN" sz="12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1" i="1" smtClean="0">
                                        <a:solidFill>
                                          <a:schemeClr val="tx1"/>
                                        </a:solidFill>
                                        <a:effectLst/>
                                        <a:latin typeface="Cambria Math" panose="02040503050406030204" pitchFamily="18" charset="0"/>
                                      </a:rPr>
                                    </m:ctrlPr>
                                  </m:accPr>
                                  <m:e>
                                    <m:sSub>
                                      <m:sSubPr>
                                        <m:ctrlPr>
                                          <a:rPr lang="zh-CN" sz="1200" b="1" i="1">
                                            <a:solidFill>
                                              <a:schemeClr val="tx1"/>
                                            </a:solidFill>
                                            <a:effectLst/>
                                            <a:latin typeface="Cambria Math" panose="02040503050406030204" pitchFamily="18" charset="0"/>
                                          </a:rPr>
                                        </m:ctrlPr>
                                      </m:sSubPr>
                                      <m:e>
                                        <m:r>
                                          <a:rPr lang="en-US" sz="1200" b="1" i="1">
                                            <a:solidFill>
                                              <a:schemeClr val="tx1"/>
                                            </a:solidFill>
                                            <a:effectLst/>
                                            <a:latin typeface="Cambria Math"/>
                                          </a:rPr>
                                          <m:t>𝒎</m:t>
                                        </m:r>
                                      </m:e>
                                      <m:sub>
                                        <m:r>
                                          <a:rPr lang="en-US" sz="1200" b="1">
                                            <a:solidFill>
                                              <a:schemeClr val="tx1"/>
                                            </a:solidFill>
                                            <a:effectLst/>
                                            <a:latin typeface="Cambria Math"/>
                                          </a:rPr>
                                          <m:t>+</m:t>
                                        </m:r>
                                      </m:sub>
                                    </m:sSub>
                                  </m:e>
                                </m:acc>
                                <m:r>
                                  <a:rPr lang="en-US" sz="1200" b="1">
                                    <a:solidFill>
                                      <a:schemeClr val="tx1"/>
                                    </a:solidFill>
                                    <a:effectLst/>
                                    <a:latin typeface="Cambria Math"/>
                                  </a:rPr>
                                  <m:t>=</m:t>
                                </m:r>
                                <m:r>
                                  <a:rPr lang="en-US" sz="1200" b="1" i="1">
                                    <a:solidFill>
                                      <a:schemeClr val="tx1"/>
                                    </a:solidFill>
                                    <a:effectLst/>
                                    <a:latin typeface="Cambria Math"/>
                                  </a:rPr>
                                  <m:t>𝟏</m:t>
                                </m:r>
                              </m:oMath>
                            </m:oMathPara>
                          </a14:m>
                          <a:endParaRPr lang="zh-CN" sz="1200" b="1">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1" i="1" smtClean="0">
                                        <a:solidFill>
                                          <a:schemeClr val="tx1"/>
                                        </a:solidFill>
                                        <a:effectLst/>
                                        <a:latin typeface="Cambria Math" panose="02040503050406030204" pitchFamily="18" charset="0"/>
                                      </a:rPr>
                                    </m:ctrlPr>
                                  </m:accPr>
                                  <m:e>
                                    <m:sSub>
                                      <m:sSubPr>
                                        <m:ctrlPr>
                                          <a:rPr lang="zh-CN" sz="1200" b="1" i="1">
                                            <a:solidFill>
                                              <a:schemeClr val="tx1"/>
                                            </a:solidFill>
                                            <a:effectLst/>
                                            <a:latin typeface="Cambria Math" panose="02040503050406030204" pitchFamily="18" charset="0"/>
                                          </a:rPr>
                                        </m:ctrlPr>
                                      </m:sSubPr>
                                      <m:e>
                                        <m:r>
                                          <a:rPr lang="en-US" sz="1200" b="1" i="1">
                                            <a:solidFill>
                                              <a:schemeClr val="tx1"/>
                                            </a:solidFill>
                                            <a:effectLst/>
                                            <a:latin typeface="Cambria Math"/>
                                          </a:rPr>
                                          <m:t>𝒎</m:t>
                                        </m:r>
                                      </m:e>
                                      <m:sub>
                                        <m:r>
                                          <a:rPr lang="zh-CN" altLang="en-US" sz="1200" b="1">
                                            <a:solidFill>
                                              <a:schemeClr val="tx1"/>
                                            </a:solidFill>
                                            <a:effectLst/>
                                            <a:latin typeface="Cambria Math"/>
                                          </a:rPr>
                                          <m:t>−</m:t>
                                        </m:r>
                                      </m:sub>
                                    </m:sSub>
                                  </m:e>
                                </m:acc>
                                <m:r>
                                  <a:rPr lang="en-US" sz="1200" b="1">
                                    <a:solidFill>
                                      <a:schemeClr val="tx1"/>
                                    </a:solidFill>
                                    <a:effectLst/>
                                    <a:latin typeface="Cambria Math"/>
                                  </a:rPr>
                                  <m:t>=</m:t>
                                </m:r>
                                <m:r>
                                  <a:rPr lang="en-US" sz="1200" b="1" i="1">
                                    <a:solidFill>
                                      <a:schemeClr val="tx1"/>
                                    </a:solidFill>
                                    <a:effectLst/>
                                    <a:latin typeface="Cambria Math"/>
                                  </a:rPr>
                                  <m:t>𝟎</m:t>
                                </m:r>
                              </m:oMath>
                            </m:oMathPara>
                          </a14:m>
                          <a:endParaRPr lang="zh-CN" sz="12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a:t>
                          </a:r>
                          <a:endParaRPr lang="zh-CN" sz="12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𝑆𝑖𝑏𝑙𝑖𝑛𝑔</m:t>
                                </m:r>
                                <m:r>
                                  <a:rPr lang="en-US" sz="1200" b="0" smtClean="0">
                                    <a:solidFill>
                                      <a:schemeClr val="tx1"/>
                                    </a:solidFill>
                                    <a:effectLst/>
                                    <a:latin typeface="Cambria Math"/>
                                  </a:rPr>
                                  <m:t>(</m:t>
                                </m:r>
                                <m:r>
                                  <a:rPr lang="en-US" sz="1200" b="0" i="1" smtClean="0">
                                    <a:solidFill>
                                      <a:schemeClr val="tx1"/>
                                    </a:solidFill>
                                    <a:effectLst/>
                                    <a:latin typeface="Cambria Math"/>
                                  </a:rPr>
                                  <m:t>𝑥</m:t>
                                </m:r>
                                <m:r>
                                  <a:rPr lang="en-US" sz="1200" b="0" smtClean="0">
                                    <a:solidFill>
                                      <a:schemeClr val="tx1"/>
                                    </a:solidFill>
                                    <a:effectLst/>
                                    <a:latin typeface="Cambria Math"/>
                                  </a:rPr>
                                  <m:t>,</m:t>
                                </m:r>
                                <m:r>
                                  <a:rPr lang="en-US" sz="1200" b="0" i="1" smtClean="0">
                                    <a:solidFill>
                                      <a:schemeClr val="tx1"/>
                                    </a:solidFill>
                                    <a:effectLst/>
                                    <a:latin typeface="Cambria Math"/>
                                  </a:rPr>
                                  <m:t>𝑦</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𝑆𝑖𝑏𝑙𝑖𝑛𝑔</m:t>
                                </m:r>
                                <m:r>
                                  <a:rPr lang="en-US" sz="1200" b="0" smtClean="0">
                                    <a:solidFill>
                                      <a:schemeClr val="tx1"/>
                                    </a:solidFill>
                                    <a:effectLst/>
                                    <a:latin typeface="Cambria Math"/>
                                  </a:rPr>
                                  <m:t>(</m:t>
                                </m:r>
                                <m:r>
                                  <a:rPr lang="en-US" sz="1200" b="0" i="1" smtClean="0">
                                    <a:solidFill>
                                      <a:schemeClr val="tx1"/>
                                    </a:solidFill>
                                    <a:effectLst/>
                                    <a:latin typeface="Cambria Math"/>
                                  </a:rPr>
                                  <m:t>𝑥</m:t>
                                </m:r>
                                <m:r>
                                  <a:rPr lang="en-US" sz="1200" b="0" smtClean="0">
                                    <a:solidFill>
                                      <a:schemeClr val="tx1"/>
                                    </a:solidFill>
                                    <a:effectLst/>
                                    <a:latin typeface="Cambria Math"/>
                                  </a:rPr>
                                  <m:t>,</m:t>
                                </m:r>
                                <m:r>
                                  <a:rPr lang="en-US" sz="1200" b="0" i="1" smtClean="0">
                                    <a:solidFill>
                                      <a:schemeClr val="tx1"/>
                                    </a:solidFill>
                                    <a:effectLst/>
                                    <a:latin typeface="Cambria Math"/>
                                  </a:rPr>
                                  <m:t>𝑧</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𝑆𝑖𝑏𝑙𝑖𝑛𝑔</m:t>
                                </m:r>
                                <m:r>
                                  <a:rPr lang="en-US" sz="1200" b="0" smtClean="0">
                                    <a:solidFill>
                                      <a:schemeClr val="tx1"/>
                                    </a:solidFill>
                                    <a:effectLst/>
                                    <a:latin typeface="Cambria Math"/>
                                  </a:rPr>
                                  <m:t>(</m:t>
                                </m:r>
                                <m:r>
                                  <a:rPr lang="en-US" sz="1200" b="0" i="1" smtClean="0">
                                    <a:solidFill>
                                      <a:schemeClr val="tx1"/>
                                    </a:solidFill>
                                    <a:effectLst/>
                                    <a:latin typeface="Cambria Math"/>
                                  </a:rPr>
                                  <m:t>𝑦</m:t>
                                </m:r>
                                <m:r>
                                  <a:rPr lang="en-US" sz="1200" b="0" smtClean="0">
                                    <a:solidFill>
                                      <a:schemeClr val="tx1"/>
                                    </a:solidFill>
                                    <a:effectLst/>
                                    <a:latin typeface="Cambria Math"/>
                                  </a:rPr>
                                  <m:t>,</m:t>
                                </m:r>
                                <m:r>
                                  <a:rPr lang="en-US" sz="1200" b="0" i="1" smtClean="0">
                                    <a:solidFill>
                                      <a:schemeClr val="tx1"/>
                                    </a:solidFill>
                                    <a:effectLst/>
                                    <a:latin typeface="Cambria Math"/>
                                  </a:rPr>
                                  <m:t>𝑥</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𝑆𝑖𝑏𝑙𝑖𝑛𝑔</m:t>
                                </m:r>
                                <m:r>
                                  <a:rPr lang="en-US" sz="1200" b="0" smtClean="0">
                                    <a:solidFill>
                                      <a:schemeClr val="tx1"/>
                                    </a:solidFill>
                                    <a:effectLst/>
                                    <a:latin typeface="Cambria Math"/>
                                  </a:rPr>
                                  <m:t>(</m:t>
                                </m:r>
                                <m:r>
                                  <a:rPr lang="en-US" sz="1200" b="0" i="1" smtClean="0">
                                    <a:solidFill>
                                      <a:schemeClr val="tx1"/>
                                    </a:solidFill>
                                    <a:effectLst/>
                                    <a:latin typeface="Cambria Math"/>
                                  </a:rPr>
                                  <m:t>𝑦</m:t>
                                </m:r>
                                <m:r>
                                  <a:rPr lang="en-US" sz="1200" b="0" smtClean="0">
                                    <a:solidFill>
                                      <a:schemeClr val="tx1"/>
                                    </a:solidFill>
                                    <a:effectLst/>
                                    <a:latin typeface="Cambria Math"/>
                                  </a:rPr>
                                  <m:t>,</m:t>
                                </m:r>
                                <m:r>
                                  <a:rPr lang="en-US" sz="1200" b="0" i="1" smtClean="0">
                                    <a:solidFill>
                                      <a:schemeClr val="tx1"/>
                                    </a:solidFill>
                                    <a:effectLst/>
                                    <a:latin typeface="Cambria Math"/>
                                  </a:rPr>
                                  <m:t>𝑧</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𝑆𝑖𝑏𝑙𝑖𝑛𝑔</m:t>
                                </m:r>
                                <m:r>
                                  <a:rPr lang="en-US" sz="1200" b="0" smtClean="0">
                                    <a:solidFill>
                                      <a:schemeClr val="tx1"/>
                                    </a:solidFill>
                                    <a:effectLst/>
                                    <a:latin typeface="Cambria Math"/>
                                  </a:rPr>
                                  <m:t>(</m:t>
                                </m:r>
                                <m:r>
                                  <a:rPr lang="en-US" sz="1200" b="0" i="1" smtClean="0">
                                    <a:solidFill>
                                      <a:schemeClr val="tx1"/>
                                    </a:solidFill>
                                    <a:effectLst/>
                                    <a:latin typeface="Cambria Math"/>
                                  </a:rPr>
                                  <m:t>𝑧</m:t>
                                </m:r>
                                <m:r>
                                  <a:rPr lang="en-US" sz="1200" b="0" smtClean="0">
                                    <a:solidFill>
                                      <a:schemeClr val="tx1"/>
                                    </a:solidFill>
                                    <a:effectLst/>
                                    <a:latin typeface="Cambria Math"/>
                                  </a:rPr>
                                  <m:t>,</m:t>
                                </m:r>
                                <m:r>
                                  <a:rPr lang="en-US" sz="1200" b="0" i="1" smtClean="0">
                                    <a:solidFill>
                                      <a:schemeClr val="tx1"/>
                                    </a:solidFill>
                                    <a:effectLst/>
                                    <a:latin typeface="Cambria Math"/>
                                  </a:rPr>
                                  <m:t>𝑥</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𝑆𝑖𝑏𝑙𝑖𝑛𝑔</m:t>
                                </m:r>
                                <m:r>
                                  <a:rPr lang="en-US" sz="1200" b="0" smtClean="0">
                                    <a:solidFill>
                                      <a:schemeClr val="tx1"/>
                                    </a:solidFill>
                                    <a:effectLst/>
                                    <a:latin typeface="Cambria Math"/>
                                  </a:rPr>
                                  <m:t>(</m:t>
                                </m:r>
                                <m:r>
                                  <a:rPr lang="en-US" sz="1200" b="0" i="1" smtClean="0">
                                    <a:solidFill>
                                      <a:schemeClr val="tx1"/>
                                    </a:solidFill>
                                    <a:effectLst/>
                                    <a:latin typeface="Cambria Math"/>
                                  </a:rPr>
                                  <m:t>𝑧</m:t>
                                </m:r>
                                <m:r>
                                  <a:rPr lang="en-US" sz="1200" b="0" smtClean="0">
                                    <a:solidFill>
                                      <a:schemeClr val="tx1"/>
                                    </a:solidFill>
                                    <a:effectLst/>
                                    <a:latin typeface="Cambria Math"/>
                                  </a:rPr>
                                  <m:t>,</m:t>
                                </m:r>
                                <m:r>
                                  <a:rPr lang="en-US" sz="1200" b="0" i="1" smtClean="0">
                                    <a:solidFill>
                                      <a:schemeClr val="tx1"/>
                                    </a:solidFill>
                                    <a:effectLst/>
                                    <a:latin typeface="Cambria Math"/>
                                  </a:rPr>
                                  <m:t>𝑦</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𝐶𝑜𝑢𝑝𝑙𝑒</m:t>
                                </m:r>
                                <m:r>
                                  <a:rPr lang="en-US" sz="1200" b="0" smtClean="0">
                                    <a:solidFill>
                                      <a:schemeClr val="tx1"/>
                                    </a:solidFill>
                                    <a:effectLst/>
                                    <a:latin typeface="Cambria Math"/>
                                  </a:rPr>
                                  <m:t>(</m:t>
                                </m:r>
                                <m:r>
                                  <a:rPr lang="en-US" sz="1200" b="0" i="1" smtClean="0">
                                    <a:solidFill>
                                      <a:schemeClr val="tx1"/>
                                    </a:solidFill>
                                    <a:effectLst/>
                                    <a:latin typeface="Cambria Math"/>
                                  </a:rPr>
                                  <m:t>𝑥</m:t>
                                </m:r>
                                <m:r>
                                  <a:rPr lang="en-US" sz="1200" b="0" smtClean="0">
                                    <a:solidFill>
                                      <a:schemeClr val="tx1"/>
                                    </a:solidFill>
                                    <a:effectLst/>
                                    <a:latin typeface="Cambria Math"/>
                                  </a:rPr>
                                  <m:t>, </m:t>
                                </m:r>
                                <m:r>
                                  <a:rPr lang="en-US" sz="1200" b="0" i="1" smtClean="0">
                                    <a:solidFill>
                                      <a:schemeClr val="tx1"/>
                                    </a:solidFill>
                                    <a:effectLst/>
                                    <a:latin typeface="Cambria Math"/>
                                  </a:rPr>
                                  <m:t>𝑦</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1</m:t>
                                </m:r>
                              </m:oMath>
                            </m:oMathPara>
                          </a14:m>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𝐶𝑜𝑢𝑝𝑙𝑒</m:t>
                                </m:r>
                                <m:r>
                                  <a:rPr lang="en-US" sz="1200" b="0" smtClean="0">
                                    <a:solidFill>
                                      <a:schemeClr val="tx1"/>
                                    </a:solidFill>
                                    <a:effectLst/>
                                    <a:latin typeface="Cambria Math"/>
                                  </a:rPr>
                                  <m:t>(</m:t>
                                </m:r>
                                <m:r>
                                  <a:rPr lang="en-US" sz="1200" b="0" i="1" smtClean="0">
                                    <a:solidFill>
                                      <a:schemeClr val="tx1"/>
                                    </a:solidFill>
                                    <a:effectLst/>
                                    <a:latin typeface="Cambria Math"/>
                                  </a:rPr>
                                  <m:t>𝑥</m:t>
                                </m:r>
                                <m:r>
                                  <a:rPr lang="en-US" sz="1200" b="0" smtClean="0">
                                    <a:solidFill>
                                      <a:schemeClr val="tx1"/>
                                    </a:solidFill>
                                    <a:effectLst/>
                                    <a:latin typeface="Cambria Math"/>
                                  </a:rPr>
                                  <m:t>, </m:t>
                                </m:r>
                                <m:r>
                                  <a:rPr lang="en-US" sz="1200" b="0" i="1" smtClean="0">
                                    <a:solidFill>
                                      <a:schemeClr val="tx1"/>
                                    </a:solidFill>
                                    <a:effectLst/>
                                    <a:latin typeface="Cambria Math"/>
                                  </a:rPr>
                                  <m:t>𝑧</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1</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1</m:t>
                                </m:r>
                              </m:oMath>
                            </m:oMathPara>
                          </a14:m>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𝐶𝑜𝑢𝑝𝑙𝑒</m:t>
                                </m:r>
                                <m:r>
                                  <a:rPr lang="en-US" sz="1200" b="0" smtClean="0">
                                    <a:solidFill>
                                      <a:schemeClr val="tx1"/>
                                    </a:solidFill>
                                    <a:effectLst/>
                                    <a:latin typeface="Cambria Math"/>
                                  </a:rPr>
                                  <m:t>(</m:t>
                                </m:r>
                                <m:r>
                                  <a:rPr lang="en-US" sz="1200" b="0" i="1" smtClean="0">
                                    <a:solidFill>
                                      <a:schemeClr val="tx1"/>
                                    </a:solidFill>
                                    <a:effectLst/>
                                    <a:latin typeface="Cambria Math"/>
                                  </a:rPr>
                                  <m:t>𝑦</m:t>
                                </m:r>
                                <m:r>
                                  <a:rPr lang="en-US" sz="1200" b="0" smtClean="0">
                                    <a:solidFill>
                                      <a:schemeClr val="tx1"/>
                                    </a:solidFill>
                                    <a:effectLst/>
                                    <a:latin typeface="Cambria Math"/>
                                  </a:rPr>
                                  <m:t>, </m:t>
                                </m:r>
                                <m:r>
                                  <a:rPr lang="en-US" sz="1200" b="0" i="1" smtClean="0">
                                    <a:solidFill>
                                      <a:schemeClr val="tx1"/>
                                    </a:solidFill>
                                    <a:effectLst/>
                                    <a:latin typeface="Cambria Math"/>
                                  </a:rPr>
                                  <m:t>𝑥</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oMath>
                          </a14:m>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𝐶𝑜𝑢𝑝𝑙𝑒</m:t>
                                </m:r>
                                <m:r>
                                  <a:rPr lang="en-US" sz="1200" b="0" smtClean="0">
                                    <a:solidFill>
                                      <a:schemeClr val="tx1"/>
                                    </a:solidFill>
                                    <a:effectLst/>
                                    <a:latin typeface="Cambria Math"/>
                                  </a:rPr>
                                  <m:t>(</m:t>
                                </m:r>
                                <m:r>
                                  <a:rPr lang="en-US" sz="1200" b="0" i="1" smtClean="0">
                                    <a:solidFill>
                                      <a:schemeClr val="tx1"/>
                                    </a:solidFill>
                                    <a:effectLst/>
                                    <a:latin typeface="Cambria Math"/>
                                  </a:rPr>
                                  <m:t>𝑦</m:t>
                                </m:r>
                                <m:r>
                                  <a:rPr lang="en-US" sz="1200" b="0" smtClean="0">
                                    <a:solidFill>
                                      <a:schemeClr val="tx1"/>
                                    </a:solidFill>
                                    <a:effectLst/>
                                    <a:latin typeface="Cambria Math"/>
                                  </a:rPr>
                                  <m:t>, </m:t>
                                </m:r>
                                <m:r>
                                  <a:rPr lang="en-US" sz="1200" b="0" i="1" smtClean="0">
                                    <a:solidFill>
                                      <a:schemeClr val="tx1"/>
                                    </a:solidFill>
                                    <a:effectLst/>
                                    <a:latin typeface="Cambria Math"/>
                                  </a:rPr>
                                  <m:t>𝑧</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13233">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𝐶𝑜𝑢𝑝𝑙𝑒</m:t>
                                </m:r>
                                <m:r>
                                  <a:rPr lang="en-US" sz="1200" b="0" smtClean="0">
                                    <a:solidFill>
                                      <a:schemeClr val="tx1"/>
                                    </a:solidFill>
                                    <a:effectLst/>
                                    <a:latin typeface="Cambria Math"/>
                                  </a:rPr>
                                  <m:t>(</m:t>
                                </m:r>
                                <m:r>
                                  <a:rPr lang="en-US" sz="1200" b="0" i="1" smtClean="0">
                                    <a:solidFill>
                                      <a:schemeClr val="tx1"/>
                                    </a:solidFill>
                                    <a:effectLst/>
                                    <a:latin typeface="Cambria Math"/>
                                  </a:rPr>
                                  <m:t>𝑧</m:t>
                                </m:r>
                                <m:r>
                                  <a:rPr lang="en-US" sz="1200" b="0" smtClean="0">
                                    <a:solidFill>
                                      <a:schemeClr val="tx1"/>
                                    </a:solidFill>
                                    <a:effectLst/>
                                    <a:latin typeface="Cambria Math"/>
                                  </a:rPr>
                                  <m:t>, </m:t>
                                </m:r>
                                <m:r>
                                  <a:rPr lang="en-US" sz="1200" b="0" i="1" smtClean="0">
                                    <a:solidFill>
                                      <a:schemeClr val="tx1"/>
                                    </a:solidFill>
                                    <a:effectLst/>
                                    <a:latin typeface="Cambria Math"/>
                                  </a:rPr>
                                  <m:t>𝑥</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r h="212051">
                    <a:tc vMerge="1">
                      <a:txBody>
                        <a:bodyPr/>
                        <a:lstStyle/>
                        <a:p>
                          <a:endParaRPr lang="zh-CN" altLang="en-US"/>
                        </a:p>
                      </a:txBody>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200" b="0" smtClean="0">
                                    <a:solidFill>
                                      <a:schemeClr val="tx1"/>
                                    </a:solidFill>
                                    <a:effectLst/>
                                    <a:latin typeface="Cambria Math"/>
                                  </a:rPr>
                                  <m:t>∧</m:t>
                                </m:r>
                                <m:r>
                                  <a:rPr lang="en-US" sz="1200" b="0" i="1" smtClean="0">
                                    <a:solidFill>
                                      <a:schemeClr val="tx1"/>
                                    </a:solidFill>
                                    <a:effectLst/>
                                    <a:latin typeface="Cambria Math"/>
                                  </a:rPr>
                                  <m:t>𝐶𝑜𝑢𝑝𝑙𝑒</m:t>
                                </m:r>
                                <m:r>
                                  <a:rPr lang="en-US" sz="1200" b="0" smtClean="0">
                                    <a:solidFill>
                                      <a:schemeClr val="tx1"/>
                                    </a:solidFill>
                                    <a:effectLst/>
                                    <a:latin typeface="Cambria Math"/>
                                  </a:rPr>
                                  <m:t>(</m:t>
                                </m:r>
                                <m:r>
                                  <a:rPr lang="en-US" sz="1200" b="0" i="1" smtClean="0">
                                    <a:solidFill>
                                      <a:schemeClr val="tx1"/>
                                    </a:solidFill>
                                    <a:effectLst/>
                                    <a:latin typeface="Cambria Math"/>
                                  </a:rPr>
                                  <m:t>𝑧</m:t>
                                </m:r>
                                <m:r>
                                  <a:rPr lang="en-US" sz="1200" b="0" smtClean="0">
                                    <a:solidFill>
                                      <a:schemeClr val="tx1"/>
                                    </a:solidFill>
                                    <a:effectLst/>
                                    <a:latin typeface="Cambria Math"/>
                                  </a:rPr>
                                  <m:t>, </m:t>
                                </m:r>
                                <m:r>
                                  <a:rPr lang="en-US" sz="1200" b="0" i="1" smtClean="0">
                                    <a:solidFill>
                                      <a:schemeClr val="tx1"/>
                                    </a:solidFill>
                                    <a:effectLst/>
                                    <a:latin typeface="Cambria Math"/>
                                  </a:rPr>
                                  <m:t>𝑦</m:t>
                                </m:r>
                                <m:r>
                                  <a:rPr lang="en-US" sz="1200" b="0" smtClean="0">
                                    <a:solidFill>
                                      <a:schemeClr val="tx1"/>
                                    </a:solidFill>
                                    <a:effectLst/>
                                    <a:latin typeface="Cambria Math"/>
                                  </a:rPr>
                                  <m:t>)</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acc>
                                  <m:accPr>
                                    <m:chr m:val="̂"/>
                                    <m:ctrlPr>
                                      <a:rPr lang="zh-CN" sz="1200" b="0" i="1" smtClean="0">
                                        <a:solidFill>
                                          <a:schemeClr val="tx1"/>
                                        </a:solidFill>
                                        <a:effectLst/>
                                        <a:latin typeface="Cambria Math" panose="02040503050406030204" pitchFamily="18" charset="0"/>
                                      </a:rPr>
                                    </m:ctrlPr>
                                  </m:accPr>
                                  <m:e>
                                    <m:sSub>
                                      <m:sSubPr>
                                        <m:ctrlPr>
                                          <a:rPr lang="zh-CN" sz="1200" b="0" i="1">
                                            <a:solidFill>
                                              <a:schemeClr val="tx1"/>
                                            </a:solidFill>
                                            <a:effectLst/>
                                            <a:latin typeface="Cambria Math" panose="02040503050406030204" pitchFamily="18" charset="0"/>
                                          </a:rPr>
                                        </m:ctrlPr>
                                      </m:sSubPr>
                                      <m:e>
                                        <m:r>
                                          <a:rPr lang="en-US" sz="1200" b="0" i="1">
                                            <a:solidFill>
                                              <a:schemeClr val="tx1"/>
                                            </a:solidFill>
                                            <a:effectLst/>
                                            <a:latin typeface="Cambria Math"/>
                                          </a:rPr>
                                          <m:t>𝑚</m:t>
                                        </m:r>
                                      </m:e>
                                      <m:sub>
                                        <m:r>
                                          <a:rPr lang="zh-CN" altLang="en-US" sz="1200" b="0">
                                            <a:solidFill>
                                              <a:schemeClr val="tx1"/>
                                            </a:solidFill>
                                            <a:effectLst/>
                                            <a:latin typeface="Cambria Math"/>
                                          </a:rPr>
                                          <m:t>−</m:t>
                                        </m:r>
                                      </m:sub>
                                    </m:sSub>
                                  </m:e>
                                </m:acc>
                                <m:r>
                                  <a:rPr lang="en-US" sz="1200" b="0">
                                    <a:solidFill>
                                      <a:schemeClr val="tx1"/>
                                    </a:solidFill>
                                    <a:effectLst/>
                                    <a:latin typeface="Cambria Math"/>
                                  </a:rPr>
                                  <m:t>=</m:t>
                                </m:r>
                                <m:r>
                                  <a:rPr lang="en-US" sz="1200" b="0" i="1">
                                    <a:solidFill>
                                      <a:schemeClr val="tx1"/>
                                    </a:solidFill>
                                    <a:effectLst/>
                                    <a:latin typeface="Cambria Math"/>
                                  </a:rPr>
                                  <m:t>0</m:t>
                                </m:r>
                              </m:oMath>
                            </m:oMathPara>
                          </a14:m>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20"/>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1102493495"/>
                  </p:ext>
                </p:extLst>
              </p:nvPr>
            </p:nvGraphicFramePr>
            <p:xfrm>
              <a:off x="313899" y="966880"/>
              <a:ext cx="5254389" cy="5562055"/>
            </p:xfrm>
            <a:graphic>
              <a:graphicData uri="http://schemas.openxmlformats.org/drawingml/2006/table">
                <a:tbl>
                  <a:tblPr firstRow="1" firstCol="1" bandRow="1">
                    <a:tableStyleId>{5C22544A-7EE6-4342-B048-85BDC9FD1C3A}</a:tableStyleId>
                  </a:tblPr>
                  <a:tblGrid>
                    <a:gridCol w="1088919"/>
                    <a:gridCol w="1088919"/>
                    <a:gridCol w="853541"/>
                    <a:gridCol w="772704"/>
                    <a:gridCol w="1450306"/>
                  </a:tblGrid>
                  <a:tr h="936077">
                    <a:tc gridSpan="2">
                      <a:txBody>
                        <a:bodyPr/>
                        <a:lstStyle/>
                        <a:p>
                          <a:pPr algn="ctr">
                            <a:spcBef>
                              <a:spcPts val="1000"/>
                            </a:spcBef>
                            <a:spcAft>
                              <a:spcPts val="0"/>
                            </a:spcAft>
                          </a:pPr>
                          <a:r>
                            <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spcBef>
                              <a:spcPts val="1000"/>
                            </a:spcBef>
                            <a:spcAft>
                              <a:spcPts val="0"/>
                            </a:spcAft>
                          </a:pPr>
                          <a:r>
                            <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推理规则涵盖的</a:t>
                          </a:r>
                        </a:p>
                        <a:p>
                          <a:pPr algn="ctr">
                            <a:spcBef>
                              <a:spcPts val="1000"/>
                            </a:spcBef>
                            <a:spcAft>
                              <a:spcPts val="0"/>
                            </a:spcAft>
                          </a:pPr>
                          <a:r>
                            <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正例和反例数</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FOIL</a:t>
                          </a:r>
                          <a:r>
                            <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75733">
                    <a:tc>
                      <a:txBody>
                        <a:bodyPr/>
                        <a:lstStyle/>
                        <a:p>
                          <a:pPr algn="ctr">
                            <a:spcBef>
                              <a:spcPts val="1000"/>
                            </a:spcBef>
                            <a:spcAft>
                              <a:spcPts val="0"/>
                            </a:spcAft>
                          </a:pPr>
                          <a:r>
                            <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现有规则</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拟加入前提</a:t>
                          </a:r>
                        </a:p>
                        <a:p>
                          <a:pPr algn="ctr">
                            <a:spcBef>
                              <a:spcPts val="1000"/>
                            </a:spcBef>
                            <a:spcAft>
                              <a:spcPts val="0"/>
                            </a:spcAft>
                          </a:pPr>
                          <a:r>
                            <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约束谓词</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正例</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反例</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信息增益值</a:t>
                          </a: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gridSpan="2">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711429" r="-141737" b="-1834286"/>
                          </a:stretch>
                        </a:blipFill>
                      </a:tcPr>
                    </a:tc>
                    <a:tc h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711429" r="-261429" b="-1834286"/>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711429" r="-188189" b="-1834286"/>
                          </a:stretch>
                        </a:blip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1.32</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rowSpan="18">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t="-45151" r="-382123" b="-2067"/>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811429" r="-284270" b="-1734286"/>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811429" r="-261429" b="-1734286"/>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811429" r="-188189" b="-1734286"/>
                          </a:stretch>
                        </a:blip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911429" r="-284270" b="-1634286"/>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911429" r="-261429" b="-1634286"/>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911429" r="-188189" b="-1634286"/>
                          </a:stretch>
                        </a:blip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1011429" r="-284270" b="-1534286"/>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1011429" r="-261429" b="-1534286"/>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1011429" r="-188189" b="-1534286"/>
                          </a:stretch>
                        </a:blip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1111429" r="-284270" b="-1434286"/>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1111429" r="-261429" b="-1434286"/>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1111429" r="-188189" b="-1434286"/>
                          </a:stretch>
                        </a:blip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1211429" r="-284270" b="-1334286"/>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1211429" r="-261429" b="-1334286"/>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1211429" r="-188189" b="-1334286"/>
                          </a:stretch>
                        </a:blip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1311429" r="-284270" b="-1234286"/>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1311429" r="-261429" b="-1234286"/>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1311429" r="-188189" b="-1234286"/>
                          </a:stretch>
                        </a:blipFill>
                      </a:tcPr>
                    </a:tc>
                    <a:tc>
                      <a:txBody>
                        <a:bodyPr/>
                        <a:lstStyle/>
                        <a:p>
                          <a:pPr algn="ctr">
                            <a:spcBef>
                              <a:spcPts val="1000"/>
                            </a:spcBef>
                            <a:spcAft>
                              <a:spcPts val="0"/>
                            </a:spcAft>
                          </a:pPr>
                          <a:r>
                            <a:rPr lang="en-US" sz="12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1</a:t>
                          </a:r>
                          <a:endParaRPr lang="zh-CN" sz="1200" b="1"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1411429" r="-284270" b="-1134286"/>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1411429" r="-261429" b="-1134286"/>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1411429" r="-188189" b="-1134286"/>
                          </a:stretch>
                        </a:blipFill>
                      </a:tcPr>
                    </a:tc>
                    <a:tc>
                      <a:txBody>
                        <a:bodyPr/>
                        <a:lstStyle/>
                        <a:p>
                          <a:pPr algn="ctr">
                            <a:spcBef>
                              <a:spcPts val="1000"/>
                            </a:spcBef>
                            <a:spcAft>
                              <a:spcPts val="0"/>
                            </a:spcAft>
                          </a:pPr>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1511429" r="-284270" b="-1034286"/>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1511429" r="-261429" b="-1034286"/>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1511429" r="-188189" b="-1034286"/>
                          </a:stretch>
                        </a:blip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1611429" r="-284270" b="-934286"/>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1611429" r="-261429" b="-934286"/>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1611429" r="-188189" b="-934286"/>
                          </a:stretch>
                        </a:blip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1761765" r="-284270" b="-861765"/>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1761765" r="-261429" b="-861765"/>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1761765" r="-188189" b="-861765"/>
                          </a:stretch>
                        </a:blip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1808571" r="-284270" b="-7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1808571" r="-261429" b="-7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1808571" r="-188189" b="-737143"/>
                          </a:stretch>
                        </a:blipFill>
                      </a:tcPr>
                    </a:tc>
                    <a:tc>
                      <a:txBody>
                        <a:bodyPr/>
                        <a:lstStyle/>
                        <a:p>
                          <a:pPr algn="ctr">
                            <a:spcBef>
                              <a:spcPts val="1000"/>
                            </a:spcBef>
                            <a:spcAft>
                              <a:spcPts val="0"/>
                            </a:spcAft>
                          </a:pPr>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1908571" r="-284270" b="-6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1908571" r="-261429" b="-6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1908571" r="-188189" b="-637143"/>
                          </a:stretch>
                        </a:blipFill>
                      </a:tcPr>
                    </a:tc>
                    <a:tc>
                      <a:txBody>
                        <a:bodyPr/>
                        <a:lstStyle/>
                        <a:p>
                          <a:pPr algn="ctr">
                            <a:spcBef>
                              <a:spcPts val="1000"/>
                            </a:spcBef>
                            <a:spcAft>
                              <a:spcPts val="0"/>
                            </a:spcAft>
                          </a:pPr>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2008571" r="-284270" b="-5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2008571" r="-261429" b="-5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2008571" r="-188189" b="-537143"/>
                          </a:stretch>
                        </a:blipFill>
                      </a:tcPr>
                    </a:tc>
                    <a:tc>
                      <a:txBody>
                        <a:bodyPr/>
                        <a:lstStyle/>
                        <a:p>
                          <a:pPr algn="ctr">
                            <a:spcBef>
                              <a:spcPts val="1000"/>
                            </a:spcBef>
                            <a:spcAft>
                              <a:spcPts val="0"/>
                            </a:spcAft>
                          </a:pPr>
                          <a:r>
                            <a:rPr lang="en-US"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2108571" r="-284270" b="-4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2108571" r="-261429" b="-4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2108571" r="-188189" b="-437143"/>
                          </a:stretch>
                        </a:blipFill>
                      </a:tcPr>
                    </a:tc>
                    <a:tc>
                      <a:txBody>
                        <a:bodyPr/>
                        <a:lstStyle/>
                        <a:p>
                          <a:pPr algn="ctr">
                            <a:spcBef>
                              <a:spcPts val="1000"/>
                            </a:spcBef>
                            <a:spcAft>
                              <a:spcPts val="0"/>
                            </a:spcAft>
                          </a:pPr>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0</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2208571" r="-284270" b="-3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2208571" r="-261429" b="-3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2208571" r="-188189" b="-337143"/>
                          </a:stretch>
                        </a:blipFill>
                      </a:tcPr>
                    </a:tc>
                    <a:tc>
                      <a:txBody>
                        <a:bodyPr/>
                        <a:lstStyle/>
                        <a:p>
                          <a:pPr algn="ctr">
                            <a:spcBef>
                              <a:spcPts val="1000"/>
                            </a:spcBef>
                            <a:spcAft>
                              <a:spcPts val="0"/>
                            </a:spcAft>
                          </a:pPr>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2308571" r="-284270" b="-2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2308571" r="-261429" b="-2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2308571" r="-188189" b="-237143"/>
                          </a:stretch>
                        </a:blipFill>
                      </a:tcPr>
                    </a:tc>
                    <a:tc>
                      <a:txBody>
                        <a:bodyPr/>
                        <a:lstStyle/>
                        <a:p>
                          <a:pPr algn="ctr">
                            <a:spcBef>
                              <a:spcPts val="1000"/>
                            </a:spcBef>
                            <a:spcAft>
                              <a:spcPts val="0"/>
                            </a:spcAft>
                          </a:pPr>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3233">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2408571" r="-284270" b="-1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2408571" r="-261429" b="-1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2408571" r="-188189" b="-137143"/>
                          </a:stretch>
                        </a:blipFill>
                      </a:tcPr>
                    </a:tc>
                    <a:tc>
                      <a:txBody>
                        <a:bodyPr/>
                        <a:lstStyle/>
                        <a:p>
                          <a:pPr algn="ctr">
                            <a:spcBef>
                              <a:spcPts val="1000"/>
                            </a:spcBef>
                            <a:spcAft>
                              <a:spcPts val="0"/>
                            </a:spcAft>
                          </a:pPr>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2051">
                    <a:tc vMerge="1">
                      <a:txBody>
                        <a:bodyPr/>
                        <a:lstStyle/>
                        <a:p>
                          <a:endParaRPr lang="zh-CN" altLang="en-US"/>
                        </a:p>
                      </a:txBody>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00562" t="-2508571" r="-284270" b="-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5000" t="-2508571" r="-261429" b="-37143"/>
                          </a:stretch>
                        </a:blipFill>
                      </a:tcPr>
                    </a:tc>
                    <a:tc>
                      <a:txBody>
                        <a:bodyPr/>
                        <a:lstStyle/>
                        <a:p>
                          <a:endParaRPr lang="zh-CN"/>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91339" t="-2508571" r="-188189" b="-37143"/>
                          </a:stretch>
                        </a:blipFill>
                      </a:tcPr>
                    </a:tc>
                    <a:tc>
                      <a:txBody>
                        <a:bodyPr/>
                        <a:lstStyle/>
                        <a:p>
                          <a:pPr algn="ctr">
                            <a:spcBef>
                              <a:spcPts val="1000"/>
                            </a:spcBef>
                            <a:spcAft>
                              <a:spcPts val="0"/>
                            </a:spcAft>
                          </a:pPr>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NA</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59161" marR="5916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mc:Fallback>
      </mc:AlternateContent>
      <mc:AlternateContent xmlns:mc="http://schemas.openxmlformats.org/markup-compatibility/2006" xmlns:a14="http://schemas.microsoft.com/office/drawing/2010/main">
        <mc:Choice Requires="a14">
          <p:sp>
            <p:nvSpPr>
              <p:cNvPr id="2" name="矩形 1"/>
              <p:cNvSpPr/>
              <p:nvPr/>
            </p:nvSpPr>
            <p:spPr>
              <a:xfrm>
                <a:off x="5670645" y="1808703"/>
                <a:ext cx="3650776" cy="913840"/>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b="1" i="1">
                          <a:solidFill>
                            <a:srgbClr val="C00000"/>
                          </a:solidFill>
                          <a:latin typeface="Cambria Math"/>
                        </a:rPr>
                        <m:t>𝑴𝒐𝒕𝒉𝒆𝒓</m:t>
                      </m:r>
                      <m:d>
                        <m:dPr>
                          <m:ctrlPr>
                            <a:rPr lang="zh-CN" altLang="zh-CN" b="1" i="1">
                              <a:solidFill>
                                <a:srgbClr val="C00000"/>
                              </a:solidFill>
                              <a:latin typeface="Cambria Math" panose="02040503050406030204" pitchFamily="18" charset="0"/>
                            </a:rPr>
                          </m:ctrlPr>
                        </m:dPr>
                        <m:e>
                          <m:r>
                            <a:rPr lang="en-US" altLang="zh-CN" b="1" i="1">
                              <a:solidFill>
                                <a:srgbClr val="C00000"/>
                              </a:solidFill>
                              <a:latin typeface="Cambria Math"/>
                            </a:rPr>
                            <m:t>𝒛</m:t>
                          </m:r>
                          <m:r>
                            <a:rPr lang="en-US" altLang="zh-CN" b="1" i="1">
                              <a:solidFill>
                                <a:srgbClr val="C00000"/>
                              </a:solidFill>
                              <a:latin typeface="Cambria Math"/>
                            </a:rPr>
                            <m:t>, </m:t>
                          </m:r>
                          <m:r>
                            <a:rPr lang="en-US" altLang="zh-CN" b="1" i="1">
                              <a:solidFill>
                                <a:srgbClr val="C00000"/>
                              </a:solidFill>
                              <a:latin typeface="Cambria Math"/>
                            </a:rPr>
                            <m:t>𝒚</m:t>
                          </m:r>
                        </m:e>
                      </m:d>
                      <m:r>
                        <a:rPr lang="en-US" altLang="zh-CN" b="1" i="1">
                          <a:solidFill>
                            <a:srgbClr val="C00000"/>
                          </a:solidFill>
                          <a:latin typeface="Cambria Math"/>
                        </a:rPr>
                        <m:t>∧</m:t>
                      </m:r>
                      <m:r>
                        <a:rPr lang="en-US" altLang="zh-CN" b="1">
                          <a:solidFill>
                            <a:srgbClr val="C00000"/>
                          </a:solidFill>
                          <a:latin typeface="Cambria Math"/>
                        </a:rPr>
                        <m:t> </m:t>
                      </m:r>
                      <m:r>
                        <a:rPr lang="en-US" altLang="zh-CN" b="1" i="1">
                          <a:solidFill>
                            <a:srgbClr val="C00000"/>
                          </a:solidFill>
                          <a:latin typeface="Cambria Math"/>
                        </a:rPr>
                        <m:t>𝑪𝒐𝒖𝒑𝒍𝒆</m:t>
                      </m:r>
                      <m:d>
                        <m:dPr>
                          <m:ctrlPr>
                            <a:rPr lang="zh-CN" altLang="zh-CN" b="1" i="1">
                              <a:solidFill>
                                <a:srgbClr val="C00000"/>
                              </a:solidFill>
                              <a:latin typeface="Cambria Math" panose="02040503050406030204" pitchFamily="18" charset="0"/>
                            </a:rPr>
                          </m:ctrlPr>
                        </m:dPr>
                        <m:e>
                          <m:r>
                            <a:rPr lang="en-US" altLang="zh-CN" b="1" i="1">
                              <a:solidFill>
                                <a:srgbClr val="C00000"/>
                              </a:solidFill>
                              <a:latin typeface="Cambria Math"/>
                            </a:rPr>
                            <m:t>𝒙</m:t>
                          </m:r>
                          <m:r>
                            <a:rPr lang="en-US" altLang="zh-CN" b="1" i="1">
                              <a:solidFill>
                                <a:srgbClr val="C00000"/>
                              </a:solidFill>
                              <a:latin typeface="Cambria Math"/>
                            </a:rPr>
                            <m:t>,</m:t>
                          </m:r>
                          <m:r>
                            <a:rPr lang="en-US" altLang="zh-CN" b="1" i="1">
                              <a:solidFill>
                                <a:srgbClr val="C00000"/>
                              </a:solidFill>
                              <a:latin typeface="Cambria Math"/>
                            </a:rPr>
                            <m:t>𝒛</m:t>
                          </m:r>
                        </m:e>
                      </m:d>
                      <m:r>
                        <a:rPr lang="en-US" altLang="zh-CN" b="1" i="1">
                          <a:solidFill>
                            <a:srgbClr val="C00000"/>
                          </a:solidFill>
                          <a:latin typeface="Cambria Math"/>
                        </a:rPr>
                        <m:t>→</m:t>
                      </m:r>
                      <m:r>
                        <a:rPr lang="en-US" altLang="zh-CN" b="1" i="1">
                          <a:solidFill>
                            <a:srgbClr val="C00000"/>
                          </a:solidFill>
                          <a:latin typeface="Cambria Math"/>
                        </a:rPr>
                        <m:t>𝑭𝒂𝒕𝒉𝒆𝒓</m:t>
                      </m:r>
                      <m:d>
                        <m:dPr>
                          <m:ctrlPr>
                            <a:rPr lang="zh-CN" altLang="zh-CN" b="1" i="1">
                              <a:solidFill>
                                <a:srgbClr val="C00000"/>
                              </a:solidFill>
                              <a:latin typeface="Cambria Math" panose="02040503050406030204" pitchFamily="18" charset="0"/>
                            </a:rPr>
                          </m:ctrlPr>
                        </m:dPr>
                        <m:e>
                          <m:r>
                            <a:rPr lang="en-US" altLang="zh-CN" b="1" i="1">
                              <a:solidFill>
                                <a:srgbClr val="C00000"/>
                              </a:solidFill>
                              <a:latin typeface="Cambria Math"/>
                            </a:rPr>
                            <m:t>𝒙</m:t>
                          </m:r>
                          <m:r>
                            <a:rPr lang="en-US" altLang="zh-CN" b="1" i="1">
                              <a:solidFill>
                                <a:srgbClr val="C00000"/>
                              </a:solidFill>
                              <a:latin typeface="Cambria Math"/>
                            </a:rPr>
                            <m:t>, </m:t>
                          </m:r>
                          <m:r>
                            <a:rPr lang="en-US" altLang="zh-CN" b="1" i="1">
                              <a:solidFill>
                                <a:srgbClr val="C00000"/>
                              </a:solidFill>
                              <a:latin typeface="Cambria Math"/>
                            </a:rPr>
                            <m:t>𝒚</m:t>
                          </m:r>
                        </m:e>
                      </m:d>
                    </m:oMath>
                  </m:oMathPara>
                </a14:m>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5670645" y="1356527"/>
                <a:ext cx="3650776" cy="913840"/>
              </a:xfrm>
              <a:prstGeom prst="rect">
                <a:avLst/>
              </a:prstGeom>
              <a:blipFill rotWithShape="1">
                <a:blip r:embed="rId4"/>
                <a:stretch>
                  <a:fillRect/>
                </a:stretch>
              </a:blipFill>
            </p:spPr>
            <p:txBody>
              <a:bodyPr/>
              <a:lstStyle/>
              <a:p>
                <a:r>
                  <a:rPr lang="zh-CN" altLang="en-US">
                    <a:noFill/>
                  </a:rPr>
                  <a:t> </a:t>
                </a:r>
              </a:p>
            </p:txBody>
          </p:sp>
        </mc:Fallback>
      </mc:AlternateContent>
      <p:sp>
        <p:nvSpPr>
          <p:cNvPr id="3" name="下箭头 2"/>
          <p:cNvSpPr/>
          <p:nvPr/>
        </p:nvSpPr>
        <p:spPr>
          <a:xfrm>
            <a:off x="6830705" y="3184478"/>
            <a:ext cx="504967" cy="1091821"/>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6" name="矩形 5"/>
              <p:cNvSpPr/>
              <p:nvPr/>
            </p:nvSpPr>
            <p:spPr>
              <a:xfrm>
                <a:off x="5670646" y="4508465"/>
                <a:ext cx="3241343" cy="1477328"/>
              </a:xfrm>
              <a:prstGeom prst="rect">
                <a:avLst/>
              </a:prstGeom>
            </p:spPr>
            <p:txBody>
              <a:bodyPr wrap="square">
                <a:spAutoFit/>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已知：</a:t>
                </a:r>
                <a:endParaRPr lang="en-US" altLang="zh-CN" i="1" dirty="0">
                  <a:latin typeface="Times New Roman" panose="02020603050405020304" pitchFamily="18" charset="0"/>
                  <a:ea typeface="黑体" panose="02010609060101010101" pitchFamily="49" charset="-122"/>
                  <a:cs typeface="Times New Roman" panose="02020603050405020304" pitchFamily="18" charset="0"/>
                </a:endParaRPr>
              </a:p>
              <a:p>
                <a:pPr algn="ctr"/>
                <a14:m>
                  <m:oMath xmlns:m="http://schemas.openxmlformats.org/officeDocument/2006/math">
                    <m:r>
                      <a:rPr lang="en-US" altLang="zh-CN" i="1">
                        <a:latin typeface="Cambria Math"/>
                      </a:rPr>
                      <m:t>𝑀𝑜𝑡h𝑒𝑟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(James, Ann)</a:t>
                </a:r>
              </a:p>
              <a:p>
                <a:pPr algn="ctr"/>
                <a14:m>
                  <m:oMath xmlns:m="http://schemas.openxmlformats.org/officeDocument/2006/math">
                    <m:r>
                      <a:rPr lang="en-US" altLang="zh-CN" i="1">
                        <a:latin typeface="Cambria Math"/>
                      </a:rPr>
                      <m:t>𝐶𝑜𝑢𝑝𝑙𝑒</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David,James</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p>
              <a:p>
                <a:pPr algn="ct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于是：</a:t>
                </a:r>
                <a14:m>
                  <m:oMath xmlns:m="http://schemas.openxmlformats.org/officeDocument/2006/math">
                    <m:r>
                      <a:rPr lang="en-US" altLang="zh-CN" i="1">
                        <a:latin typeface="Cambria Math"/>
                      </a:rPr>
                      <m:t>𝐹𝑎𝑡h𝑒𝑟</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(David, Ann)</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5670645" y="3381349"/>
                <a:ext cx="3241343" cy="1477328"/>
              </a:xfrm>
              <a:prstGeom prst="rect">
                <a:avLst/>
              </a:prstGeom>
              <a:blipFill rotWithShape="1">
                <a:blip r:embed="rId5"/>
                <a:stretch>
                  <a:fillRect t="-2893" b="-6198"/>
                </a:stretch>
              </a:blipFill>
            </p:spPr>
            <p:txBody>
              <a:bodyPr/>
              <a:lstStyle/>
              <a:p>
                <a:r>
                  <a:rPr lang="zh-CN" altLang="en-US">
                    <a:noFill/>
                  </a:rPr>
                  <a:t> </a:t>
                </a:r>
              </a:p>
            </p:txBody>
          </p:sp>
        </mc:Fallback>
      </mc:AlternateContent>
      <p:sp>
        <p:nvSpPr>
          <p:cNvPr id="7"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05517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4934" y="177044"/>
            <a:ext cx="7507706" cy="657727"/>
          </a:xfrm>
        </p:spPr>
        <p:txBody>
          <a:bodyPr/>
          <a:lstStyle/>
          <a:p>
            <a:r>
              <a:rPr lang="zh-CN" altLang="en-US" sz="2400" dirty="0">
                <a:latin typeface="Times New Roman" panose="02020603050405020304" pitchFamily="18" charset="0"/>
                <a:cs typeface="Times New Roman" panose="02020603050405020304" pitchFamily="18" charset="0"/>
              </a:rPr>
              <a:t>命题逻辑 </a:t>
            </a:r>
            <a:r>
              <a:rPr lang="en-US" altLang="zh-CN" sz="2400"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Propositional Logic</a:t>
            </a:r>
            <a:r>
              <a:rPr lang="en-US" altLang="zh-CN" sz="2400"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 </a:t>
            </a:r>
            <a:endParaRPr lang="zh-CN" altLang="en-US" sz="2400" b="1" dirty="0">
              <a:latin typeface="Times New Roman" panose="02020603050405020304" pitchFamily="18" charset="0"/>
              <a:cs typeface="Times New Roman" panose="02020603050405020304" pitchFamily="18" charset="0"/>
            </a:endParaRPr>
          </a:p>
        </p:txBody>
      </p:sp>
      <p:sp>
        <p:nvSpPr>
          <p:cNvPr id="5" name="矩形 4"/>
          <p:cNvSpPr/>
          <p:nvPr/>
        </p:nvSpPr>
        <p:spPr>
          <a:xfrm>
            <a:off x="286438" y="1549303"/>
            <a:ext cx="8481127" cy="3970318"/>
          </a:xfrm>
          <a:prstGeom prst="rect">
            <a:avLst/>
          </a:prstGeom>
        </p:spPr>
        <p:txBody>
          <a:bodyPr wrap="square">
            <a:spAutoFit/>
          </a:bodyPr>
          <a:lstStyle/>
          <a:p>
            <a:pPr marL="457200" indent="-457200" algn="just">
              <a:lnSpc>
                <a:spcPct val="150000"/>
              </a:lnSpc>
              <a:buFont typeface="Wingdings" panose="05000000000000000000" pitchFamily="2" charset="2"/>
              <a:buChar char="l"/>
            </a:pP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命题逻辑</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(proposition logic)</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是应用一套形式化规则对以符号表示的描述性陈述进行推理的系统。</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50000"/>
              </a:lnSpc>
              <a:buFont typeface="Wingdings" panose="05000000000000000000" pitchFamily="2" charset="2"/>
              <a:buChar char="l"/>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50000"/>
              </a:lnSpc>
              <a:buFont typeface="Wingdings" panose="05000000000000000000" pitchFamily="2" charset="2"/>
              <a:buChar char="l"/>
            </a:pP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在命题逻辑中，一个或真或假的描述性陈述被称为原子命题，</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对原子命题的内部结构不做任何解析。</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50000"/>
              </a:lnSpc>
              <a:buFont typeface="Wingdings" panose="05000000000000000000" pitchFamily="2" charset="2"/>
              <a:buChar char="l"/>
            </a:pP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457200" indent="-457200" algn="just">
              <a:lnSpc>
                <a:spcPct val="150000"/>
              </a:lnSpc>
              <a:buFont typeface="Wingdings" panose="05000000000000000000" pitchFamily="2" charset="2"/>
              <a:buChar char="l"/>
            </a:pP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若干原子命题可通过逻辑运算符来构成复合命题。</a:t>
            </a:r>
            <a:endParaRPr lang="zh-CN" altLang="en-US" sz="2400" b="1" dirty="0">
              <a:solidFill>
                <a:srgbClr val="0066CC"/>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3626781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178496" y="1375676"/>
                <a:ext cx="8827844" cy="50917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a:rPr>
                        <m:t>(∀</m:t>
                      </m:r>
                      <m:r>
                        <a:rPr lang="en-US" altLang="zh-CN" sz="2400" i="1">
                          <a:latin typeface="Cambria Math"/>
                        </a:rPr>
                        <m:t>𝑥</m:t>
                      </m:r>
                      <m:r>
                        <a:rPr lang="en-US" altLang="zh-CN" sz="2400" i="1">
                          <a:latin typeface="Cambria Math"/>
                        </a:rPr>
                        <m:t>)(∀</m:t>
                      </m:r>
                      <m:r>
                        <a:rPr lang="en-US" altLang="zh-CN" sz="2400" i="1">
                          <a:latin typeface="Cambria Math"/>
                        </a:rPr>
                        <m:t>𝑦</m:t>
                      </m:r>
                      <m:r>
                        <a:rPr lang="en-US" altLang="zh-CN" sz="2400" i="1">
                          <a:latin typeface="Cambria Math"/>
                        </a:rPr>
                        <m:t>)(∀</m:t>
                      </m:r>
                      <m:r>
                        <a:rPr lang="en-US" altLang="zh-CN" sz="2400" i="1">
                          <a:latin typeface="Cambria Math"/>
                        </a:rPr>
                        <m:t>𝑧</m:t>
                      </m:r>
                      <m:r>
                        <a:rPr lang="en-US" altLang="zh-CN" sz="2400" i="1">
                          <a:latin typeface="Cambria Math"/>
                        </a:rPr>
                        <m:t>)</m:t>
                      </m:r>
                      <m:d>
                        <m:dPr>
                          <m:ctrlPr>
                            <a:rPr lang="zh-CN" altLang="zh-CN" sz="2400" i="1">
                              <a:latin typeface="Cambria Math" panose="02040503050406030204" pitchFamily="18" charset="0"/>
                            </a:rPr>
                          </m:ctrlPr>
                        </m:dPr>
                        <m:e>
                          <m:r>
                            <a:rPr lang="en-US" altLang="zh-CN" sz="2400" i="1">
                              <a:latin typeface="Cambria Math"/>
                            </a:rPr>
                            <m:t>𝑀𝑜𝑡h𝑒𝑟</m:t>
                          </m:r>
                          <m:d>
                            <m:dPr>
                              <m:ctrlPr>
                                <a:rPr lang="zh-CN" altLang="zh-CN" sz="2400" i="1">
                                  <a:latin typeface="Cambria Math" panose="02040503050406030204" pitchFamily="18" charset="0"/>
                                </a:rPr>
                              </m:ctrlPr>
                            </m:dPr>
                            <m:e>
                              <m:r>
                                <a:rPr lang="en-US" altLang="zh-CN" sz="2400" i="1">
                                  <a:latin typeface="Cambria Math"/>
                                </a:rPr>
                                <m:t>𝑧</m:t>
                              </m:r>
                              <m:r>
                                <a:rPr lang="en-US" altLang="zh-CN" sz="2400" i="1">
                                  <a:latin typeface="Cambria Math"/>
                                </a:rPr>
                                <m:t>, </m:t>
                              </m:r>
                              <m:r>
                                <a:rPr lang="en-US" altLang="zh-CN" sz="2400" i="1">
                                  <a:latin typeface="Cambria Math"/>
                                </a:rPr>
                                <m:t>𝑦</m:t>
                              </m:r>
                            </m:e>
                          </m:d>
                          <m:r>
                            <a:rPr lang="en-US" altLang="zh-CN" sz="2400" i="1">
                              <a:latin typeface="Cambria Math"/>
                            </a:rPr>
                            <m:t>∧</m:t>
                          </m:r>
                          <m:r>
                            <a:rPr lang="en-US" altLang="zh-CN" sz="2400">
                              <a:latin typeface="Cambria Math"/>
                            </a:rPr>
                            <m:t> </m:t>
                          </m:r>
                          <m:r>
                            <a:rPr lang="en-US" altLang="zh-CN" sz="2400" i="1">
                              <a:latin typeface="Cambria Math"/>
                            </a:rPr>
                            <m:t>𝐶𝑜𝑢𝑝𝑙𝑒</m:t>
                          </m:r>
                          <m:d>
                            <m:dPr>
                              <m:ctrlPr>
                                <a:rPr lang="zh-CN" altLang="zh-CN" sz="2400" i="1">
                                  <a:latin typeface="Cambria Math" panose="02040503050406030204" pitchFamily="18" charset="0"/>
                                </a:rPr>
                              </m:ctrlPr>
                            </m:dPr>
                            <m:e>
                              <m:r>
                                <a:rPr lang="en-US" altLang="zh-CN" sz="2400" i="1">
                                  <a:latin typeface="Cambria Math"/>
                                </a:rPr>
                                <m:t>𝑥</m:t>
                              </m:r>
                              <m:r>
                                <a:rPr lang="en-US" altLang="zh-CN" sz="2400" i="1">
                                  <a:latin typeface="Cambria Math"/>
                                </a:rPr>
                                <m:t>,</m:t>
                              </m:r>
                              <m:r>
                                <a:rPr lang="en-US" altLang="zh-CN" sz="2400" i="1">
                                  <a:latin typeface="Cambria Math"/>
                                </a:rPr>
                                <m:t>𝑧</m:t>
                              </m:r>
                            </m:e>
                          </m:d>
                          <m:r>
                            <a:rPr lang="en-US" altLang="zh-CN" sz="2400" i="1">
                              <a:latin typeface="Cambria Math"/>
                            </a:rPr>
                            <m:t>→</m:t>
                          </m:r>
                          <m:r>
                            <a:rPr lang="en-US" altLang="zh-CN" sz="2400" i="1">
                              <a:latin typeface="Cambria Math"/>
                            </a:rPr>
                            <m:t>𝐹𝑎𝑡h𝑒𝑟</m:t>
                          </m:r>
                          <m:d>
                            <m:dPr>
                              <m:ctrlPr>
                                <a:rPr lang="zh-CN" altLang="zh-CN" sz="2400" i="1">
                                  <a:latin typeface="Cambria Math" panose="02040503050406030204" pitchFamily="18" charset="0"/>
                                </a:rPr>
                              </m:ctrlPr>
                            </m:dPr>
                            <m:e>
                              <m:r>
                                <a:rPr lang="en-US" altLang="zh-CN" sz="2400" i="1">
                                  <a:latin typeface="Cambria Math"/>
                                </a:rPr>
                                <m:t>𝑥</m:t>
                              </m:r>
                              <m:r>
                                <a:rPr lang="en-US" altLang="zh-CN" sz="2400" i="1">
                                  <a:latin typeface="Cambria Math"/>
                                </a:rPr>
                                <m:t>, </m:t>
                              </m:r>
                              <m:r>
                                <a:rPr lang="en-US" altLang="zh-CN" sz="2400" i="1">
                                  <a:latin typeface="Cambria Math"/>
                                </a:rPr>
                                <m:t>𝑦</m:t>
                              </m:r>
                            </m:e>
                          </m:d>
                        </m:e>
                      </m:d>
                    </m:oMath>
                  </m:oMathPara>
                </a14:m>
                <a:endParaRPr lang="zh-CN" altLang="zh-CN" sz="2400" dirty="0"/>
              </a:p>
            </p:txBody>
          </p:sp>
        </mc:Choice>
        <mc:Fallback xmlns="">
          <p:sp>
            <p:nvSpPr>
              <p:cNvPr id="2" name="矩形 1"/>
              <p:cNvSpPr>
                <a:spLocks noRot="1" noChangeAspect="1" noMove="1" noResize="1" noEditPoints="1" noAdjustHandles="1" noChangeArrowheads="1" noChangeShapeType="1" noTextEdit="1"/>
              </p:cNvSpPr>
              <p:nvPr/>
            </p:nvSpPr>
            <p:spPr>
              <a:xfrm>
                <a:off x="178496" y="1031757"/>
                <a:ext cx="8827844" cy="509178"/>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4" name="直接连接符 3"/>
          <p:cNvCxnSpPr/>
          <p:nvPr/>
        </p:nvCxnSpPr>
        <p:spPr>
          <a:xfrm>
            <a:off x="6604334" y="2458903"/>
            <a:ext cx="1937982" cy="1819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上箭头 4"/>
          <p:cNvSpPr/>
          <p:nvPr/>
        </p:nvSpPr>
        <p:spPr>
          <a:xfrm>
            <a:off x="7423200" y="2659069"/>
            <a:ext cx="272955" cy="385168"/>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cxnSp>
        <p:nvCxnSpPr>
          <p:cNvPr id="8" name="直接连接符 7"/>
          <p:cNvCxnSpPr/>
          <p:nvPr/>
        </p:nvCxnSpPr>
        <p:spPr>
          <a:xfrm>
            <a:off x="804036" y="2507427"/>
            <a:ext cx="556828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上箭头 8"/>
          <p:cNvSpPr/>
          <p:nvPr/>
        </p:nvSpPr>
        <p:spPr>
          <a:xfrm>
            <a:off x="3140077" y="2707593"/>
            <a:ext cx="272955" cy="3366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 name="矩形 6"/>
          <p:cNvSpPr/>
          <p:nvPr/>
        </p:nvSpPr>
        <p:spPr>
          <a:xfrm>
            <a:off x="6610606" y="3091846"/>
            <a:ext cx="1931711" cy="584775"/>
          </a:xfrm>
          <a:prstGeom prst="rect">
            <a:avLst/>
          </a:prstGeom>
        </p:spPr>
        <p:txBody>
          <a:bodyPr wrap="square">
            <a:spAutoFit/>
          </a:bodyPr>
          <a:lstStyle/>
          <a:p>
            <a:pPr algn="ctr"/>
            <a:r>
              <a:rPr lang="zh-CN" altLang="en-US" sz="1600" dirty="0">
                <a:latin typeface="黑体" panose="02010609060101010101" pitchFamily="49" charset="-122"/>
                <a:ea typeface="黑体" panose="02010609060101010101" pitchFamily="49" charset="-122"/>
              </a:rPr>
              <a:t>目标谓词</a:t>
            </a:r>
            <a:endParaRPr lang="en-US" altLang="zh-CN" sz="1600" dirty="0">
              <a:latin typeface="黑体" panose="02010609060101010101" pitchFamily="49" charset="-122"/>
              <a:ea typeface="黑体" panose="02010609060101010101" pitchFamily="49" charset="-122"/>
            </a:endParaRPr>
          </a:p>
          <a:p>
            <a:pPr algn="ct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已知</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p:txBody>
      </p:sp>
      <p:sp>
        <p:nvSpPr>
          <p:cNvPr id="11" name="矩形 10"/>
          <p:cNvSpPr/>
          <p:nvPr/>
        </p:nvSpPr>
        <p:spPr>
          <a:xfrm>
            <a:off x="2140950" y="3077141"/>
            <a:ext cx="2271207" cy="584775"/>
          </a:xfrm>
          <a:prstGeom prst="rect">
            <a:avLst/>
          </a:prstGeom>
        </p:spPr>
        <p:txBody>
          <a:bodyPr wrap="square">
            <a:spAutoFit/>
          </a:bodyPr>
          <a:lstStyle/>
          <a:p>
            <a:pPr algn="ctr"/>
            <a:r>
              <a:rPr lang="zh-CN" altLang="en-US" sz="1600" dirty="0">
                <a:latin typeface="黑体" panose="02010609060101010101" pitchFamily="49" charset="-122"/>
                <a:ea typeface="黑体" panose="02010609060101010101" pitchFamily="49" charset="-122"/>
              </a:rPr>
              <a:t>前提约束谓词</a:t>
            </a:r>
            <a:endParaRPr lang="en-US" altLang="zh-CN" sz="1600" dirty="0">
              <a:latin typeface="黑体" panose="02010609060101010101" pitchFamily="49" charset="-122"/>
              <a:ea typeface="黑体" panose="02010609060101010101" pitchFamily="49" charset="-122"/>
            </a:endParaRPr>
          </a:p>
          <a:p>
            <a:pPr algn="ct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学习得到</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3" name="矩形 12"/>
              <p:cNvSpPr/>
              <p:nvPr/>
            </p:nvSpPr>
            <p:spPr>
              <a:xfrm>
                <a:off x="179587" y="3856840"/>
                <a:ext cx="8868788" cy="369332"/>
              </a:xfrm>
              <a:prstGeom prst="rect">
                <a:avLst/>
              </a:prstGeom>
            </p:spPr>
            <p:txBody>
              <a:bodyPr wrap="square">
                <a:spAutoFit/>
              </a:bodyPr>
              <a:lstStyle/>
              <a:p>
                <a:pPr algn="just"/>
                <a:r>
                  <a:rPr lang="zh-CN" altLang="en-US" b="1" dirty="0">
                    <a:latin typeface="黑体" panose="02010609060101010101" pitchFamily="49" charset="-122"/>
                    <a:ea typeface="黑体" panose="02010609060101010101" pitchFamily="49" charset="-122"/>
                    <a:cs typeface="Times New Roman" panose="02020603050405020304" pitchFamily="18" charset="0"/>
                  </a:rPr>
                  <a:t>推理手段</a:t>
                </a:r>
                <a:r>
                  <a:rPr lang="en-US" altLang="zh-CN" dirty="0">
                    <a:latin typeface="黑体" panose="02010609060101010101" pitchFamily="49" charset="-122"/>
                    <a:ea typeface="黑体" panose="02010609060101010101" pitchFamily="49" charset="-122"/>
                    <a:cs typeface="Times New Roman" panose="02020603050405020304" pitchFamily="18" charset="0"/>
                  </a:rPr>
                  <a:t>: </a:t>
                </a:r>
                <a:r>
                  <a:rPr lang="en-US" altLang="zh-CN" sz="1600" i="1" dirty="0">
                    <a:solidFill>
                      <a:srgbClr val="0066CC"/>
                    </a:solidFill>
                    <a:latin typeface="Times New Roman" panose="02020603050405020304" pitchFamily="18" charset="0"/>
                    <a:cs typeface="Times New Roman" panose="02020603050405020304" pitchFamily="18" charset="0"/>
                  </a:rPr>
                  <a:t>positive </a:t>
                </a:r>
                <a:r>
                  <a:rPr lang="en-US" altLang="zh-CN" sz="1600" b="1" i="1" dirty="0">
                    <a:solidFill>
                      <a:srgbClr val="0066CC"/>
                    </a:solidFill>
                    <a:latin typeface="Times New Roman" panose="02020603050405020304" pitchFamily="18" charset="0"/>
                    <a:cs typeface="Times New Roman" panose="02020603050405020304" pitchFamily="18" charset="0"/>
                  </a:rPr>
                  <a:t>examples</a:t>
                </a:r>
                <a:r>
                  <a:rPr lang="en-US" altLang="zh-CN" sz="1600" i="1" dirty="0">
                    <a:solidFill>
                      <a:srgbClr val="0066CC"/>
                    </a:solidFill>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 </a:t>
                </a:r>
                <a:r>
                  <a:rPr lang="en-US" altLang="zh-CN" sz="1600" i="1" dirty="0">
                    <a:solidFill>
                      <a:srgbClr val="0066CC"/>
                    </a:solidFill>
                    <a:latin typeface="Times New Roman" panose="02020603050405020304" pitchFamily="18" charset="0"/>
                    <a:cs typeface="Times New Roman" panose="02020603050405020304" pitchFamily="18" charset="0"/>
                  </a:rPr>
                  <a:t>negative </a:t>
                </a:r>
                <a:r>
                  <a:rPr lang="en-US" altLang="zh-CN" sz="1600" b="1" i="1" dirty="0">
                    <a:solidFill>
                      <a:srgbClr val="0066CC"/>
                    </a:solidFill>
                    <a:latin typeface="Times New Roman" panose="02020603050405020304" pitchFamily="18" charset="0"/>
                    <a:cs typeface="Times New Roman" panose="02020603050405020304" pitchFamily="18" charset="0"/>
                  </a:rPr>
                  <a:t>examples </a:t>
                </a:r>
                <a:r>
                  <a:rPr lang="en-US" altLang="zh-CN" sz="1600" dirty="0">
                    <a:latin typeface="Times New Roman" panose="02020603050405020304" pitchFamily="18" charset="0"/>
                    <a:cs typeface="Times New Roman" panose="02020603050405020304" pitchFamily="18" charset="0"/>
                  </a:rPr>
                  <a:t>+ </a:t>
                </a:r>
                <a:r>
                  <a:rPr lang="en-US" altLang="zh-CN" sz="1600" i="1" dirty="0">
                    <a:solidFill>
                      <a:srgbClr val="0066CC"/>
                    </a:solidFill>
                    <a:latin typeface="Times New Roman" panose="02020603050405020304" pitchFamily="18" charset="0"/>
                    <a:cs typeface="Times New Roman" panose="02020603050405020304" pitchFamily="18" charset="0"/>
                  </a:rPr>
                  <a:t>background knowledge </a:t>
                </a:r>
                <a:r>
                  <a:rPr lang="en-US" altLang="zh-CN" sz="1600" b="1" i="1" dirty="0">
                    <a:solidFill>
                      <a:srgbClr val="0066CC"/>
                    </a:solidFill>
                    <a:latin typeface="Times New Roman" panose="02020603050405020304" pitchFamily="18" charset="0"/>
                    <a:cs typeface="Times New Roman" panose="02020603050405020304" pitchFamily="18" charset="0"/>
                  </a:rPr>
                  <a:t>examples</a:t>
                </a:r>
                <a14:m>
                  <m:oMath xmlns:m="http://schemas.openxmlformats.org/officeDocument/2006/math">
                    <m:r>
                      <a:rPr lang="en-US" altLang="zh-CN" sz="1600" b="0" i="1" smtClean="0">
                        <a:latin typeface="Cambria Math"/>
                        <a:ea typeface="Cambria Math"/>
                        <a:cs typeface="Times New Roman" panose="02020603050405020304" pitchFamily="18" charset="0"/>
                      </a:rPr>
                      <m:t>  </m:t>
                    </m:r>
                    <m:r>
                      <a:rPr lang="en-US" altLang="zh-CN" sz="1600" i="1">
                        <a:latin typeface="Cambria Math"/>
                        <a:ea typeface="Cambria Math"/>
                        <a:cs typeface="Times New Roman" panose="02020603050405020304" pitchFamily="18" charset="0"/>
                      </a:rPr>
                      <m:t>⟹</m:t>
                    </m:r>
                  </m:oMath>
                </a14:m>
                <a:r>
                  <a:rPr lang="en-US" altLang="zh-CN" sz="1600" dirty="0">
                    <a:latin typeface="Times New Roman" panose="02020603050405020304" pitchFamily="18" charset="0"/>
                    <a:cs typeface="Times New Roman" panose="02020603050405020304" pitchFamily="18" charset="0"/>
                  </a:rPr>
                  <a:t> </a:t>
                </a:r>
                <a:r>
                  <a:rPr lang="en-US" altLang="zh-CN" sz="1600" b="1" dirty="0">
                    <a:solidFill>
                      <a:srgbClr val="C00000"/>
                    </a:solidFill>
                    <a:latin typeface="Times New Roman" panose="02020603050405020304" pitchFamily="18" charset="0"/>
                    <a:cs typeface="Times New Roman" panose="02020603050405020304" pitchFamily="18" charset="0"/>
                  </a:rPr>
                  <a:t>hypothesis  </a:t>
                </a:r>
                <a:endParaRPr lang="zh-CN" altLang="en-US" sz="1600" b="1"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179587" y="2892630"/>
                <a:ext cx="8868788" cy="369332"/>
              </a:xfrm>
              <a:prstGeom prst="rect">
                <a:avLst/>
              </a:prstGeom>
              <a:blipFill rotWithShape="1">
                <a:blip r:embed="rId4"/>
                <a:stretch>
                  <a:fillRect l="-550" t="-1166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2" name="表格 11"/>
              <p:cNvGraphicFramePr>
                <a:graphicFrameLocks noGrp="1"/>
              </p:cNvGraphicFramePr>
              <p:nvPr>
                <p:extLst>
                  <p:ext uri="{D42A27DB-BD31-4B8C-83A1-F6EECF244321}">
                    <p14:modId xmlns:p14="http://schemas.microsoft.com/office/powerpoint/2010/main" val="1042705510"/>
                  </p:ext>
                </p:extLst>
              </p:nvPr>
            </p:nvGraphicFramePr>
            <p:xfrm>
              <a:off x="179587" y="4477522"/>
              <a:ext cx="4537933" cy="1964267"/>
            </p:xfrm>
            <a:graphic>
              <a:graphicData uri="http://schemas.openxmlformats.org/drawingml/2006/table">
                <a:tbl>
                  <a:tblPr firstRow="1" firstCol="1" bandRow="1">
                    <a:tableStyleId>{5C22544A-7EE6-4342-B048-85BDC9FD1C3A}</a:tableStyleId>
                  </a:tblPr>
                  <a:tblGrid>
                    <a:gridCol w="382159">
                      <a:extLst>
                        <a:ext uri="{9D8B030D-6E8A-4147-A177-3AD203B41FA5}">
                          <a16:colId xmlns:a16="http://schemas.microsoft.com/office/drawing/2014/main" val="20000"/>
                        </a:ext>
                      </a:extLst>
                    </a:gridCol>
                    <a:gridCol w="1288522">
                      <a:extLst>
                        <a:ext uri="{9D8B030D-6E8A-4147-A177-3AD203B41FA5}">
                          <a16:colId xmlns:a16="http://schemas.microsoft.com/office/drawing/2014/main" val="20001"/>
                        </a:ext>
                      </a:extLst>
                    </a:gridCol>
                    <a:gridCol w="1037534">
                      <a:extLst>
                        <a:ext uri="{9D8B030D-6E8A-4147-A177-3AD203B41FA5}">
                          <a16:colId xmlns:a16="http://schemas.microsoft.com/office/drawing/2014/main" val="20002"/>
                        </a:ext>
                      </a:extLst>
                    </a:gridCol>
                    <a:gridCol w="1829718">
                      <a:extLst>
                        <a:ext uri="{9D8B030D-6E8A-4147-A177-3AD203B41FA5}">
                          <a16:colId xmlns:a16="http://schemas.microsoft.com/office/drawing/2014/main" val="20003"/>
                        </a:ext>
                      </a:extLst>
                    </a:gridCol>
                  </a:tblGrid>
                  <a:tr h="1964267">
                    <a:tc>
                      <a:txBody>
                        <a:bodyPr/>
                        <a:lstStyle/>
                        <a:p>
                          <a:pPr algn="ctr">
                            <a:spcBef>
                              <a:spcPts val="1000"/>
                            </a:spcBef>
                            <a:spcAft>
                              <a:spcPts val="0"/>
                            </a:spcAft>
                          </a:pPr>
                          <a:r>
                            <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背景知识</a:t>
                          </a:r>
                          <a:endParaRPr lang="en-US" alt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spcBef>
                              <a:spcPts val="1000"/>
                            </a:spcBef>
                            <a:spcAft>
                              <a:spcPts val="0"/>
                            </a:spcAft>
                          </a:pPr>
                          <a:r>
                            <a:rPr lang="zh-CN" alt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样例</a:t>
                          </a:r>
                          <a:endParaRPr lang="en-US" alt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spcBef>
                              <a:spcPts val="1000"/>
                            </a:spcBef>
                            <a:spcAft>
                              <a:spcPts val="0"/>
                            </a:spcAft>
                          </a:pPr>
                          <a:r>
                            <a:rPr lang="zh-CN" alt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集合</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Bef>
                              <a:spcPts val="1000"/>
                            </a:spcBef>
                            <a:spcAft>
                              <a:spcPts val="0"/>
                            </a:spcAft>
                          </a:pPr>
                          <a14:m>
                            <m:oMath xmlns:m="http://schemas.openxmlformats.org/officeDocument/2006/math">
                              <m:r>
                                <m:rPr>
                                  <m:sty m:val="p"/>
                                </m:rPr>
                                <a:rPr lang="en-US" sz="1200" b="0" i="1" smtClean="0">
                                  <a:solidFill>
                                    <a:schemeClr val="tx1"/>
                                  </a:solidFill>
                                  <a:effectLst/>
                                  <a:latin typeface="Cambria Math"/>
                                </a:rPr>
                                <m:t>Sibling</m:t>
                              </m:r>
                            </m:oMath>
                          </a14:m>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(Ann, Mike)</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m:rPr>
                                  <m:sty m:val="p"/>
                                </m:rPr>
                                <a:rPr lang="en-US" sz="1200" b="0" i="1">
                                  <a:solidFill>
                                    <a:schemeClr val="tx1"/>
                                  </a:solidFill>
                                  <a:effectLst/>
                                  <a:latin typeface="Cambria Math"/>
                                </a:rPr>
                                <m:t>Coupl</m:t>
                              </m:r>
                              <m:r>
                                <m:rPr>
                                  <m:sty m:val="p"/>
                                </m:rPr>
                                <a:rPr lang="en-US" sz="1200" b="0">
                                  <a:solidFill>
                                    <a:schemeClr val="tx1"/>
                                  </a:solidFill>
                                  <a:effectLst/>
                                  <a:latin typeface="Cambria Math"/>
                                </a:rPr>
                                <m:t>e</m:t>
                              </m:r>
                            </m:oMath>
                          </a14:m>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(David, James)</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m:rPr>
                                  <m:sty m:val="p"/>
                                </m:rPr>
                                <a:rPr lang="en-US" sz="1200" b="0" i="1">
                                  <a:solidFill>
                                    <a:schemeClr val="tx1"/>
                                  </a:solidFill>
                                  <a:effectLst/>
                                  <a:latin typeface="Cambria Math"/>
                                </a:rPr>
                                <m:t>Mother</m:t>
                              </m:r>
                            </m:oMath>
                          </a14:m>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(James, Ann)</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m:rPr>
                                  <m:sty m:val="p"/>
                                </m:rPr>
                                <a:rPr lang="en-US" sz="1200" b="0" i="1">
                                  <a:solidFill>
                                    <a:schemeClr val="tx1"/>
                                  </a:solidFill>
                                  <a:effectLst/>
                                  <a:latin typeface="Cambria Math"/>
                                </a:rPr>
                                <m:t>Mother</m:t>
                              </m:r>
                            </m:oMath>
                          </a14:m>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(James, Mike)</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0"/>
                            </a:spcAft>
                          </a:pPr>
                          <a:r>
                            <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p>
                          <a:pPr algn="ctr">
                            <a:spcBef>
                              <a:spcPts val="1000"/>
                            </a:spcBef>
                            <a:spcAft>
                              <a:spcPts val="0"/>
                            </a:spcAft>
                          </a:pPr>
                          <a:r>
                            <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训练样例</a:t>
                          </a:r>
                          <a:endParaRPr lang="en-US" alt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spcBef>
                              <a:spcPts val="1000"/>
                            </a:spcBef>
                            <a:spcAft>
                              <a:spcPts val="0"/>
                            </a:spcAft>
                          </a:pPr>
                          <a:r>
                            <a:rPr lang="zh-CN" alt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集合</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Bef>
                              <a:spcPts val="1000"/>
                            </a:spcBef>
                            <a:spcAft>
                              <a:spcPts val="0"/>
                            </a:spcAft>
                          </a:pPr>
                          <a14:m>
                            <m:oMath xmlns:m="http://schemas.openxmlformats.org/officeDocument/2006/math">
                              <m:r>
                                <m:rPr>
                                  <m:sty m:val="p"/>
                                </m:rPr>
                                <a:rPr lang="en-US" sz="1200" b="0" i="1" smtClean="0">
                                  <a:solidFill>
                                    <a:schemeClr val="tx1"/>
                                  </a:solidFill>
                                  <a:effectLst/>
                                  <a:latin typeface="Cambria Math"/>
                                </a:rPr>
                                <m:t>Father</m:t>
                              </m:r>
                            </m:oMath>
                          </a14:m>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(David, Mike)</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a:rPr lang="en-US" sz="1200" b="0">
                                  <a:solidFill>
                                    <a:schemeClr val="tx1"/>
                                  </a:solidFill>
                                  <a:effectLst/>
                                  <a:latin typeface="Cambria Math"/>
                                </a:rPr>
                                <m:t>¬</m:t>
                              </m:r>
                              <m:r>
                                <m:rPr>
                                  <m:sty m:val="p"/>
                                </m:rPr>
                                <a:rPr lang="en-US" sz="1200" b="0" i="1">
                                  <a:solidFill>
                                    <a:schemeClr val="tx1"/>
                                  </a:solidFill>
                                  <a:effectLst/>
                                  <a:latin typeface="Cambria Math"/>
                                </a:rPr>
                                <m:t>Father</m:t>
                              </m:r>
                            </m:oMath>
                          </a14:m>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(David, James)</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a:rPr lang="en-US" sz="1200" b="0">
                                  <a:solidFill>
                                    <a:schemeClr val="tx1"/>
                                  </a:solidFill>
                                  <a:effectLst/>
                                  <a:latin typeface="Cambria Math"/>
                                </a:rPr>
                                <m:t>¬</m:t>
                              </m:r>
                              <m:r>
                                <m:rPr>
                                  <m:sty m:val="p"/>
                                </m:rPr>
                                <a:rPr lang="en-US" sz="1200" b="0" i="1">
                                  <a:solidFill>
                                    <a:schemeClr val="tx1"/>
                                  </a:solidFill>
                                  <a:effectLst/>
                                  <a:latin typeface="Cambria Math"/>
                                </a:rPr>
                                <m:t>Father</m:t>
                              </m:r>
                            </m:oMath>
                          </a14:m>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(James, Ann)</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a:rPr lang="en-US" sz="1200" b="0">
                                  <a:solidFill>
                                    <a:schemeClr val="tx1"/>
                                  </a:solidFill>
                                  <a:effectLst/>
                                  <a:latin typeface="Cambria Math"/>
                                </a:rPr>
                                <m:t>¬</m:t>
                              </m:r>
                              <m:r>
                                <m:rPr>
                                  <m:sty m:val="p"/>
                                </m:rPr>
                                <a:rPr lang="en-US" sz="1200" b="0" i="1">
                                  <a:solidFill>
                                    <a:schemeClr val="tx1"/>
                                  </a:solidFill>
                                  <a:effectLst/>
                                  <a:latin typeface="Cambria Math"/>
                                </a:rPr>
                                <m:t>Father</m:t>
                              </m:r>
                            </m:oMath>
                          </a14:m>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(James, Mike)</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just">
                            <a:spcBef>
                              <a:spcPts val="1000"/>
                            </a:spcBef>
                            <a:spcAft>
                              <a:spcPts val="0"/>
                            </a:spcAft>
                          </a:pPr>
                          <a14:m>
                            <m:oMath xmlns:m="http://schemas.openxmlformats.org/officeDocument/2006/math">
                              <m:r>
                                <a:rPr lang="en-US" sz="1200" b="0">
                                  <a:solidFill>
                                    <a:schemeClr val="tx1"/>
                                  </a:solidFill>
                                  <a:effectLst/>
                                  <a:latin typeface="Cambria Math"/>
                                </a:rPr>
                                <m:t>¬</m:t>
                              </m:r>
                              <m:r>
                                <m:rPr>
                                  <m:sty m:val="p"/>
                                </m:rPr>
                                <a:rPr lang="en-US" sz="1200" b="0" i="1">
                                  <a:solidFill>
                                    <a:schemeClr val="tx1"/>
                                  </a:solidFill>
                                  <a:effectLst/>
                                  <a:latin typeface="Cambria Math"/>
                                </a:rPr>
                                <m:t>Father</m:t>
                              </m:r>
                            </m:oMath>
                          </a14:m>
                          <a:r>
                            <a:rPr lang="en-US"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(Ann, Mike)</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mc:Choice>
        <mc:Fallback xmlns="">
          <p:graphicFrame>
            <p:nvGraphicFramePr>
              <p:cNvPr id="12" name="表格 11"/>
              <p:cNvGraphicFramePr>
                <a:graphicFrameLocks noGrp="1"/>
              </p:cNvGraphicFramePr>
              <p:nvPr>
                <p:extLst>
                  <p:ext uri="{D42A27DB-BD31-4B8C-83A1-F6EECF244321}">
                    <p14:modId xmlns:p14="http://schemas.microsoft.com/office/powerpoint/2010/main" val="1042705510"/>
                  </p:ext>
                </p:extLst>
              </p:nvPr>
            </p:nvGraphicFramePr>
            <p:xfrm>
              <a:off x="179587" y="4477522"/>
              <a:ext cx="4537933" cy="1964267"/>
            </p:xfrm>
            <a:graphic>
              <a:graphicData uri="http://schemas.openxmlformats.org/drawingml/2006/table">
                <a:tbl>
                  <a:tblPr firstRow="1" firstCol="1" bandRow="1">
                    <a:tableStyleId>{5C22544A-7EE6-4342-B048-85BDC9FD1C3A}</a:tableStyleId>
                  </a:tblPr>
                  <a:tblGrid>
                    <a:gridCol w="382159"/>
                    <a:gridCol w="1288522"/>
                    <a:gridCol w="1037534"/>
                    <a:gridCol w="1829718"/>
                  </a:tblGrid>
                  <a:tr h="1964267">
                    <a:tc>
                      <a:txBody>
                        <a:bodyPr/>
                        <a:lstStyle/>
                        <a:p>
                          <a:pPr algn="ctr">
                            <a:spcBef>
                              <a:spcPts val="1000"/>
                            </a:spcBef>
                            <a:spcAft>
                              <a:spcPts val="0"/>
                            </a:spcAft>
                          </a:pPr>
                          <a:r>
                            <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背景</a:t>
                          </a:r>
                          <a:r>
                            <a:rPr lang="zh-CN" sz="12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知识</a:t>
                          </a:r>
                          <a:endParaRPr lang="en-US" altLang="zh-CN" sz="12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spcBef>
                              <a:spcPts val="1000"/>
                            </a:spcBef>
                            <a:spcAft>
                              <a:spcPts val="0"/>
                            </a:spcAft>
                          </a:pPr>
                          <a:r>
                            <a:rPr lang="zh-CN" altLang="en-US" sz="12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样例</a:t>
                          </a:r>
                          <a:endParaRPr lang="en-US" altLang="zh-CN" sz="12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spcBef>
                              <a:spcPts val="1000"/>
                            </a:spcBef>
                            <a:spcAft>
                              <a:spcPts val="0"/>
                            </a:spcAft>
                          </a:pPr>
                          <a:r>
                            <a:rPr lang="zh-CN" altLang="en-US" sz="12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集合</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5"/>
                          <a:stretch>
                            <a:fillRect l="-29858" t="-311" r="-223223" b="-1863"/>
                          </a:stretch>
                        </a:blipFill>
                      </a:tcPr>
                    </a:tc>
                    <a:tc>
                      <a:txBody>
                        <a:bodyPr/>
                        <a:lstStyle/>
                        <a:p>
                          <a:pPr algn="ctr">
                            <a:spcBef>
                              <a:spcPts val="1000"/>
                            </a:spcBef>
                            <a:spcAft>
                              <a:spcPts val="0"/>
                            </a:spcAft>
                          </a:pPr>
                          <a:r>
                            <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目标谓词</a:t>
                          </a:r>
                        </a:p>
                        <a:p>
                          <a:pPr algn="ctr">
                            <a:spcBef>
                              <a:spcPts val="1000"/>
                            </a:spcBef>
                            <a:spcAft>
                              <a:spcPts val="0"/>
                            </a:spcAft>
                          </a:pPr>
                          <a:r>
                            <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训练样</a:t>
                          </a:r>
                          <a:r>
                            <a:rPr lang="zh-CN" sz="12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例</a:t>
                          </a:r>
                          <a:endParaRPr lang="en-US" altLang="zh-CN" sz="12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spcBef>
                              <a:spcPts val="1000"/>
                            </a:spcBef>
                            <a:spcAft>
                              <a:spcPts val="0"/>
                            </a:spcAft>
                          </a:pPr>
                          <a:r>
                            <a:rPr lang="zh-CN" altLang="en-US" sz="1200" b="0" dirty="0" smtClean="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集合</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5"/>
                          <a:stretch>
                            <a:fillRect l="-148333" t="-311" b="-1863"/>
                          </a:stretch>
                        </a:blipFill>
                      </a:tcPr>
                    </a:tc>
                  </a:tr>
                </a:tbl>
              </a:graphicData>
            </a:graphic>
          </p:graphicFrame>
        </mc:Fallback>
      </mc:AlternateContent>
      <p:sp>
        <p:nvSpPr>
          <p:cNvPr id="3" name="矩形 2"/>
          <p:cNvSpPr/>
          <p:nvPr/>
        </p:nvSpPr>
        <p:spPr>
          <a:xfrm>
            <a:off x="4783542" y="4776030"/>
            <a:ext cx="4222799" cy="1200329"/>
          </a:xfrm>
          <a:prstGeom prst="rect">
            <a:avLst/>
          </a:prstGeom>
        </p:spPr>
        <p:txBody>
          <a:bodyPr wrap="square">
            <a:spAutoFit/>
          </a:bodyPr>
          <a:lstStyle/>
          <a:p>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给定目标谓词，</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FOIL</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算法从实例（正例、</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反</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例、背景样例）出发，不断测试所得到推理规则是否还包含</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反</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例，一旦不包含负例，则学习结束，</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展示了</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归纳学习</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”能力。</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150609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FOIL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First Order Inductive Learner)</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5" name="图片 14"/>
          <p:cNvPicPr/>
          <p:nvPr/>
        </p:nvPicPr>
        <p:blipFill>
          <a:blip r:embed="rId3"/>
          <a:stretch>
            <a:fillRect/>
          </a:stretch>
        </p:blipFill>
        <p:spPr>
          <a:xfrm>
            <a:off x="1299988" y="1265681"/>
            <a:ext cx="6235547" cy="2942763"/>
          </a:xfrm>
          <a:prstGeom prst="rect">
            <a:avLst/>
          </a:prstGeom>
        </p:spPr>
      </p:pic>
      <p:sp>
        <p:nvSpPr>
          <p:cNvPr id="6" name="矩形 5"/>
          <p:cNvSpPr/>
          <p:nvPr/>
        </p:nvSpPr>
        <p:spPr>
          <a:xfrm>
            <a:off x="743639" y="4444663"/>
            <a:ext cx="7849518" cy="1754326"/>
          </a:xfrm>
          <a:prstGeom prst="rect">
            <a:avLst/>
          </a:prstGeom>
        </p:spPr>
        <p:txBody>
          <a:bodyPr wrap="square">
            <a:spAutoFit/>
          </a:bodyPr>
          <a:lstStyle/>
          <a:p>
            <a:pPr>
              <a:lnSpc>
                <a:spcPct val="150000"/>
              </a:lnSpc>
            </a:pPr>
            <a:r>
              <a:rPr lang="zh-CN" altLang="zh-CN" dirty="0"/>
              <a:t>给定目标谓词，</a:t>
            </a:r>
            <a:r>
              <a:rPr lang="en-US" altLang="zh-CN" dirty="0"/>
              <a:t>FOIL</a:t>
            </a:r>
            <a:r>
              <a:rPr lang="zh-CN" altLang="zh-CN" dirty="0"/>
              <a:t>算法从实例（正例、反例、背景知识样例）出发，不断测试所得推理规则是否还包含反例，一旦不包含，则学习结束，由此充分展示了</a:t>
            </a:r>
            <a:r>
              <a:rPr lang="en-US" altLang="zh-CN" dirty="0"/>
              <a:t>“</a:t>
            </a:r>
            <a:r>
              <a:rPr lang="zh-CN" altLang="zh-CN" dirty="0"/>
              <a:t>归纳学习</a:t>
            </a:r>
            <a:r>
              <a:rPr lang="en-US" altLang="zh-CN" dirty="0"/>
              <a:t>”</a:t>
            </a:r>
            <a:r>
              <a:rPr lang="zh-CN" altLang="zh-CN" dirty="0"/>
              <a:t>的能力。在学得推理规则后，再给推理规则中的变量赋予具体例子，经过</a:t>
            </a:r>
            <a:r>
              <a:rPr lang="en-US" altLang="zh-CN" dirty="0"/>
              <a:t>“</a:t>
            </a:r>
            <a:r>
              <a:rPr lang="zh-CN" altLang="zh-CN" dirty="0"/>
              <a:t>演绎</a:t>
            </a:r>
            <a:r>
              <a:rPr lang="en-US" altLang="zh-CN" dirty="0"/>
              <a:t>”</a:t>
            </a:r>
            <a:r>
              <a:rPr lang="zh-CN" altLang="zh-CN" dirty="0"/>
              <a:t>得到新的知识</a:t>
            </a:r>
            <a:endParaRPr lang="zh-CN" altLang="en-US" dirty="0"/>
          </a:p>
        </p:txBody>
      </p:sp>
    </p:spTree>
    <p:extLst>
      <p:ext uri="{BB962C8B-B14F-4D97-AF65-F5344CB8AC3E}">
        <p14:creationId xmlns:p14="http://schemas.microsoft.com/office/powerpoint/2010/main" val="8808754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zh-CN" altLang="en-US"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路径排序推理</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179587" y="1165275"/>
                <a:ext cx="8589839" cy="4681666"/>
              </a:xfrm>
              <a:prstGeom prst="rect">
                <a:avLst/>
              </a:prstGeom>
            </p:spPr>
            <p:txBody>
              <a:bodyPr wrap="square">
                <a:spAutoFit/>
              </a:bodyPr>
              <a:lstStyle/>
              <a:p>
                <a:r>
                  <a:rPr lang="zh-CN" altLang="zh-CN" dirty="0"/>
                  <a:t>与</a:t>
                </a:r>
                <a:r>
                  <a:rPr lang="en-US" altLang="zh-CN" dirty="0"/>
                  <a:t>FOIL</a:t>
                </a:r>
                <a:r>
                  <a:rPr lang="zh-CN" altLang="zh-CN" dirty="0"/>
                  <a:t>算法不同，路径排序推理算法（</a:t>
                </a:r>
                <a:r>
                  <a:rPr lang="en-US" altLang="zh-CN" dirty="0"/>
                  <a:t>PRA</a:t>
                </a:r>
                <a:r>
                  <a:rPr lang="zh-CN" altLang="zh-CN" dirty="0"/>
                  <a:t>）的基本思想是将实体之间的关联路径作为特征，来学习目标关系的分类器。路径排序算法的工作流程主要分为三步：</a:t>
                </a:r>
              </a:p>
              <a:p>
                <a:pPr>
                  <a:lnSpc>
                    <a:spcPct val="200000"/>
                  </a:lnSpc>
                </a:pPr>
                <a:r>
                  <a:rPr lang="en-US" altLang="zh-CN" dirty="0"/>
                  <a:t>(1) </a:t>
                </a:r>
                <a:r>
                  <a:rPr lang="zh-CN" altLang="zh-CN" dirty="0"/>
                  <a:t>特征抽取：生成并选择路径特征集合。生成路径的方式有随机游走（</a:t>
                </a:r>
                <a:r>
                  <a:rPr lang="en-US" altLang="zh-CN" dirty="0"/>
                  <a:t>random walk</a:t>
                </a:r>
                <a:r>
                  <a:rPr lang="zh-CN" altLang="zh-CN" dirty="0"/>
                  <a:t>）、广度优先搜索、深度优先搜索等。</a:t>
                </a:r>
              </a:p>
              <a:p>
                <a:pPr>
                  <a:lnSpc>
                    <a:spcPct val="200000"/>
                  </a:lnSpc>
                </a:pPr>
                <a:r>
                  <a:rPr lang="en-US" altLang="zh-CN" dirty="0"/>
                  <a:t>(2) </a:t>
                </a:r>
                <a:r>
                  <a:rPr lang="zh-CN" altLang="zh-CN" dirty="0"/>
                  <a:t>特征计算：计算每个训练样例的特征值</a:t>
                </a:r>
                <a14:m>
                  <m:oMath xmlns:m="http://schemas.openxmlformats.org/officeDocument/2006/math">
                    <m:r>
                      <a:rPr lang="en-US" altLang="zh-CN" i="1">
                        <a:latin typeface="Cambria Math"/>
                      </a:rPr>
                      <m:t>𝑃</m:t>
                    </m:r>
                    <m:r>
                      <a:rPr lang="en-US" altLang="zh-CN" i="1">
                        <a:latin typeface="Cambria Math"/>
                      </a:rPr>
                      <m:t>(</m:t>
                    </m:r>
                    <m:r>
                      <a:rPr lang="en-US" altLang="zh-CN" i="1">
                        <a:latin typeface="Cambria Math"/>
                      </a:rPr>
                      <m:t>𝑠</m:t>
                    </m:r>
                    <m:r>
                      <a:rPr lang="en-US" altLang="zh-CN" i="1">
                        <a:latin typeface="Cambria Math"/>
                      </a:rPr>
                      <m:t>→</m:t>
                    </m:r>
                    <m:r>
                      <a:rPr lang="en-US" altLang="zh-CN" i="1">
                        <a:latin typeface="Cambria Math"/>
                      </a:rPr>
                      <m:t>𝑡</m:t>
                    </m:r>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𝜋</m:t>
                        </m:r>
                      </m:e>
                      <m:sub>
                        <m:r>
                          <a:rPr lang="en-US" altLang="zh-CN" i="1">
                            <a:latin typeface="Cambria Math"/>
                          </a:rPr>
                          <m:t>𝑗</m:t>
                        </m:r>
                      </m:sub>
                    </m:sSub>
                    <m:r>
                      <a:rPr lang="en-US" altLang="zh-CN" i="1">
                        <a:latin typeface="Cambria Math"/>
                      </a:rPr>
                      <m:t>)</m:t>
                    </m:r>
                  </m:oMath>
                </a14:m>
                <a:r>
                  <a:rPr lang="zh-CN" altLang="zh-CN" dirty="0"/>
                  <a:t>。该特征值可以表示从实体节点</a:t>
                </a:r>
                <a14:m>
                  <m:oMath xmlns:m="http://schemas.openxmlformats.org/officeDocument/2006/math">
                    <m:r>
                      <a:rPr lang="en-US" altLang="zh-CN" i="1">
                        <a:latin typeface="Cambria Math"/>
                      </a:rPr>
                      <m:t>𝑠</m:t>
                    </m:r>
                  </m:oMath>
                </a14:m>
                <a:r>
                  <a:rPr lang="zh-CN" altLang="zh-CN" dirty="0"/>
                  <a:t>出发，通过关系路径</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𝜋</m:t>
                        </m:r>
                      </m:e>
                      <m:sub>
                        <m:r>
                          <a:rPr lang="en-US" altLang="zh-CN" i="1">
                            <a:latin typeface="Cambria Math"/>
                          </a:rPr>
                          <m:t>𝑗</m:t>
                        </m:r>
                      </m:sub>
                    </m:sSub>
                  </m:oMath>
                </a14:m>
                <a:r>
                  <a:rPr lang="zh-CN" altLang="zh-CN" dirty="0"/>
                  <a:t>到达实体节点</a:t>
                </a:r>
                <a14:m>
                  <m:oMath xmlns:m="http://schemas.openxmlformats.org/officeDocument/2006/math">
                    <m:r>
                      <a:rPr lang="en-US" altLang="zh-CN" i="1">
                        <a:latin typeface="Cambria Math"/>
                      </a:rPr>
                      <m:t>𝑡</m:t>
                    </m:r>
                  </m:oMath>
                </a14:m>
                <a:r>
                  <a:rPr lang="zh-CN" altLang="zh-CN" dirty="0"/>
                  <a:t>的概率；也可以表示为布尔值，表示实体</a:t>
                </a:r>
                <a14:m>
                  <m:oMath xmlns:m="http://schemas.openxmlformats.org/officeDocument/2006/math">
                    <m:r>
                      <a:rPr lang="en-US" altLang="zh-CN" i="1">
                        <a:latin typeface="Cambria Math"/>
                      </a:rPr>
                      <m:t>𝑠</m:t>
                    </m:r>
                  </m:oMath>
                </a14:m>
                <a:r>
                  <a:rPr lang="zh-CN" altLang="zh-CN" dirty="0"/>
                  <a:t>到实体</a:t>
                </a:r>
                <a14:m>
                  <m:oMath xmlns:m="http://schemas.openxmlformats.org/officeDocument/2006/math">
                    <m:r>
                      <a:rPr lang="en-US" altLang="zh-CN" i="1">
                        <a:latin typeface="Cambria Math"/>
                      </a:rPr>
                      <m:t>𝑡</m:t>
                    </m:r>
                  </m:oMath>
                </a14:m>
                <a:r>
                  <a:rPr lang="zh-CN" altLang="zh-CN" dirty="0"/>
                  <a:t>之间是否存在路径</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𝜋</m:t>
                        </m:r>
                      </m:e>
                      <m:sub>
                        <m:r>
                          <a:rPr lang="en-US" altLang="zh-CN" i="1">
                            <a:latin typeface="Cambria Math"/>
                          </a:rPr>
                          <m:t>𝑗</m:t>
                        </m:r>
                      </m:sub>
                    </m:sSub>
                  </m:oMath>
                </a14:m>
                <a:r>
                  <a:rPr lang="zh-CN" altLang="zh-CN" dirty="0"/>
                  <a:t>；还可以是实体</a:t>
                </a:r>
                <a14:m>
                  <m:oMath xmlns:m="http://schemas.openxmlformats.org/officeDocument/2006/math">
                    <m:r>
                      <a:rPr lang="en-US" altLang="zh-CN" i="1">
                        <a:latin typeface="Cambria Math"/>
                      </a:rPr>
                      <m:t>𝑠</m:t>
                    </m:r>
                  </m:oMath>
                </a14:m>
                <a:r>
                  <a:rPr lang="zh-CN" altLang="zh-CN" dirty="0"/>
                  <a:t>和实体</a:t>
                </a:r>
                <a14:m>
                  <m:oMath xmlns:m="http://schemas.openxmlformats.org/officeDocument/2006/math">
                    <m:r>
                      <a:rPr lang="en-US" altLang="zh-CN" i="1">
                        <a:latin typeface="Cambria Math"/>
                      </a:rPr>
                      <m:t>𝑡</m:t>
                    </m:r>
                  </m:oMath>
                </a14:m>
                <a:r>
                  <a:rPr lang="zh-CN" altLang="zh-CN" dirty="0"/>
                  <a:t>之间路径出现频次、频率等。</a:t>
                </a:r>
              </a:p>
              <a:p>
                <a:pPr>
                  <a:lnSpc>
                    <a:spcPct val="200000"/>
                  </a:lnSpc>
                </a:pPr>
                <a:r>
                  <a:rPr lang="en-US" altLang="zh-CN" dirty="0"/>
                  <a:t>(3) </a:t>
                </a:r>
                <a:r>
                  <a:rPr lang="zh-CN" altLang="zh-CN" dirty="0"/>
                  <a:t>分类器训练：根据训练样例的特征值，为目标关系训练分类器。当训练好分类器后，即可将该分类器用于推理两个实体之间是否存在目标关系。</a:t>
                </a:r>
              </a:p>
            </p:txBody>
          </p:sp>
        </mc:Choice>
        <mc:Fallback xmlns="">
          <p:sp>
            <p:nvSpPr>
              <p:cNvPr id="2" name="矩形 1"/>
              <p:cNvSpPr>
                <a:spLocks noRot="1" noChangeAspect="1" noMove="1" noResize="1" noEditPoints="1" noAdjustHandles="1" noChangeArrowheads="1" noChangeShapeType="1" noTextEdit="1"/>
              </p:cNvSpPr>
              <p:nvPr/>
            </p:nvSpPr>
            <p:spPr>
              <a:xfrm>
                <a:off x="179587" y="1165275"/>
                <a:ext cx="8589839" cy="4681666"/>
              </a:xfrm>
              <a:prstGeom prst="rect">
                <a:avLst/>
              </a:prstGeom>
              <a:blipFill rotWithShape="1">
                <a:blip r:embed="rId3"/>
                <a:stretch>
                  <a:fillRect l="-567" t="-9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958219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zh-CN" altLang="en-US"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路径排序推理</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193921" y="970175"/>
                <a:ext cx="8876278" cy="5453929"/>
              </a:xfrm>
              <a:prstGeom prst="rect">
                <a:avLst/>
              </a:prstGeom>
            </p:spPr>
            <p:txBody>
              <a:bodyPr wrap="square">
                <a:spAutoFit/>
              </a:bodyPr>
              <a:lstStyle/>
              <a:p>
                <a:pPr>
                  <a:lnSpc>
                    <a:spcPct val="150000"/>
                  </a:lnSpc>
                </a:pPr>
                <a:r>
                  <a:rPr lang="zh-CN" altLang="zh-CN" sz="1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14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2.16  </a:t>
                </a:r>
                <a:r>
                  <a:rPr lang="zh-CN" altLang="zh-CN" sz="1400" dirty="0"/>
                  <a:t>对图</a:t>
                </a:r>
                <a:r>
                  <a:rPr lang="en-US" altLang="zh-CN" sz="1400" dirty="0"/>
                  <a:t>2.3.1</a:t>
                </a:r>
                <a:r>
                  <a:rPr lang="zh-CN" altLang="zh-CN" sz="1400" dirty="0"/>
                  <a:t>中的知识图谱采用路径排序算法。</a:t>
                </a:r>
              </a:p>
              <a:p>
                <a:pPr>
                  <a:lnSpc>
                    <a:spcPct val="150000"/>
                  </a:lnSpc>
                </a:pPr>
                <a:r>
                  <a:rPr lang="en-US" altLang="zh-CN" sz="1400" dirty="0"/>
                  <a:t>(1) </a:t>
                </a:r>
                <a:r>
                  <a:rPr lang="zh-CN" altLang="zh-CN" sz="1400" dirty="0"/>
                  <a:t>目标关系：</a:t>
                </a:r>
                <a14:m>
                  <m:oMath xmlns:m="http://schemas.openxmlformats.org/officeDocument/2006/math">
                    <m:r>
                      <a:rPr lang="en-US" altLang="zh-CN" sz="1400" i="1">
                        <a:latin typeface="Cambria Math"/>
                      </a:rPr>
                      <m:t>𝐹𝑎𝑡h𝑒𝑟</m:t>
                    </m:r>
                  </m:oMath>
                </a14:m>
                <a:endParaRPr lang="zh-CN" altLang="zh-CN" sz="1400" dirty="0"/>
              </a:p>
              <a:p>
                <a:pPr>
                  <a:lnSpc>
                    <a:spcPct val="150000"/>
                  </a:lnSpc>
                </a:pPr>
                <a:r>
                  <a:rPr lang="en-US" altLang="zh-CN" sz="1200" dirty="0"/>
                  <a:t>(2) </a:t>
                </a:r>
                <a:r>
                  <a:rPr lang="zh-CN" altLang="zh-CN" sz="1200" dirty="0"/>
                  <a:t>对于目标关系</a:t>
                </a:r>
                <a14:m>
                  <m:oMath xmlns:m="http://schemas.openxmlformats.org/officeDocument/2006/math">
                    <m:r>
                      <a:rPr lang="en-US" altLang="zh-CN" sz="1200" i="1">
                        <a:latin typeface="Cambria Math"/>
                      </a:rPr>
                      <m:t>𝐹𝑎𝑡h𝑒𝑟</m:t>
                    </m:r>
                  </m:oMath>
                </a14:m>
                <a:r>
                  <a:rPr lang="zh-CN" altLang="zh-CN" sz="1200" dirty="0"/>
                  <a:t>，生成四组训练样例，一个为正例、三个为负例：</a:t>
                </a:r>
              </a:p>
              <a:p>
                <a:pPr>
                  <a:lnSpc>
                    <a:spcPct val="150000"/>
                  </a:lnSpc>
                </a:pPr>
                <a:r>
                  <a:rPr lang="zh-CN" altLang="zh-CN" sz="1200" dirty="0"/>
                  <a:t>正例：</a:t>
                </a:r>
                <a:r>
                  <a:rPr lang="en-US" altLang="zh-CN" sz="1200" dirty="0"/>
                  <a:t>(David, Mike)</a:t>
                </a:r>
                <a:endParaRPr lang="zh-CN" altLang="zh-CN" sz="1200" dirty="0"/>
              </a:p>
              <a:p>
                <a:pPr>
                  <a:lnSpc>
                    <a:spcPct val="150000"/>
                  </a:lnSpc>
                </a:pPr>
                <a:r>
                  <a:rPr lang="zh-CN" altLang="zh-CN" sz="1200" dirty="0"/>
                  <a:t>负例：</a:t>
                </a:r>
                <a:r>
                  <a:rPr lang="en-US" altLang="zh-CN" sz="1200" dirty="0"/>
                  <a:t>(David, James)</a:t>
                </a:r>
                <a:r>
                  <a:rPr lang="zh-CN" altLang="zh-CN" sz="1200" dirty="0"/>
                  <a:t>，</a:t>
                </a:r>
                <a:r>
                  <a:rPr lang="en-US" altLang="zh-CN" sz="1200" dirty="0"/>
                  <a:t>(James, Ann)</a:t>
                </a:r>
                <a:r>
                  <a:rPr lang="zh-CN" altLang="zh-CN" sz="1200" dirty="0"/>
                  <a:t>，</a:t>
                </a:r>
                <a:r>
                  <a:rPr lang="en-US" altLang="zh-CN" sz="1200" dirty="0"/>
                  <a:t>(James, Mike)</a:t>
                </a:r>
                <a:endParaRPr lang="zh-CN" altLang="zh-CN" sz="1200" dirty="0"/>
              </a:p>
              <a:p>
                <a:pPr>
                  <a:lnSpc>
                    <a:spcPct val="150000"/>
                  </a:lnSpc>
                </a:pPr>
                <a:r>
                  <a:rPr lang="en-US" altLang="zh-CN" sz="1200" dirty="0"/>
                  <a:t>(3) </a:t>
                </a:r>
                <a:r>
                  <a:rPr lang="zh-CN" altLang="zh-CN" sz="1200" dirty="0"/>
                  <a:t>从知识图谱采样得到路径，每一路径链接上述每个训练样例中两个实体：</a:t>
                </a:r>
              </a:p>
              <a:p>
                <a:pPr>
                  <a:lnSpc>
                    <a:spcPct val="150000"/>
                  </a:lnSpc>
                </a:pPr>
                <a:r>
                  <a:rPr lang="en-US" altLang="zh-CN" sz="1200" dirty="0"/>
                  <a:t>(David, Mike)</a:t>
                </a:r>
                <a:r>
                  <a:rPr lang="zh-CN" altLang="zh-CN" sz="1200" dirty="0"/>
                  <a:t>对应路径：</a:t>
                </a:r>
                <a14:m>
                  <m:oMath xmlns:m="http://schemas.openxmlformats.org/officeDocument/2006/math">
                    <m:r>
                      <a:rPr lang="en-US" altLang="zh-CN" sz="1200" i="1">
                        <a:latin typeface="Cambria Math"/>
                      </a:rPr>
                      <m:t>𝐶𝑜𝑢𝑝𝑙𝑒</m:t>
                    </m:r>
                    <m:r>
                      <a:rPr lang="en-US" altLang="zh-CN" sz="1200" i="1">
                        <a:latin typeface="Cambria Math"/>
                      </a:rPr>
                      <m:t>→</m:t>
                    </m:r>
                    <m:r>
                      <a:rPr lang="en-US" altLang="zh-CN" sz="1200" i="1">
                        <a:latin typeface="Cambria Math"/>
                      </a:rPr>
                      <m:t>𝑀𝑜𝑡h𝑒𝑟</m:t>
                    </m:r>
                  </m:oMath>
                </a14:m>
                <a:r>
                  <a:rPr lang="en-US" altLang="zh-CN" sz="1200" dirty="0"/>
                  <a:t> </a:t>
                </a:r>
                <a:endParaRPr lang="zh-CN" altLang="zh-CN" sz="1200" dirty="0"/>
              </a:p>
              <a:p>
                <a:pPr>
                  <a:lnSpc>
                    <a:spcPct val="150000"/>
                  </a:lnSpc>
                </a:pPr>
                <a:r>
                  <a:rPr lang="en-US" altLang="zh-CN" sz="1200" dirty="0"/>
                  <a:t>(David, James)</a:t>
                </a:r>
                <a:r>
                  <a:rPr lang="zh-CN" altLang="zh-CN" sz="1200" dirty="0"/>
                  <a:t>对应路径：</a:t>
                </a:r>
                <a14:m>
                  <m:oMath xmlns:m="http://schemas.openxmlformats.org/officeDocument/2006/math">
                    <m:r>
                      <a:rPr lang="en-US" altLang="zh-CN" sz="1200" i="1">
                        <a:latin typeface="Cambria Math"/>
                      </a:rPr>
                      <m:t>𝐹𝑎𝑡h𝑒𝑟</m:t>
                    </m:r>
                    <m:r>
                      <a:rPr lang="en-US" altLang="zh-CN" sz="1200" i="1">
                        <a:latin typeface="Cambria Math"/>
                      </a:rPr>
                      <m:t>→</m:t>
                    </m:r>
                    <m:r>
                      <a:rPr lang="en-US" altLang="zh-CN" sz="1200" i="1">
                        <a:latin typeface="Cambria Math"/>
                      </a:rPr>
                      <m:t>𝑀𝑜𝑡h𝑒</m:t>
                    </m:r>
                    <m:sSup>
                      <m:sSupPr>
                        <m:ctrlPr>
                          <a:rPr lang="zh-CN" altLang="zh-CN" sz="1200" i="1">
                            <a:latin typeface="Cambria Math" panose="02040503050406030204" pitchFamily="18" charset="0"/>
                          </a:rPr>
                        </m:ctrlPr>
                      </m:sSupPr>
                      <m:e>
                        <m:r>
                          <a:rPr lang="en-US" altLang="zh-CN" sz="1200" i="1">
                            <a:latin typeface="Cambria Math"/>
                          </a:rPr>
                          <m:t>𝑟</m:t>
                        </m:r>
                      </m:e>
                      <m:sup>
                        <m:r>
                          <a:rPr lang="en-US" altLang="zh-CN" sz="1200" i="1">
                            <a:latin typeface="Cambria Math"/>
                          </a:rPr>
                          <m:t>−1</m:t>
                        </m:r>
                      </m:sup>
                    </m:sSup>
                  </m:oMath>
                </a14:m>
                <a:r>
                  <a:rPr lang="zh-CN" altLang="zh-CN" sz="1200" dirty="0"/>
                  <a:t>（</a:t>
                </a:r>
                <a14:m>
                  <m:oMath xmlns:m="http://schemas.openxmlformats.org/officeDocument/2006/math">
                    <m:r>
                      <a:rPr lang="en-US" altLang="zh-CN" sz="1200" i="1">
                        <a:latin typeface="Cambria Math"/>
                      </a:rPr>
                      <m:t>𝑀𝑜𝑡h𝑒</m:t>
                    </m:r>
                    <m:sSup>
                      <m:sSupPr>
                        <m:ctrlPr>
                          <a:rPr lang="zh-CN" altLang="zh-CN" sz="1200" i="1">
                            <a:latin typeface="Cambria Math" panose="02040503050406030204" pitchFamily="18" charset="0"/>
                          </a:rPr>
                        </m:ctrlPr>
                      </m:sSupPr>
                      <m:e>
                        <m:r>
                          <a:rPr lang="en-US" altLang="zh-CN" sz="1200" i="1">
                            <a:latin typeface="Cambria Math"/>
                          </a:rPr>
                          <m:t>𝑟</m:t>
                        </m:r>
                      </m:e>
                      <m:sup>
                        <m:r>
                          <a:rPr lang="en-US" altLang="zh-CN" sz="1200" i="1">
                            <a:latin typeface="Cambria Math"/>
                          </a:rPr>
                          <m:t>−1</m:t>
                        </m:r>
                      </m:sup>
                    </m:sSup>
                  </m:oMath>
                </a14:m>
                <a:r>
                  <a:rPr lang="zh-CN" altLang="zh-CN" sz="1200" dirty="0"/>
                  <a:t>与</a:t>
                </a:r>
                <a14:m>
                  <m:oMath xmlns:m="http://schemas.openxmlformats.org/officeDocument/2006/math">
                    <m:r>
                      <a:rPr lang="zh-CN" altLang="zh-CN" sz="1200" i="1">
                        <a:latin typeface="Cambria Math"/>
                      </a:rPr>
                      <m:t> </m:t>
                    </m:r>
                    <m:r>
                      <a:rPr lang="en-US" altLang="zh-CN" sz="1200" i="1">
                        <a:latin typeface="Cambria Math"/>
                      </a:rPr>
                      <m:t>𝑀𝑜𝑡h𝑒𝑟</m:t>
                    </m:r>
                  </m:oMath>
                </a14:m>
                <a:r>
                  <a:rPr lang="zh-CN" altLang="zh-CN" sz="1200" dirty="0"/>
                  <a:t>为相反关系）</a:t>
                </a:r>
              </a:p>
              <a:p>
                <a:pPr>
                  <a:lnSpc>
                    <a:spcPct val="150000"/>
                  </a:lnSpc>
                </a:pPr>
                <a:r>
                  <a:rPr lang="en-US" altLang="zh-CN" sz="1200" dirty="0"/>
                  <a:t>(James, Ann)</a:t>
                </a:r>
                <a:r>
                  <a:rPr lang="zh-CN" altLang="zh-CN" sz="1200" dirty="0"/>
                  <a:t>对应路径：</a:t>
                </a:r>
                <a14:m>
                  <m:oMath xmlns:m="http://schemas.openxmlformats.org/officeDocument/2006/math">
                    <m:r>
                      <a:rPr lang="en-US" altLang="zh-CN" sz="1200" i="1">
                        <a:latin typeface="Cambria Math"/>
                      </a:rPr>
                      <m:t>𝑀𝑜𝑡h𝑒𝑟</m:t>
                    </m:r>
                    <m:r>
                      <a:rPr lang="en-US" altLang="zh-CN" sz="1200" i="1">
                        <a:latin typeface="Cambria Math"/>
                      </a:rPr>
                      <m:t>→</m:t>
                    </m:r>
                    <m:r>
                      <a:rPr lang="en-US" altLang="zh-CN" sz="1200" i="1">
                        <a:latin typeface="Cambria Math"/>
                      </a:rPr>
                      <m:t>𝑆𝑖𝑏𝑙𝑖𝑛𝑔</m:t>
                    </m:r>
                  </m:oMath>
                </a14:m>
                <a:r>
                  <a:rPr lang="en-US" altLang="zh-CN" sz="1200" dirty="0"/>
                  <a:t>  </a:t>
                </a:r>
                <a:endParaRPr lang="zh-CN" altLang="zh-CN" sz="1200" dirty="0"/>
              </a:p>
              <a:p>
                <a:pPr>
                  <a:lnSpc>
                    <a:spcPct val="150000"/>
                  </a:lnSpc>
                </a:pPr>
                <a:r>
                  <a:rPr lang="en-US" altLang="zh-CN" sz="1200" dirty="0"/>
                  <a:t>(James, Mike)</a:t>
                </a:r>
                <a:r>
                  <a:rPr lang="zh-CN" altLang="zh-CN" sz="1200" dirty="0"/>
                  <a:t>对应路径：</a:t>
                </a:r>
                <a14:m>
                  <m:oMath xmlns:m="http://schemas.openxmlformats.org/officeDocument/2006/math">
                    <m:r>
                      <a:rPr lang="en-US" altLang="zh-CN" sz="1200" i="1">
                        <a:latin typeface="Cambria Math"/>
                      </a:rPr>
                      <m:t>𝐶𝑜𝑢𝑝𝑙𝑒</m:t>
                    </m:r>
                    <m:r>
                      <a:rPr lang="en-US" altLang="zh-CN" sz="1200" i="1">
                        <a:latin typeface="Cambria Math"/>
                      </a:rPr>
                      <m:t>→</m:t>
                    </m:r>
                    <m:r>
                      <a:rPr lang="en-US" altLang="zh-CN" sz="1200" i="1">
                        <a:latin typeface="Cambria Math"/>
                      </a:rPr>
                      <m:t>𝐹𝑎𝑡h𝑒𝑟</m:t>
                    </m:r>
                    <m:r>
                      <a:rPr lang="en-US" altLang="zh-CN" sz="1200" i="1">
                        <a:latin typeface="Cambria Math"/>
                      </a:rPr>
                      <m:t> </m:t>
                    </m:r>
                  </m:oMath>
                </a14:m>
                <a:r>
                  <a:rPr lang="en-US" altLang="zh-CN" sz="1200" dirty="0"/>
                  <a:t>  </a:t>
                </a:r>
                <a:endParaRPr lang="zh-CN" altLang="zh-CN" sz="1200" dirty="0"/>
              </a:p>
              <a:p>
                <a:pPr>
                  <a:lnSpc>
                    <a:spcPct val="150000"/>
                  </a:lnSpc>
                </a:pPr>
                <a:r>
                  <a:rPr lang="en-US" altLang="zh-CN" sz="1200" dirty="0"/>
                  <a:t>(4) </a:t>
                </a:r>
                <a:r>
                  <a:rPr lang="zh-CN" altLang="zh-CN" sz="1200" dirty="0"/>
                  <a:t>对于每一个正例</a:t>
                </a:r>
                <a:r>
                  <a:rPr lang="en-US" altLang="zh-CN" sz="1200" dirty="0"/>
                  <a:t>/</a:t>
                </a:r>
                <a:r>
                  <a:rPr lang="zh-CN" altLang="zh-CN" sz="1200" dirty="0"/>
                  <a:t>负例，判断上述四条路径可否链接其包含的两个实体，将可链接（记为</a:t>
                </a:r>
                <a:r>
                  <a:rPr lang="en-US" altLang="zh-CN" sz="1200" dirty="0"/>
                  <a:t>1</a:t>
                </a:r>
                <a:r>
                  <a:rPr lang="zh-CN" altLang="zh-CN" sz="1200" dirty="0"/>
                  <a:t>）和不可链接（记为</a:t>
                </a:r>
                <a:r>
                  <a:rPr lang="en-US" altLang="zh-CN" sz="1200" dirty="0"/>
                  <a:t>0</a:t>
                </a:r>
                <a:r>
                  <a:rPr lang="zh-CN" altLang="zh-CN" sz="1200" dirty="0"/>
                  <a:t>）作为特征，于是每一个正例</a:t>
                </a:r>
                <a:r>
                  <a:rPr lang="en-US" altLang="zh-CN" sz="1200" dirty="0"/>
                  <a:t>/</a:t>
                </a:r>
                <a:r>
                  <a:rPr lang="zh-CN" altLang="zh-CN" sz="1200" dirty="0"/>
                  <a:t>负例得到一个四维特征向量：</a:t>
                </a:r>
              </a:p>
              <a:p>
                <a:pPr>
                  <a:lnSpc>
                    <a:spcPct val="150000"/>
                  </a:lnSpc>
                </a:pPr>
                <a:r>
                  <a:rPr lang="en-US" altLang="zh-CN" sz="1200" dirty="0"/>
                  <a:t>(David, Mike)</a:t>
                </a:r>
                <a:r>
                  <a:rPr lang="zh-CN" altLang="zh-CN" sz="1200" dirty="0"/>
                  <a:t>：</a:t>
                </a:r>
                <a14:m>
                  <m:oMath xmlns:m="http://schemas.openxmlformats.org/officeDocument/2006/math">
                    <m:r>
                      <a:rPr lang="en-US" altLang="zh-CN" sz="1200" i="1">
                        <a:latin typeface="Cambria Math"/>
                      </a:rPr>
                      <m:t>{</m:t>
                    </m:r>
                    <m:d>
                      <m:dPr>
                        <m:begChr m:val="["/>
                        <m:endChr m:val="]"/>
                        <m:ctrlPr>
                          <a:rPr lang="zh-CN" altLang="zh-CN" sz="1200" i="1">
                            <a:latin typeface="Cambria Math" panose="02040503050406030204" pitchFamily="18" charset="0"/>
                          </a:rPr>
                        </m:ctrlPr>
                      </m:dPr>
                      <m:e>
                        <m:r>
                          <a:rPr lang="en-US" altLang="zh-CN" sz="1200" i="1">
                            <a:latin typeface="Cambria Math"/>
                          </a:rPr>
                          <m:t>1, 0, 0, 0</m:t>
                        </m:r>
                      </m:e>
                    </m:d>
                    <m:r>
                      <a:rPr lang="en-US" altLang="zh-CN" sz="1200" i="1">
                        <a:latin typeface="Cambria Math"/>
                      </a:rPr>
                      <m:t>, 1}</m:t>
                    </m:r>
                  </m:oMath>
                </a14:m>
                <a:endParaRPr lang="zh-CN" altLang="zh-CN" sz="1200" dirty="0"/>
              </a:p>
              <a:p>
                <a:pPr>
                  <a:lnSpc>
                    <a:spcPct val="150000"/>
                  </a:lnSpc>
                </a:pPr>
                <a:r>
                  <a:rPr lang="en-US" altLang="zh-CN" sz="1200" dirty="0"/>
                  <a:t>(David, James)</a:t>
                </a:r>
                <a:r>
                  <a:rPr lang="zh-CN" altLang="zh-CN" sz="1200" dirty="0"/>
                  <a:t>：</a:t>
                </a:r>
                <a14:m>
                  <m:oMath xmlns:m="http://schemas.openxmlformats.org/officeDocument/2006/math">
                    <m:r>
                      <a:rPr lang="en-US" altLang="zh-CN" sz="1200" i="1">
                        <a:latin typeface="Cambria Math"/>
                      </a:rPr>
                      <m:t>{</m:t>
                    </m:r>
                    <m:d>
                      <m:dPr>
                        <m:begChr m:val="["/>
                        <m:endChr m:val="]"/>
                        <m:ctrlPr>
                          <a:rPr lang="zh-CN" altLang="zh-CN" sz="1200" i="1">
                            <a:latin typeface="Cambria Math" panose="02040503050406030204" pitchFamily="18" charset="0"/>
                          </a:rPr>
                        </m:ctrlPr>
                      </m:dPr>
                      <m:e>
                        <m:r>
                          <a:rPr lang="en-US" altLang="zh-CN" sz="1200" i="1">
                            <a:latin typeface="Cambria Math"/>
                          </a:rPr>
                          <m:t>0, 1, 0, 0</m:t>
                        </m:r>
                      </m:e>
                    </m:d>
                    <m:r>
                      <a:rPr lang="en-US" altLang="zh-CN" sz="1200" i="1">
                        <a:latin typeface="Cambria Math"/>
                      </a:rPr>
                      <m:t>, −1}</m:t>
                    </m:r>
                  </m:oMath>
                </a14:m>
                <a:endParaRPr lang="zh-CN" altLang="zh-CN" sz="1200" dirty="0"/>
              </a:p>
              <a:p>
                <a:pPr>
                  <a:lnSpc>
                    <a:spcPct val="150000"/>
                  </a:lnSpc>
                </a:pPr>
                <a:r>
                  <a:rPr lang="en-US" altLang="zh-CN" sz="1200" dirty="0"/>
                  <a:t>(James, Ann)</a:t>
                </a:r>
                <a:r>
                  <a:rPr lang="zh-CN" altLang="zh-CN" sz="1200" dirty="0"/>
                  <a:t>：</a:t>
                </a:r>
                <a14:m>
                  <m:oMath xmlns:m="http://schemas.openxmlformats.org/officeDocument/2006/math">
                    <m:r>
                      <a:rPr lang="en-US" altLang="zh-CN" sz="1200" i="1">
                        <a:latin typeface="Cambria Math"/>
                      </a:rPr>
                      <m:t>{</m:t>
                    </m:r>
                    <m:d>
                      <m:dPr>
                        <m:begChr m:val="["/>
                        <m:endChr m:val="]"/>
                        <m:ctrlPr>
                          <a:rPr lang="zh-CN" altLang="zh-CN" sz="1200" i="1">
                            <a:latin typeface="Cambria Math" panose="02040503050406030204" pitchFamily="18" charset="0"/>
                          </a:rPr>
                        </m:ctrlPr>
                      </m:dPr>
                      <m:e>
                        <m:r>
                          <a:rPr lang="en-US" altLang="zh-CN" sz="1200" i="1">
                            <a:latin typeface="Cambria Math"/>
                          </a:rPr>
                          <m:t>0, 0, 1, 0</m:t>
                        </m:r>
                      </m:e>
                    </m:d>
                    <m:r>
                      <a:rPr lang="en-US" altLang="zh-CN" sz="1200" i="1">
                        <a:latin typeface="Cambria Math"/>
                      </a:rPr>
                      <m:t>, −1}</m:t>
                    </m:r>
                  </m:oMath>
                </a14:m>
                <a:endParaRPr lang="zh-CN" altLang="zh-CN" sz="1200" dirty="0"/>
              </a:p>
              <a:p>
                <a:pPr>
                  <a:lnSpc>
                    <a:spcPct val="150000"/>
                  </a:lnSpc>
                </a:pPr>
                <a:r>
                  <a:rPr lang="en-US" altLang="zh-CN" sz="1200" dirty="0"/>
                  <a:t>(James, Mike)</a:t>
                </a:r>
                <a:r>
                  <a:rPr lang="zh-CN" altLang="zh-CN" sz="1200" dirty="0"/>
                  <a:t>：</a:t>
                </a:r>
                <a14:m>
                  <m:oMath xmlns:m="http://schemas.openxmlformats.org/officeDocument/2006/math">
                    <m:r>
                      <a:rPr lang="en-US" altLang="zh-CN" sz="1200" i="1">
                        <a:latin typeface="Cambria Math"/>
                      </a:rPr>
                      <m:t>{</m:t>
                    </m:r>
                    <m:d>
                      <m:dPr>
                        <m:begChr m:val="["/>
                        <m:endChr m:val="]"/>
                        <m:ctrlPr>
                          <a:rPr lang="zh-CN" altLang="zh-CN" sz="1200" i="1">
                            <a:latin typeface="Cambria Math" panose="02040503050406030204" pitchFamily="18" charset="0"/>
                          </a:rPr>
                        </m:ctrlPr>
                      </m:dPr>
                      <m:e>
                        <m:r>
                          <a:rPr lang="en-US" altLang="zh-CN" sz="1200" i="1">
                            <a:latin typeface="Cambria Math"/>
                          </a:rPr>
                          <m:t>0, 0, 1, 1</m:t>
                        </m:r>
                      </m:e>
                    </m:d>
                    <m:r>
                      <a:rPr lang="en-US" altLang="zh-CN" sz="1200" i="1">
                        <a:latin typeface="Cambria Math"/>
                      </a:rPr>
                      <m:t>, −1}</m:t>
                    </m:r>
                  </m:oMath>
                </a14:m>
                <a:endParaRPr lang="zh-CN" altLang="zh-CN" sz="1200" dirty="0"/>
              </a:p>
              <a:p>
                <a:pPr>
                  <a:lnSpc>
                    <a:spcPct val="150000"/>
                  </a:lnSpc>
                </a:pPr>
                <a:r>
                  <a:rPr lang="en-US" altLang="zh-CN" sz="1200" dirty="0"/>
                  <a:t>(5) </a:t>
                </a:r>
                <a:r>
                  <a:rPr lang="zh-CN" altLang="zh-CN" sz="1200" dirty="0"/>
                  <a:t>依据</a:t>
                </a:r>
                <a:r>
                  <a:rPr lang="en-US" altLang="zh-CN" sz="1200" dirty="0"/>
                  <a:t>(4)</a:t>
                </a:r>
                <a:r>
                  <a:rPr lang="zh-CN" altLang="zh-CN" sz="1200" dirty="0"/>
                  <a:t>中的训练样本，训练分类器</a:t>
                </a:r>
                <a14:m>
                  <m:oMath xmlns:m="http://schemas.openxmlformats.org/officeDocument/2006/math">
                    <m:r>
                      <a:rPr lang="en-US" altLang="zh-CN" sz="1200" i="1">
                        <a:latin typeface="Cambria Math"/>
                      </a:rPr>
                      <m:t>𝑀</m:t>
                    </m:r>
                  </m:oMath>
                </a14:m>
                <a:r>
                  <a:rPr lang="zh-CN" altLang="zh-CN" sz="1200" dirty="0"/>
                  <a:t>。</a:t>
                </a:r>
              </a:p>
              <a:p>
                <a:pPr>
                  <a:lnSpc>
                    <a:spcPct val="150000"/>
                  </a:lnSpc>
                </a:pPr>
                <a:r>
                  <a:rPr lang="en-US" altLang="zh-CN" sz="1200" dirty="0"/>
                  <a:t>(6) </a:t>
                </a:r>
                <a:r>
                  <a:rPr lang="zh-CN" altLang="zh-CN" sz="1200" dirty="0"/>
                  <a:t>预测。对于图</a:t>
                </a:r>
                <a:r>
                  <a:rPr lang="en-US" altLang="zh-CN" sz="1200" dirty="0"/>
                  <a:t>2.3.1</a:t>
                </a:r>
                <a:r>
                  <a:rPr lang="zh-CN" altLang="zh-CN" sz="1200" dirty="0"/>
                  <a:t>中形如</a:t>
                </a:r>
                <a:r>
                  <a:rPr lang="en-US" altLang="zh-CN" sz="1200" dirty="0"/>
                  <a:t>(David, Ann)</a:t>
                </a:r>
                <a:r>
                  <a:rPr lang="zh-CN" altLang="zh-CN" sz="1200" dirty="0"/>
                  <a:t>的样例，得到其特征值为</a:t>
                </a:r>
                <a14:m>
                  <m:oMath xmlns:m="http://schemas.openxmlformats.org/officeDocument/2006/math">
                    <m:d>
                      <m:dPr>
                        <m:begChr m:val="["/>
                        <m:endChr m:val="]"/>
                        <m:ctrlPr>
                          <a:rPr lang="zh-CN" altLang="zh-CN" sz="1200" i="1">
                            <a:latin typeface="Cambria Math" panose="02040503050406030204" pitchFamily="18" charset="0"/>
                          </a:rPr>
                        </m:ctrlPr>
                      </m:dPr>
                      <m:e>
                        <m:r>
                          <a:rPr lang="en-US" altLang="zh-CN" sz="1200" i="1">
                            <a:latin typeface="Cambria Math"/>
                          </a:rPr>
                          <m:t>1, 0, 0, 0</m:t>
                        </m:r>
                      </m:e>
                    </m:d>
                  </m:oMath>
                </a14:m>
                <a:r>
                  <a:rPr lang="zh-CN" altLang="zh-CN" sz="1200" dirty="0"/>
                  <a:t>，将特征向量输入到分类器</a:t>
                </a:r>
                <a14:m>
                  <m:oMath xmlns:m="http://schemas.openxmlformats.org/officeDocument/2006/math">
                    <m:r>
                      <a:rPr lang="en-US" altLang="zh-CN" sz="1200" i="1">
                        <a:latin typeface="Cambria Math"/>
                      </a:rPr>
                      <m:t>𝑀</m:t>
                    </m:r>
                  </m:oMath>
                </a14:m>
                <a:r>
                  <a:rPr lang="zh-CN" altLang="zh-CN" sz="1200" dirty="0"/>
                  <a:t>中，如果分类器</a:t>
                </a:r>
                <a14:m>
                  <m:oMath xmlns:m="http://schemas.openxmlformats.org/officeDocument/2006/math">
                    <m:r>
                      <a:rPr lang="en-US" altLang="zh-CN" sz="1200" i="1">
                        <a:latin typeface="Cambria Math"/>
                      </a:rPr>
                      <m:t>𝑀</m:t>
                    </m:r>
                  </m:oMath>
                </a14:m>
                <a:r>
                  <a:rPr lang="zh-CN" altLang="zh-CN" sz="1200" dirty="0"/>
                  <a:t>给出分类结果为</a:t>
                </a:r>
                <a14:m>
                  <m:oMath xmlns:m="http://schemas.openxmlformats.org/officeDocument/2006/math">
                    <m:r>
                      <a:rPr lang="en-US" altLang="zh-CN" sz="1200" i="1">
                        <a:latin typeface="Cambria Math"/>
                      </a:rPr>
                      <m:t>1</m:t>
                    </m:r>
                  </m:oMath>
                </a14:m>
                <a:r>
                  <a:rPr lang="zh-CN" altLang="zh-CN" sz="1200" dirty="0"/>
                  <a:t>，则</a:t>
                </a:r>
                <a14:m>
                  <m:oMath xmlns:m="http://schemas.openxmlformats.org/officeDocument/2006/math">
                    <m:r>
                      <a:rPr lang="en-US" altLang="zh-CN" sz="1200" i="1">
                        <a:latin typeface="Cambria Math"/>
                      </a:rPr>
                      <m:t>𝐹𝑎𝑡h𝑒𝑟</m:t>
                    </m:r>
                  </m:oMath>
                </a14:m>
                <a:r>
                  <a:rPr lang="en-US" altLang="zh-CN" sz="1200" dirty="0"/>
                  <a:t>(David, Ann)</a:t>
                </a:r>
                <a:r>
                  <a:rPr lang="zh-CN" altLang="zh-CN" sz="1200" dirty="0"/>
                  <a:t>成立。</a:t>
                </a:r>
              </a:p>
            </p:txBody>
          </p:sp>
        </mc:Choice>
        <mc:Fallback xmlns="">
          <p:sp>
            <p:nvSpPr>
              <p:cNvPr id="3" name="矩形 2"/>
              <p:cNvSpPr>
                <a:spLocks noRot="1" noChangeAspect="1" noMove="1" noResize="1" noEditPoints="1" noAdjustHandles="1" noChangeArrowheads="1" noChangeShapeType="1" noTextEdit="1"/>
              </p:cNvSpPr>
              <p:nvPr/>
            </p:nvSpPr>
            <p:spPr>
              <a:xfrm>
                <a:off x="193921" y="970175"/>
                <a:ext cx="8876278" cy="5453929"/>
              </a:xfrm>
              <a:prstGeom prst="rect">
                <a:avLst/>
              </a:prstGeom>
              <a:blipFill rotWithShape="1">
                <a:blip r:embed="rId3"/>
                <a:stretch>
                  <a:fillRect l="-2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242628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zh-CN"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基于分布式表示的知识推理</a:t>
            </a:r>
          </a:p>
        </p:txBody>
      </p:sp>
      <mc:AlternateContent xmlns:mc="http://schemas.openxmlformats.org/markup-compatibility/2006" xmlns:a14="http://schemas.microsoft.com/office/drawing/2010/main">
        <mc:Choice Requires="a14">
          <p:sp>
            <p:nvSpPr>
              <p:cNvPr id="3" name="矩形 2"/>
              <p:cNvSpPr/>
              <p:nvPr/>
            </p:nvSpPr>
            <p:spPr>
              <a:xfrm>
                <a:off x="0" y="1083416"/>
                <a:ext cx="8964413" cy="5025735"/>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zh-CN" dirty="0"/>
                  <a:t>随着深度学习应用的进展，在自然语言处理（</a:t>
                </a:r>
                <a:r>
                  <a:rPr lang="en-US" altLang="zh-CN" dirty="0"/>
                  <a:t>Natural Language Processing</a:t>
                </a:r>
                <a:r>
                  <a:rPr lang="zh-CN" altLang="zh-CN" dirty="0"/>
                  <a:t>，</a:t>
                </a:r>
                <a:r>
                  <a:rPr lang="en-US" altLang="zh-CN" dirty="0"/>
                  <a:t>NLP</a:t>
                </a:r>
                <a:r>
                  <a:rPr lang="zh-CN" altLang="zh-CN" dirty="0"/>
                  <a:t>）中，通过无监督学习将一个单词表示成一个隐向量</a:t>
                </a:r>
                <a:r>
                  <a:rPr lang="en-US" altLang="zh-CN" dirty="0"/>
                  <a:t>(latent vector)</a:t>
                </a:r>
                <a:r>
                  <a:rPr lang="zh-CN" altLang="zh-CN" dirty="0"/>
                  <a:t>的分布式表示方法取得了良好效果。研究者将知识图谱中的节点和节点之间的关系均映射到连续数值空间中（即分布式表示），同时对映射过程进行约束，使得知识图谱中节点之间的拓扑结构得以保留，从而有效地对知识图谱进行表示和推理 </a:t>
                </a:r>
                <a:r>
                  <a:rPr lang="en-US" altLang="zh-CN" dirty="0"/>
                  <a:t>[</a:t>
                </a:r>
                <a:r>
                  <a:rPr lang="en-US" altLang="zh-CN" dirty="0" err="1"/>
                  <a:t>Bordes</a:t>
                </a:r>
                <a:r>
                  <a:rPr lang="en-US" altLang="zh-CN" dirty="0"/>
                  <a:t> 2013]</a:t>
                </a:r>
                <a:r>
                  <a:rPr lang="zh-CN" altLang="zh-CN" dirty="0"/>
                  <a:t>。</a:t>
                </a:r>
              </a:p>
              <a:p>
                <a:pPr marL="285750" indent="-285750">
                  <a:lnSpc>
                    <a:spcPct val="150000"/>
                  </a:lnSpc>
                  <a:buFont typeface="Wingdings" panose="05000000000000000000" pitchFamily="2" charset="2"/>
                  <a:buChar char="l"/>
                </a:pPr>
                <a:r>
                  <a:rPr lang="zh-CN" altLang="zh-CN" dirty="0"/>
                  <a:t>如给定</a:t>
                </a:r>
                <a:r>
                  <a:rPr lang="en-US" altLang="zh-CN" dirty="0"/>
                  <a:t>2.3.1</a:t>
                </a:r>
                <a:r>
                  <a:rPr lang="zh-CN" altLang="zh-CN" dirty="0"/>
                  <a:t>中</a:t>
                </a:r>
                <a14:m>
                  <m:oMath xmlns:m="http://schemas.openxmlformats.org/officeDocument/2006/math">
                    <m:r>
                      <a:rPr lang="en-US" altLang="zh-CN" i="1">
                        <a:latin typeface="Cambria Math"/>
                      </a:rPr>
                      <m:t>𝐹𝑎𝑡h𝑒𝑟</m:t>
                    </m:r>
                  </m:oMath>
                </a14:m>
                <a:r>
                  <a:rPr lang="en-US" altLang="zh-CN" dirty="0"/>
                  <a:t>(David, Mike)</a:t>
                </a:r>
                <a:r>
                  <a:rPr lang="zh-CN" altLang="zh-CN" dirty="0"/>
                  <a:t>这一个样例知识，可首先学得</a:t>
                </a:r>
                <a:r>
                  <a:rPr lang="en-US" altLang="zh-CN" dirty="0"/>
                  <a:t>David</a:t>
                </a:r>
                <a:r>
                  <a:rPr lang="zh-CN" altLang="zh-CN" dirty="0"/>
                  <a:t>和</a:t>
                </a:r>
                <a:r>
                  <a:rPr lang="en-US" altLang="zh-CN" dirty="0"/>
                  <a:t>Mike</a:t>
                </a:r>
                <a:r>
                  <a:rPr lang="zh-CN" altLang="zh-CN" dirty="0"/>
                  <a:t>的分布式表达（向量表达）</a:t>
                </a:r>
                <a:r>
                  <a:rPr lang="en-US" altLang="zh-CN" b="1" dirty="0"/>
                  <a:t>David</a:t>
                </a:r>
                <a:r>
                  <a:rPr lang="zh-CN" altLang="zh-CN" dirty="0"/>
                  <a:t>和</a:t>
                </a:r>
                <a:r>
                  <a:rPr lang="en-US" altLang="zh-CN" b="1" dirty="0"/>
                  <a:t>Mike</a:t>
                </a:r>
                <a:r>
                  <a:rPr lang="zh-CN" altLang="zh-CN" dirty="0"/>
                  <a:t>以及谓词</a:t>
                </a:r>
                <a14:m>
                  <m:oMath xmlns:m="http://schemas.openxmlformats.org/officeDocument/2006/math">
                    <m:r>
                      <a:rPr lang="en-US" altLang="zh-CN" i="1">
                        <a:latin typeface="Cambria Math"/>
                      </a:rPr>
                      <m:t>𝐹𝑎𝑡h𝑒𝑟</m:t>
                    </m:r>
                  </m:oMath>
                </a14:m>
                <a:r>
                  <a:rPr lang="zh-CN" altLang="zh-CN" dirty="0"/>
                  <a:t>的分布式表达</a:t>
                </a:r>
                <a14:m>
                  <m:oMath xmlns:m="http://schemas.openxmlformats.org/officeDocument/2006/math">
                    <m:r>
                      <a:rPr lang="en-US" altLang="zh-CN" b="1" i="1">
                        <a:latin typeface="Cambria Math"/>
                      </a:rPr>
                      <m:t>𝑭𝒂𝒕𝒉𝒆𝒓</m:t>
                    </m:r>
                  </m:oMath>
                </a14:m>
                <a:r>
                  <a:rPr lang="zh-CN" altLang="zh-CN" dirty="0"/>
                  <a:t>，然后再学习一个度量函数</a:t>
                </a:r>
                <a14:m>
                  <m:oMath xmlns:m="http://schemas.openxmlformats.org/officeDocument/2006/math">
                    <m:r>
                      <m:rPr>
                        <m:sty m:val="p"/>
                      </m:rPr>
                      <a:rPr lang="en-US" altLang="zh-CN">
                        <a:latin typeface="Cambria Math"/>
                      </a:rPr>
                      <m:t>ψ</m:t>
                    </m:r>
                  </m:oMath>
                </a14:m>
                <a:r>
                  <a:rPr lang="zh-CN" altLang="zh-CN" dirty="0"/>
                  <a:t>使得</a:t>
                </a:r>
                <a:r>
                  <a:rPr lang="en-US" altLang="zh-CN" b="1" dirty="0"/>
                  <a:t>David+</a:t>
                </a:r>
                <a14:m>
                  <m:oMath xmlns:m="http://schemas.openxmlformats.org/officeDocument/2006/math">
                    <m:r>
                      <a:rPr lang="en-US" altLang="zh-CN" b="1" i="1">
                        <a:latin typeface="Cambria Math"/>
                      </a:rPr>
                      <m:t>𝑭𝒂𝒕𝒉𝒆𝒓</m:t>
                    </m:r>
                  </m:oMath>
                </a14:m>
                <a:r>
                  <a:rPr lang="zh-CN" altLang="zh-CN" dirty="0"/>
                  <a:t>的结果与</a:t>
                </a:r>
                <a:r>
                  <a:rPr lang="en-US" altLang="zh-CN" b="1" dirty="0"/>
                  <a:t>Mike</a:t>
                </a:r>
                <a:r>
                  <a:rPr lang="zh-CN" altLang="zh-CN" dirty="0"/>
                  <a:t>很接近，即</a:t>
                </a:r>
                <a14:m>
                  <m:oMath xmlns:m="http://schemas.openxmlformats.org/officeDocument/2006/math">
                    <m:r>
                      <m:rPr>
                        <m:sty m:val="p"/>
                      </m:rPr>
                      <a:rPr lang="en-US" altLang="zh-CN">
                        <a:latin typeface="Cambria Math"/>
                      </a:rPr>
                      <m:t>ψ</m:t>
                    </m:r>
                    <m:r>
                      <a:rPr lang="en-US" altLang="zh-CN">
                        <a:latin typeface="Cambria Math"/>
                      </a:rPr>
                      <m:t>(</m:t>
                    </m:r>
                    <m:r>
                      <a:rPr lang="en-US" altLang="zh-CN" b="1" i="1">
                        <a:latin typeface="Cambria Math"/>
                      </a:rPr>
                      <m:t>𝐝𝐚𝐯𝐢𝐝</m:t>
                    </m:r>
                    <m:r>
                      <a:rPr lang="en-US" altLang="zh-CN">
                        <a:latin typeface="Cambria Math"/>
                      </a:rPr>
                      <m:t>+</m:t>
                    </m:r>
                    <m:r>
                      <a:rPr lang="en-US" altLang="zh-CN" b="1" i="1">
                        <a:latin typeface="Cambria Math"/>
                      </a:rPr>
                      <m:t>𝐅𝐚𝐭𝐡𝐞𝐫</m:t>
                    </m:r>
                    <m:r>
                      <a:rPr lang="en-US" altLang="zh-CN">
                        <a:latin typeface="Cambria Math"/>
                      </a:rPr>
                      <m:t>, </m:t>
                    </m:r>
                    <m:r>
                      <a:rPr lang="en-US" altLang="zh-CN" b="1" i="1">
                        <a:latin typeface="Cambria Math"/>
                      </a:rPr>
                      <m:t>𝐌𝐢𝐤𝐞</m:t>
                    </m:r>
                    <m:r>
                      <a:rPr lang="en-US" altLang="zh-CN">
                        <a:latin typeface="Cambria Math"/>
                      </a:rPr>
                      <m:t>)</m:t>
                    </m:r>
                  </m:oMath>
                </a14:m>
                <a:r>
                  <a:rPr lang="zh-CN" altLang="zh-CN" dirty="0"/>
                  <a:t>取值最小（也即</a:t>
                </a:r>
                <a14:m>
                  <m:oMath xmlns:m="http://schemas.openxmlformats.org/officeDocument/2006/math">
                    <m:r>
                      <a:rPr lang="en-US" altLang="zh-CN" b="1" i="1">
                        <a:latin typeface="Cambria Math"/>
                      </a:rPr>
                      <m:t>𝐝𝐚𝐯𝐢𝐝</m:t>
                    </m:r>
                    <m:r>
                      <a:rPr lang="en-US" altLang="zh-CN">
                        <a:latin typeface="Cambria Math"/>
                      </a:rPr>
                      <m:t>+</m:t>
                    </m:r>
                    <m:r>
                      <a:rPr lang="en-US" altLang="zh-CN" b="1" i="1">
                        <a:latin typeface="Cambria Math"/>
                      </a:rPr>
                      <m:t>𝐅𝐚𝐭𝐡𝐞𝐫</m:t>
                    </m:r>
                    <m:r>
                      <a:rPr lang="en-US" altLang="zh-CN" i="1">
                        <a:latin typeface="Cambria Math"/>
                      </a:rPr>
                      <m:t>≈</m:t>
                    </m:r>
                    <m:r>
                      <a:rPr lang="en-US" altLang="zh-CN" b="1" i="1">
                        <a:latin typeface="Cambria Math"/>
                      </a:rPr>
                      <m:t>𝐌𝐢𝐤𝐞</m:t>
                    </m:r>
                  </m:oMath>
                </a14:m>
                <a:r>
                  <a:rPr lang="zh-CN" altLang="zh-CN" dirty="0"/>
                  <a:t>）。于是，给定所有</a:t>
                </a:r>
                <a:r>
                  <a:rPr lang="en-US" altLang="zh-CN" dirty="0"/>
                  <a:t>&lt;</a:t>
                </a:r>
                <a:r>
                  <a:rPr lang="en-US" altLang="zh-CN" dirty="0" err="1"/>
                  <a:t>left_node</a:t>
                </a:r>
                <a:r>
                  <a:rPr lang="zh-CN" altLang="zh-CN" dirty="0"/>
                  <a:t>，</a:t>
                </a:r>
                <a:r>
                  <a:rPr lang="en-US" altLang="zh-CN" dirty="0"/>
                  <a:t>relation</a:t>
                </a:r>
                <a:r>
                  <a:rPr lang="zh-CN" altLang="zh-CN" dirty="0"/>
                  <a:t>，</a:t>
                </a:r>
                <a:r>
                  <a:rPr lang="en-US" altLang="zh-CN" dirty="0" err="1"/>
                  <a:t>right_node</a:t>
                </a:r>
                <a:r>
                  <a:rPr lang="en-US" altLang="zh-CN" dirty="0"/>
                  <a:t> &gt;</a:t>
                </a:r>
                <a:r>
                  <a:rPr lang="zh-CN" altLang="zh-CN" dirty="0"/>
                  <a:t>形式的样例知识，就可去学习度量函数</a:t>
                </a:r>
                <a14:m>
                  <m:oMath xmlns:m="http://schemas.openxmlformats.org/officeDocument/2006/math">
                    <m:r>
                      <m:rPr>
                        <m:sty m:val="p"/>
                      </m:rPr>
                      <a:rPr lang="en-US" altLang="zh-CN">
                        <a:latin typeface="Cambria Math"/>
                      </a:rPr>
                      <m:t>ψ</m:t>
                    </m:r>
                  </m:oMath>
                </a14:m>
                <a:r>
                  <a:rPr lang="zh-CN" altLang="zh-CN" dirty="0"/>
                  <a:t>，使得</a:t>
                </a:r>
                <a14:m>
                  <m:oMath xmlns:m="http://schemas.openxmlformats.org/officeDocument/2006/math">
                    <m:r>
                      <m:rPr>
                        <m:sty m:val="p"/>
                      </m:rPr>
                      <a:rPr lang="en-US" altLang="zh-CN">
                        <a:latin typeface="Cambria Math"/>
                      </a:rPr>
                      <m:t>ψ</m:t>
                    </m:r>
                    <m:r>
                      <a:rPr lang="en-US" altLang="zh-CN">
                        <a:latin typeface="Cambria Math"/>
                      </a:rPr>
                      <m:t>(</m:t>
                    </m:r>
                    <m:r>
                      <a:rPr lang="en-US" altLang="zh-CN" b="1" i="1">
                        <a:latin typeface="Cambria Math"/>
                      </a:rPr>
                      <m:t>𝐥𝐞𝐟𝐭</m:t>
                    </m:r>
                    <m:r>
                      <a:rPr lang="en-US" altLang="zh-CN" b="1">
                        <a:latin typeface="Cambria Math"/>
                      </a:rPr>
                      <m:t>_</m:t>
                    </m:r>
                    <m:r>
                      <a:rPr lang="en-US" altLang="zh-CN" b="1" i="1">
                        <a:latin typeface="Cambria Math"/>
                      </a:rPr>
                      <m:t>𝐧𝐨𝐝𝐞</m:t>
                    </m:r>
                    <m:r>
                      <a:rPr lang="en-US" altLang="zh-CN">
                        <a:latin typeface="Cambria Math"/>
                      </a:rPr>
                      <m:t>,</m:t>
                    </m:r>
                    <m:r>
                      <a:rPr lang="en-US" altLang="zh-CN" b="1" i="1">
                        <a:latin typeface="Cambria Math"/>
                      </a:rPr>
                      <m:t>𝐫𝐞𝐥𝐚𝐭𝐢𝐨𝐧</m:t>
                    </m:r>
                    <m:r>
                      <a:rPr lang="en-US" altLang="zh-CN">
                        <a:latin typeface="Cambria Math"/>
                      </a:rPr>
                      <m:t>,</m:t>
                    </m:r>
                    <m:r>
                      <a:rPr lang="en-US" altLang="zh-CN" b="1" i="1">
                        <a:latin typeface="Cambria Math"/>
                      </a:rPr>
                      <m:t>𝐫𝐢𝐠𝐡𝐭</m:t>
                    </m:r>
                    <m:r>
                      <a:rPr lang="en-US" altLang="zh-CN" b="1">
                        <a:latin typeface="Cambria Math"/>
                      </a:rPr>
                      <m:t>_</m:t>
                    </m:r>
                    <m:r>
                      <a:rPr lang="en-US" altLang="zh-CN" b="1" i="1">
                        <a:latin typeface="Cambria Math"/>
                      </a:rPr>
                      <m:t>𝐧𝐨𝐝𝐞</m:t>
                    </m:r>
                    <m:r>
                      <a:rPr lang="en-US" altLang="zh-CN" b="1">
                        <a:latin typeface="Cambria Math"/>
                      </a:rPr>
                      <m:t>)</m:t>
                    </m:r>
                  </m:oMath>
                </a14:m>
                <a:r>
                  <a:rPr lang="zh-CN" altLang="zh-CN" dirty="0"/>
                  <a:t>取值最小。</a:t>
                </a:r>
              </a:p>
              <a:p>
                <a:pPr marL="285750" indent="-285750">
                  <a:lnSpc>
                    <a:spcPct val="150000"/>
                  </a:lnSpc>
                  <a:buFont typeface="Wingdings" panose="05000000000000000000" pitchFamily="2" charset="2"/>
                  <a:buChar char="l"/>
                </a:pPr>
                <a:r>
                  <a:rPr lang="zh-CN" altLang="zh-CN" dirty="0"/>
                  <a:t>一旦学习得到度量函数</a:t>
                </a:r>
                <a14:m>
                  <m:oMath xmlns:m="http://schemas.openxmlformats.org/officeDocument/2006/math">
                    <m:r>
                      <m:rPr>
                        <m:sty m:val="p"/>
                      </m:rPr>
                      <a:rPr lang="en-US" altLang="zh-CN">
                        <a:latin typeface="Cambria Math"/>
                      </a:rPr>
                      <m:t>ψ</m:t>
                    </m:r>
                  </m:oMath>
                </a14:m>
                <a:r>
                  <a:rPr lang="zh-CN" altLang="zh-CN" dirty="0"/>
                  <a:t>，就可用其去判断任意两个节点之间是否具有某一关系。</a:t>
                </a:r>
              </a:p>
            </p:txBody>
          </p:sp>
        </mc:Choice>
        <mc:Fallback xmlns="">
          <p:sp>
            <p:nvSpPr>
              <p:cNvPr id="3" name="矩形 2"/>
              <p:cNvSpPr>
                <a:spLocks noRot="1" noChangeAspect="1" noMove="1" noResize="1" noEditPoints="1" noAdjustHandles="1" noChangeArrowheads="1" noChangeShapeType="1" noTextEdit="1"/>
              </p:cNvSpPr>
              <p:nvPr/>
            </p:nvSpPr>
            <p:spPr>
              <a:xfrm>
                <a:off x="0" y="1083416"/>
                <a:ext cx="8964413" cy="5025735"/>
              </a:xfrm>
              <a:prstGeom prst="rect">
                <a:avLst/>
              </a:prstGeom>
              <a:blipFill rotWithShape="1">
                <a:blip r:embed="rId3"/>
                <a:stretch>
                  <a:fillRect l="-408" r="-1835" b="-7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17185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知识图谱推理：</a:t>
            </a:r>
            <a:r>
              <a:rPr lang="zh-CN"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马尔可夫逻辑网络</a:t>
            </a:r>
          </a:p>
        </p:txBody>
      </p:sp>
      <p:sp>
        <p:nvSpPr>
          <p:cNvPr id="2" name="矩形 1"/>
          <p:cNvSpPr/>
          <p:nvPr/>
        </p:nvSpPr>
        <p:spPr>
          <a:xfrm>
            <a:off x="179587" y="1028343"/>
            <a:ext cx="8622890" cy="5078313"/>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dirty="0" err="1"/>
              <a:t>Domingos</a:t>
            </a:r>
            <a:r>
              <a:rPr lang="zh-CN" altLang="zh-CN" dirty="0"/>
              <a:t>和</a:t>
            </a:r>
            <a:r>
              <a:rPr lang="en-US" altLang="zh-CN" dirty="0"/>
              <a:t>Richardson</a:t>
            </a:r>
            <a:r>
              <a:rPr lang="zh-CN" altLang="zh-CN" dirty="0"/>
              <a:t>首次提出了马尔可夫逻辑网络</a:t>
            </a:r>
            <a:r>
              <a:rPr lang="en-US" altLang="zh-CN" dirty="0"/>
              <a:t>(Markov logic networks</a:t>
            </a:r>
            <a:r>
              <a:rPr lang="zh-CN" altLang="zh-CN" dirty="0"/>
              <a:t>，</a:t>
            </a:r>
            <a:r>
              <a:rPr lang="en-US" altLang="zh-CN" dirty="0"/>
              <a:t>MLNs</a:t>
            </a:r>
            <a:r>
              <a:rPr lang="zh-CN" altLang="zh-CN" dirty="0"/>
              <a:t>，以下简称</a:t>
            </a:r>
            <a:r>
              <a:rPr lang="en-US" altLang="zh-CN" dirty="0"/>
              <a:t>Markov</a:t>
            </a:r>
            <a:r>
              <a:rPr lang="zh-CN" altLang="zh-CN" dirty="0"/>
              <a:t>逻辑网</a:t>
            </a:r>
            <a:r>
              <a:rPr lang="en-US" altLang="zh-CN" dirty="0"/>
              <a:t>)</a:t>
            </a:r>
            <a:r>
              <a:rPr lang="zh-CN" altLang="zh-CN" dirty="0"/>
              <a:t>，它是马尔可夫网络与一阶逻辑相结合的一种统计关系学习模型</a:t>
            </a:r>
            <a:r>
              <a:rPr lang="en-US" altLang="zh-CN" dirty="0"/>
              <a:t>[</a:t>
            </a:r>
            <a:r>
              <a:rPr lang="en-US" altLang="zh-CN" dirty="0" err="1"/>
              <a:t>Domingos</a:t>
            </a:r>
            <a:r>
              <a:rPr lang="en-US" altLang="zh-CN" dirty="0"/>
              <a:t> 2004] [Richardson 2006]</a:t>
            </a:r>
            <a:r>
              <a:rPr lang="zh-CN" altLang="zh-CN" dirty="0"/>
              <a:t>。</a:t>
            </a:r>
            <a:endParaRPr lang="en-US" altLang="zh-CN" dirty="0"/>
          </a:p>
          <a:p>
            <a:pPr>
              <a:lnSpc>
                <a:spcPct val="150000"/>
              </a:lnSpc>
            </a:pPr>
            <a:endParaRPr lang="zh-CN" altLang="zh-CN" dirty="0"/>
          </a:p>
          <a:p>
            <a:pPr marL="285750" indent="-285750">
              <a:lnSpc>
                <a:spcPct val="150000"/>
              </a:lnSpc>
              <a:buFont typeface="Wingdings" panose="05000000000000000000" pitchFamily="2" charset="2"/>
              <a:buChar char="l"/>
            </a:pPr>
            <a:r>
              <a:rPr lang="en-US" altLang="zh-CN" dirty="0" err="1"/>
              <a:t>Domingos</a:t>
            </a:r>
            <a:r>
              <a:rPr lang="zh-CN" altLang="zh-CN" dirty="0"/>
              <a:t>和</a:t>
            </a:r>
            <a:r>
              <a:rPr lang="en-US" altLang="zh-CN" dirty="0"/>
              <a:t>Richardson</a:t>
            </a:r>
            <a:r>
              <a:rPr lang="zh-CN" altLang="zh-CN" dirty="0"/>
              <a:t>从以下方面论证了马尔可夫逻辑网络作为关系推理学习统一框架的可能性：从概率统计的角度来看，马尔可夫逻辑网络不仅简洁明了描述了庞大马尔可夫网</a:t>
            </a:r>
            <a:r>
              <a:rPr lang="en-US" altLang="zh-CN" dirty="0"/>
              <a:t>(Markov networks</a:t>
            </a:r>
            <a:r>
              <a:rPr lang="zh-CN" altLang="zh-CN" dirty="0"/>
              <a:t>，简称</a:t>
            </a:r>
            <a:r>
              <a:rPr lang="en-US" altLang="zh-CN" dirty="0"/>
              <a:t>MNs)</a:t>
            </a:r>
            <a:r>
              <a:rPr lang="zh-CN" altLang="zh-CN" dirty="0"/>
              <a:t>所存在的各种关系，还在马尔可夫网络中灵活融入结构化知识；从一阶谓词逻辑的角度来看，马尔可夫逻辑网可在一阶谓词逻辑中添加不确定性 </a:t>
            </a:r>
            <a:r>
              <a:rPr lang="en-US" altLang="zh-CN" dirty="0"/>
              <a:t>[Richardson 2006]</a:t>
            </a:r>
            <a:r>
              <a:rPr lang="zh-CN" altLang="zh-CN" dirty="0"/>
              <a:t>。</a:t>
            </a:r>
            <a:endParaRPr lang="en-US" altLang="zh-CN" dirty="0"/>
          </a:p>
          <a:p>
            <a:pPr>
              <a:lnSpc>
                <a:spcPct val="150000"/>
              </a:lnSpc>
            </a:pPr>
            <a:endParaRPr lang="zh-CN" altLang="zh-CN" dirty="0"/>
          </a:p>
          <a:p>
            <a:pPr marL="285750" indent="-285750">
              <a:lnSpc>
                <a:spcPct val="150000"/>
              </a:lnSpc>
              <a:buFont typeface="Wingdings" panose="05000000000000000000" pitchFamily="2" charset="2"/>
              <a:buChar char="l"/>
            </a:pPr>
            <a:r>
              <a:rPr lang="zh-CN" altLang="zh-CN" dirty="0"/>
              <a:t>马尔可夫逻辑网络在自然语言处理、复杂网络、信息抽取、计算机视觉等领域都有重要的应用前景。</a:t>
            </a:r>
          </a:p>
        </p:txBody>
      </p:sp>
    </p:spTree>
    <p:extLst>
      <p:ext uri="{BB962C8B-B14F-4D97-AF65-F5344CB8AC3E}">
        <p14:creationId xmlns:p14="http://schemas.microsoft.com/office/powerpoint/2010/main" val="1042599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作业</a:t>
            </a:r>
            <a:r>
              <a:rPr lang="en-US" altLang="zh-CN" sz="2400" b="1" dirty="0">
                <a:solidFill>
                  <a:srgbClr val="C00000"/>
                </a:solidFill>
                <a:latin typeface="+mn-lt"/>
                <a:ea typeface="微软雅黑" panose="020B0503020204020204" pitchFamily="34" charset="-122"/>
              </a:rPr>
              <a:t>1</a:t>
            </a:r>
            <a:r>
              <a:rPr lang="zh-CN" altLang="en-US" sz="2400" b="1" dirty="0">
                <a:solidFill>
                  <a:srgbClr val="C00000"/>
                </a:solidFill>
                <a:latin typeface="+mn-lt"/>
                <a:ea typeface="微软雅黑" panose="020B0503020204020204" pitchFamily="34" charset="-122"/>
              </a:rPr>
              <a:t>：</a:t>
            </a:r>
            <a:r>
              <a:rPr lang="zh-CN"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斑马问题与八皇后问题</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p:cNvSpPr/>
          <p:nvPr/>
        </p:nvSpPr>
        <p:spPr>
          <a:xfrm>
            <a:off x="234672" y="900848"/>
            <a:ext cx="8361802" cy="5755422"/>
          </a:xfrm>
          <a:prstGeom prst="rect">
            <a:avLst/>
          </a:prstGeom>
        </p:spPr>
        <p:txBody>
          <a:bodyPr wrap="square">
            <a:spAutoFit/>
          </a:bodyPr>
          <a:lstStyle/>
          <a:p>
            <a:r>
              <a:rPr lang="zh-CN" altLang="zh-CN" b="1" u="sng" dirty="0"/>
              <a:t>斑马问题</a:t>
            </a:r>
            <a:r>
              <a:rPr lang="zh-CN" altLang="zh-CN" dirty="0"/>
              <a:t>：</a:t>
            </a:r>
            <a:r>
              <a:rPr lang="en-US" altLang="zh-CN" dirty="0"/>
              <a:t>5</a:t>
            </a:r>
            <a:r>
              <a:rPr lang="zh-CN" altLang="zh-CN" dirty="0"/>
              <a:t>个不同国家且工作各不相同的人分别住在一条街上的</a:t>
            </a:r>
            <a:r>
              <a:rPr lang="en-US" altLang="zh-CN" dirty="0"/>
              <a:t>5</a:t>
            </a:r>
            <a:r>
              <a:rPr lang="zh-CN" altLang="zh-CN" dirty="0"/>
              <a:t>所房子里，每所房子的颜色不同，每个人都有自己养的不同宠物，喜欢喝不同的饮料。根据以下提示，你能告诉我哪所房子里的人养斑马，哪所房子里的人喜欢喝矿泉水吗？</a:t>
            </a:r>
            <a:endParaRPr lang="en-US" altLang="zh-CN" dirty="0"/>
          </a:p>
          <a:p>
            <a:endParaRPr lang="zh-CN" altLang="zh-CN" dirty="0"/>
          </a:p>
          <a:p>
            <a:pPr marL="342900" lvl="0" indent="-342900">
              <a:buFont typeface="+mj-lt"/>
              <a:buAutoNum type="alphaLcParenR"/>
            </a:pPr>
            <a:r>
              <a:rPr lang="zh-CN" altLang="zh-CN" sz="1600" dirty="0"/>
              <a:t>英国人住在红色的房子里</a:t>
            </a:r>
          </a:p>
          <a:p>
            <a:pPr marL="342900" lvl="0" indent="-342900">
              <a:buFont typeface="+mj-lt"/>
              <a:buAutoNum type="alphaLcParenR"/>
            </a:pPr>
            <a:r>
              <a:rPr lang="zh-CN" altLang="zh-CN" sz="1600" dirty="0"/>
              <a:t>西班牙人养了一条狗</a:t>
            </a:r>
          </a:p>
          <a:p>
            <a:pPr marL="342900" lvl="0" indent="-342900">
              <a:buFont typeface="+mj-lt"/>
              <a:buAutoNum type="alphaLcParenR"/>
            </a:pPr>
            <a:r>
              <a:rPr lang="zh-CN" altLang="zh-CN" sz="1600" dirty="0"/>
              <a:t>日本人是一个油漆工</a:t>
            </a:r>
          </a:p>
          <a:p>
            <a:pPr marL="342900" lvl="0" indent="-342900">
              <a:buFont typeface="+mj-lt"/>
              <a:buAutoNum type="alphaLcParenR"/>
            </a:pPr>
            <a:r>
              <a:rPr lang="zh-CN" altLang="zh-CN" sz="1600" dirty="0"/>
              <a:t>意大利人喜欢喝茶</a:t>
            </a:r>
          </a:p>
          <a:p>
            <a:pPr marL="342900" lvl="0" indent="-342900">
              <a:buFont typeface="+mj-lt"/>
              <a:buAutoNum type="alphaLcParenR"/>
            </a:pPr>
            <a:r>
              <a:rPr lang="zh-CN" altLang="zh-CN" sz="1600" dirty="0"/>
              <a:t>挪威人住在左边的第一个房子里</a:t>
            </a:r>
          </a:p>
          <a:p>
            <a:pPr marL="342900" lvl="0" indent="-342900">
              <a:buFont typeface="+mj-lt"/>
              <a:buAutoNum type="alphaLcParenR"/>
            </a:pPr>
            <a:r>
              <a:rPr lang="zh-CN" altLang="zh-CN" sz="1600" dirty="0"/>
              <a:t>绿房子在白房子的右边</a:t>
            </a:r>
          </a:p>
          <a:p>
            <a:pPr marL="342900" lvl="0" indent="-342900">
              <a:buFont typeface="+mj-lt"/>
              <a:buAutoNum type="alphaLcParenR"/>
            </a:pPr>
            <a:r>
              <a:rPr lang="zh-CN" altLang="zh-CN" sz="1600" dirty="0"/>
              <a:t>摄影师养了一只蜗牛</a:t>
            </a:r>
          </a:p>
          <a:p>
            <a:pPr marL="342900" lvl="0" indent="-342900">
              <a:buFont typeface="+mj-lt"/>
              <a:buAutoNum type="alphaLcParenR"/>
            </a:pPr>
            <a:r>
              <a:rPr lang="zh-CN" altLang="zh-CN" sz="1600" dirty="0"/>
              <a:t>外交官住在黄房子里</a:t>
            </a:r>
          </a:p>
          <a:p>
            <a:pPr marL="342900" lvl="0" indent="-342900">
              <a:buFont typeface="+mj-lt"/>
              <a:buAutoNum type="alphaLcParenR"/>
            </a:pPr>
            <a:r>
              <a:rPr lang="zh-CN" altLang="zh-CN" sz="1600" dirty="0"/>
              <a:t>中间那个房子的人喜欢喝牛奶</a:t>
            </a:r>
          </a:p>
          <a:p>
            <a:pPr marL="342900" lvl="0" indent="-342900">
              <a:buFont typeface="+mj-lt"/>
              <a:buAutoNum type="alphaLcParenR"/>
            </a:pPr>
            <a:r>
              <a:rPr lang="zh-CN" altLang="zh-CN" sz="1600" dirty="0"/>
              <a:t>喜欢喝咖啡的人住在绿房子里</a:t>
            </a:r>
          </a:p>
          <a:p>
            <a:pPr marL="342900" lvl="0" indent="-342900">
              <a:buFont typeface="+mj-lt"/>
              <a:buAutoNum type="alphaLcParenR"/>
            </a:pPr>
            <a:r>
              <a:rPr lang="zh-CN" altLang="zh-CN" sz="1600" dirty="0"/>
              <a:t>挪威人住在蓝色的房子旁边</a:t>
            </a:r>
          </a:p>
          <a:p>
            <a:pPr marL="342900" lvl="0" indent="-342900">
              <a:buFont typeface="+mj-lt"/>
              <a:buAutoNum type="alphaLcParenR"/>
            </a:pPr>
            <a:r>
              <a:rPr lang="zh-CN" altLang="zh-CN" sz="1600" dirty="0"/>
              <a:t>小提琴家喜欢喝橘子汁</a:t>
            </a:r>
          </a:p>
          <a:p>
            <a:pPr marL="342900" lvl="0" indent="-342900">
              <a:buFont typeface="+mj-lt"/>
              <a:buAutoNum type="alphaLcParenR"/>
            </a:pPr>
            <a:r>
              <a:rPr lang="zh-CN" altLang="zh-CN" sz="1600" dirty="0"/>
              <a:t>养狐狸的人所住的房子与医生的房子相邻</a:t>
            </a:r>
          </a:p>
          <a:p>
            <a:pPr marL="342900" lvl="0" indent="-342900">
              <a:buFont typeface="+mj-lt"/>
              <a:buAutoNum type="alphaLcParenR"/>
            </a:pPr>
            <a:r>
              <a:rPr lang="zh-CN" altLang="zh-CN" sz="1600" dirty="0"/>
              <a:t>养马的人所住的房子与外交官的房子相邻</a:t>
            </a:r>
          </a:p>
          <a:p>
            <a:endParaRPr lang="en-US" altLang="zh-CN" b="1" u="sng" dirty="0"/>
          </a:p>
          <a:p>
            <a:r>
              <a:rPr lang="zh-CN" altLang="zh-CN" b="1" u="sng" dirty="0"/>
              <a:t>八皇后问题</a:t>
            </a:r>
            <a:r>
              <a:rPr lang="zh-CN" altLang="zh-CN" dirty="0"/>
              <a:t>：如何能够在</a:t>
            </a:r>
            <a:r>
              <a:rPr lang="en-US" altLang="zh-CN" dirty="0"/>
              <a:t>8×8</a:t>
            </a:r>
            <a:r>
              <a:rPr lang="zh-CN" altLang="zh-CN" dirty="0"/>
              <a:t>的国际象棋棋盘上放置八个皇后，使得任何一个皇后都无法直接吃掉其他的皇后？为了达到此目的，任两个皇后都不能处于同一条横行、纵行或斜线上。</a:t>
            </a:r>
          </a:p>
        </p:txBody>
      </p:sp>
    </p:spTree>
    <p:extLst>
      <p:ext uri="{BB962C8B-B14F-4D97-AF65-F5344CB8AC3E}">
        <p14:creationId xmlns:p14="http://schemas.microsoft.com/office/powerpoint/2010/main" val="10869857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4"/>
          <p:cNvSpPr>
            <a:spLocks noChangeArrowheads="1"/>
          </p:cNvSpPr>
          <p:nvPr/>
        </p:nvSpPr>
        <p:spPr bwMode="auto">
          <a:xfrm>
            <a:off x="179587" y="-212285"/>
            <a:ext cx="9182686" cy="97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2"/>
              </a:buClr>
              <a:buFont typeface="Wingdings" pitchFamily="2" charset="2"/>
              <a:buChar char="o"/>
              <a:defRPr sz="3000">
                <a:solidFill>
                  <a:schemeClr val="tx1"/>
                </a:solidFill>
                <a:latin typeface="Verdana" pitchFamily="34" charset="0"/>
                <a:ea typeface="黑体" pitchFamily="49" charset="-122"/>
              </a:defRPr>
            </a:lvl1pPr>
            <a:lvl2pPr marL="742950" indent="-285750">
              <a:spcBef>
                <a:spcPct val="20000"/>
              </a:spcBef>
              <a:buClr>
                <a:schemeClr val="accent2"/>
              </a:buClr>
              <a:buFont typeface="Wingdings" pitchFamily="2" charset="2"/>
              <a:buChar char="n"/>
              <a:defRPr sz="2800">
                <a:solidFill>
                  <a:schemeClr val="tx1"/>
                </a:solidFill>
                <a:latin typeface="Verdana" pitchFamily="34" charset="0"/>
                <a:ea typeface="黑体" pitchFamily="49" charset="-122"/>
              </a:defRPr>
            </a:lvl2pPr>
            <a:lvl3pPr marL="1143000" indent="-228600">
              <a:spcBef>
                <a:spcPct val="20000"/>
              </a:spcBef>
              <a:buClr>
                <a:schemeClr val="accent2"/>
              </a:buClr>
              <a:buFont typeface="Wingdings" pitchFamily="2" charset="2"/>
              <a:buChar char="o"/>
              <a:defRPr sz="2400">
                <a:solidFill>
                  <a:schemeClr val="tx1"/>
                </a:solidFill>
                <a:latin typeface="Verdana" pitchFamily="34" charset="0"/>
                <a:ea typeface="黑体" pitchFamily="49" charset="-122"/>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ea typeface="黑体" pitchFamily="49" charset="-122"/>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ea typeface="黑体" pitchFamily="49"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ea typeface="黑体" pitchFamily="49" charset="-122"/>
              </a:defRPr>
            </a:lvl9pPr>
          </a:lstStyle>
          <a:p>
            <a:pPr>
              <a:lnSpc>
                <a:spcPct val="150000"/>
              </a:lnSpc>
              <a:spcBef>
                <a:spcPct val="0"/>
              </a:spcBef>
              <a:buClrTx/>
              <a:buSzPct val="75000"/>
              <a:buNone/>
            </a:pPr>
            <a:r>
              <a:rPr lang="zh-CN" altLang="en-US" sz="2400" b="1" dirty="0">
                <a:solidFill>
                  <a:srgbClr val="C00000"/>
                </a:solidFill>
                <a:latin typeface="+mn-lt"/>
                <a:ea typeface="微软雅黑" panose="020B0503020204020204" pitchFamily="34" charset="-122"/>
              </a:rPr>
              <a:t>作业</a:t>
            </a:r>
            <a:r>
              <a:rPr lang="en-US" altLang="zh-CN" sz="2400" b="1" dirty="0">
                <a:solidFill>
                  <a:srgbClr val="C00000"/>
                </a:solidFill>
                <a:latin typeface="+mn-lt"/>
                <a:ea typeface="微软雅黑" panose="020B0503020204020204" pitchFamily="34" charset="-122"/>
              </a:rPr>
              <a:t>1</a:t>
            </a:r>
            <a:r>
              <a:rPr lang="zh-CN" altLang="en-US" sz="2400" b="1" dirty="0">
                <a:solidFill>
                  <a:srgbClr val="C00000"/>
                </a:solidFill>
                <a:latin typeface="+mn-lt"/>
                <a:ea typeface="微软雅黑" panose="020B0503020204020204" pitchFamily="34" charset="-122"/>
              </a:rPr>
              <a:t>：</a:t>
            </a:r>
            <a:r>
              <a:rPr lang="zh-CN"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斑马问题与八皇后问题</a:t>
            </a:r>
            <a:r>
              <a:rPr lang="en-US" altLang="zh-CN"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p:cNvSpPr/>
          <p:nvPr/>
        </p:nvSpPr>
        <p:spPr>
          <a:xfrm>
            <a:off x="234672" y="900848"/>
            <a:ext cx="8361802" cy="4524315"/>
          </a:xfrm>
          <a:prstGeom prst="rect">
            <a:avLst/>
          </a:prstGeom>
        </p:spPr>
        <p:txBody>
          <a:bodyPr wrap="square">
            <a:spAutoFit/>
          </a:bodyPr>
          <a:lstStyle/>
          <a:p>
            <a:pPr lvl="1"/>
            <a:r>
              <a:rPr lang="zh-CN" altLang="zh-CN" b="1" dirty="0"/>
              <a:t>实验要求</a:t>
            </a:r>
            <a:endParaRPr lang="zh-CN" altLang="zh-CN" dirty="0"/>
          </a:p>
          <a:p>
            <a:pPr lvl="0"/>
            <a:r>
              <a:rPr lang="zh-CN" altLang="zh-CN" dirty="0"/>
              <a:t>基本掌握逻辑编程的思想，了解逻辑编程与命令式编程的区别</a:t>
            </a:r>
          </a:p>
          <a:p>
            <a:pPr lvl="0"/>
            <a:r>
              <a:rPr lang="zh-CN" altLang="zh-CN" dirty="0"/>
              <a:t>能够依据给定的事实以及规则编写代码，解决逻辑约束问题（</a:t>
            </a:r>
            <a:r>
              <a:rPr lang="en-US" altLang="zh-CN" dirty="0"/>
              <a:t>CLP</a:t>
            </a:r>
            <a:r>
              <a:rPr lang="zh-CN" altLang="zh-CN" dirty="0"/>
              <a:t>）</a:t>
            </a:r>
          </a:p>
          <a:p>
            <a:pPr lvl="1"/>
            <a:endParaRPr lang="en-US" altLang="zh-CN" b="1" dirty="0"/>
          </a:p>
          <a:p>
            <a:pPr lvl="1"/>
            <a:r>
              <a:rPr lang="zh-CN" altLang="zh-CN" b="1" dirty="0"/>
              <a:t>实验环境</a:t>
            </a:r>
            <a:endParaRPr lang="zh-CN" altLang="zh-CN" dirty="0"/>
          </a:p>
          <a:p>
            <a:r>
              <a:rPr lang="zh-CN" altLang="zh-CN" dirty="0"/>
              <a:t>使用</a:t>
            </a:r>
            <a:r>
              <a:rPr lang="en-US" altLang="zh-CN" dirty="0"/>
              <a:t>Python</a:t>
            </a:r>
            <a:r>
              <a:rPr lang="zh-CN" altLang="zh-CN" dirty="0"/>
              <a:t>语言。</a:t>
            </a:r>
          </a:p>
          <a:p>
            <a:pPr lvl="1"/>
            <a:endParaRPr lang="en-US" altLang="zh-CN" b="1" dirty="0"/>
          </a:p>
          <a:p>
            <a:pPr lvl="1"/>
            <a:r>
              <a:rPr lang="zh-CN" altLang="zh-CN" b="1" dirty="0"/>
              <a:t>参考资料</a:t>
            </a:r>
            <a:endParaRPr lang="zh-CN" altLang="zh-CN" dirty="0"/>
          </a:p>
          <a:p>
            <a:r>
              <a:rPr lang="en-US" altLang="zh-CN" dirty="0"/>
              <a:t>Python: </a:t>
            </a:r>
            <a:endParaRPr lang="zh-CN" altLang="zh-CN" dirty="0"/>
          </a:p>
          <a:p>
            <a:r>
              <a:rPr lang="en-US" altLang="zh-CN" u="sng" dirty="0">
                <a:hlinkClick r:id="rId3"/>
              </a:rPr>
              <a:t>https://www.runoob.com/python3/python3-tutorial.html</a:t>
            </a:r>
            <a:endParaRPr lang="zh-CN" altLang="zh-CN" dirty="0"/>
          </a:p>
          <a:p>
            <a:r>
              <a:rPr lang="en-US" altLang="zh-CN" dirty="0" err="1"/>
              <a:t>kanren</a:t>
            </a:r>
            <a:r>
              <a:rPr lang="en-US" altLang="zh-CN" dirty="0"/>
              <a:t>: </a:t>
            </a:r>
            <a:endParaRPr lang="zh-CN" altLang="zh-CN" dirty="0"/>
          </a:p>
          <a:p>
            <a:r>
              <a:rPr lang="en-US" altLang="zh-CN" u="sng" dirty="0">
                <a:hlinkClick r:id="rId4"/>
              </a:rPr>
              <a:t>https://github.com/logpy/logpy</a:t>
            </a:r>
            <a:endParaRPr lang="en-US" altLang="zh-CN" u="sng" dirty="0"/>
          </a:p>
          <a:p>
            <a:endParaRPr lang="en-US" altLang="zh-CN" u="sng" dirty="0"/>
          </a:p>
          <a:p>
            <a:r>
              <a:rPr lang="zh-CN" altLang="zh-CN" dirty="0"/>
              <a:t>布置日期：</a:t>
            </a:r>
            <a:r>
              <a:rPr lang="en-US" altLang="zh-CN" dirty="0"/>
              <a:t>2021</a:t>
            </a:r>
            <a:r>
              <a:rPr lang="zh-CN" altLang="zh-CN" dirty="0"/>
              <a:t>年</a:t>
            </a:r>
            <a:r>
              <a:rPr lang="en-US" altLang="zh-CN" dirty="0"/>
              <a:t>3</a:t>
            </a:r>
            <a:r>
              <a:rPr lang="zh-CN" altLang="zh-CN" dirty="0"/>
              <a:t>月</a:t>
            </a:r>
            <a:r>
              <a:rPr lang="en-US" altLang="zh-CN" dirty="0"/>
              <a:t>22</a:t>
            </a:r>
            <a:r>
              <a:rPr lang="zh-CN" altLang="zh-CN" dirty="0"/>
              <a:t>日</a:t>
            </a:r>
          </a:p>
          <a:p>
            <a:r>
              <a:rPr lang="zh-CN" altLang="zh-CN" dirty="0"/>
              <a:t>提交作业：</a:t>
            </a:r>
            <a:r>
              <a:rPr lang="en-US" altLang="zh-CN" dirty="0"/>
              <a:t>2021</a:t>
            </a:r>
            <a:r>
              <a:rPr lang="zh-CN" altLang="zh-CN" dirty="0"/>
              <a:t>年</a:t>
            </a:r>
            <a:r>
              <a:rPr lang="en-US" altLang="zh-CN" dirty="0"/>
              <a:t>4</a:t>
            </a:r>
            <a:r>
              <a:rPr lang="zh-CN" altLang="zh-CN" dirty="0"/>
              <a:t>月</a:t>
            </a:r>
            <a:r>
              <a:rPr lang="en-US" altLang="zh-CN" dirty="0"/>
              <a:t>10</a:t>
            </a:r>
            <a:r>
              <a:rPr lang="zh-CN" altLang="zh-CN" dirty="0"/>
              <a:t>日晚上</a:t>
            </a:r>
            <a:r>
              <a:rPr lang="en-US" altLang="zh-CN" dirty="0"/>
              <a:t>12</a:t>
            </a:r>
            <a:r>
              <a:rPr lang="zh-CN" altLang="zh-CN" dirty="0"/>
              <a:t>点前</a:t>
            </a:r>
          </a:p>
          <a:p>
            <a:r>
              <a:rPr lang="zh-CN" altLang="en-US" dirty="0"/>
              <a:t>在</a:t>
            </a:r>
            <a:r>
              <a:rPr lang="en-US" altLang="zh-CN" dirty="0"/>
              <a:t>Mo</a:t>
            </a:r>
            <a:r>
              <a:rPr lang="zh-CN" altLang="en-US" dirty="0"/>
              <a:t>平台上提交完成。</a:t>
            </a:r>
            <a:endParaRPr lang="zh-CN" altLang="zh-CN" dirty="0"/>
          </a:p>
        </p:txBody>
      </p:sp>
    </p:spTree>
    <p:extLst>
      <p:ext uri="{BB962C8B-B14F-4D97-AF65-F5344CB8AC3E}">
        <p14:creationId xmlns:p14="http://schemas.microsoft.com/office/powerpoint/2010/main" val="6509521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2449856"/>
            <a:ext cx="7200000" cy="60939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二、谓词逻辑</a:t>
            </a:r>
          </a:p>
        </p:txBody>
      </p:sp>
      <p:sp>
        <p:nvSpPr>
          <p:cNvPr id="24" name="矩形 7"/>
          <p:cNvSpPr>
            <a:spLocks noChangeArrowheads="1"/>
          </p:cNvSpPr>
          <p:nvPr/>
        </p:nvSpPr>
        <p:spPr bwMode="auto">
          <a:xfrm>
            <a:off x="233846" y="143407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一、命题逻辑</a:t>
            </a:r>
          </a:p>
        </p:txBody>
      </p:sp>
      <p:sp>
        <p:nvSpPr>
          <p:cNvPr id="6" name="矩形 7"/>
          <p:cNvSpPr>
            <a:spLocks noChangeArrowheads="1"/>
          </p:cNvSpPr>
          <p:nvPr/>
        </p:nvSpPr>
        <p:spPr bwMode="auto">
          <a:xfrm>
            <a:off x="233846" y="3450555"/>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三、知识图谱推理</a:t>
            </a:r>
          </a:p>
        </p:txBody>
      </p:sp>
      <p:sp>
        <p:nvSpPr>
          <p:cNvPr id="7" name="矩形 7"/>
          <p:cNvSpPr>
            <a:spLocks noChangeArrowheads="1"/>
          </p:cNvSpPr>
          <p:nvPr/>
        </p:nvSpPr>
        <p:spPr bwMode="auto">
          <a:xfrm>
            <a:off x="233846" y="4550405"/>
            <a:ext cx="7200000" cy="60939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四、因果推理</a:t>
            </a:r>
          </a:p>
        </p:txBody>
      </p:sp>
    </p:spTree>
    <p:extLst>
      <p:ext uri="{BB962C8B-B14F-4D97-AF65-F5344CB8AC3E}">
        <p14:creationId xmlns:p14="http://schemas.microsoft.com/office/powerpoint/2010/main" val="266405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413" y="1545446"/>
            <a:ext cx="2869484" cy="2962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081738" y="4875605"/>
            <a:ext cx="2492990" cy="400110"/>
          </a:xfrm>
          <a:prstGeom prst="rect">
            <a:avLst/>
          </a:prstGeom>
        </p:spPr>
        <p:txBody>
          <a:bodyPr wrap="none">
            <a:spAutoFit/>
          </a:bodyPr>
          <a:lstStyle/>
          <a:p>
            <a:r>
              <a:rPr lang="zh-CN" altLang="en-US" sz="2000" dirty="0">
                <a:latin typeface="黑体" panose="02010609060101010101" pitchFamily="49" charset="-122"/>
                <a:ea typeface="黑体" panose="02010609060101010101" pitchFamily="49" charset="-122"/>
              </a:rPr>
              <a:t>公鸡打鸣与太阳升起</a:t>
            </a:r>
          </a:p>
        </p:txBody>
      </p:sp>
      <p:sp>
        <p:nvSpPr>
          <p:cNvPr id="2" name="矩形 1"/>
          <p:cNvSpPr/>
          <p:nvPr/>
        </p:nvSpPr>
        <p:spPr>
          <a:xfrm>
            <a:off x="4158867" y="1673728"/>
            <a:ext cx="3775393" cy="400110"/>
          </a:xfrm>
          <a:prstGeom prst="rect">
            <a:avLst/>
          </a:prstGeom>
        </p:spPr>
        <p:txBody>
          <a:bodyPr wrap="none">
            <a:spAutoFit/>
          </a:bodyPr>
          <a:lstStyle/>
          <a:p>
            <a:r>
              <a:rPr lang="en-US" altLang="zh-CN" sz="2000" dirty="0">
                <a:latin typeface="黑体" panose="02010609060101010101" pitchFamily="49" charset="-122"/>
                <a:ea typeface="黑体" panose="02010609060101010101" pitchFamily="49" charset="-122"/>
              </a:rPr>
              <a:t>“</a:t>
            </a:r>
            <a:r>
              <a:rPr lang="zh-CN" altLang="zh-CN" sz="2000" dirty="0">
                <a:latin typeface="黑体" panose="02010609060101010101" pitchFamily="49" charset="-122"/>
                <a:ea typeface="黑体" panose="02010609060101010101" pitchFamily="49" charset="-122"/>
              </a:rPr>
              <a:t>力，形之所以奋也</a:t>
            </a:r>
            <a:r>
              <a:rPr lang="en-US" altLang="zh-CN" sz="2000" dirty="0">
                <a:latin typeface="黑体" panose="02010609060101010101" pitchFamily="49" charset="-122"/>
                <a:ea typeface="黑体" panose="02010609060101010101" pitchFamily="49" charset="-122"/>
              </a:rPr>
              <a:t>”</a:t>
            </a:r>
            <a:r>
              <a:rPr lang="zh-CN" altLang="zh-CN" sz="2000" dirty="0">
                <a:latin typeface="黑体" panose="02010609060101010101" pitchFamily="49" charset="-122"/>
                <a:ea typeface="黑体" panose="02010609060101010101" pitchFamily="49" charset="-122"/>
              </a:rPr>
              <a:t>（墨经）</a:t>
            </a:r>
            <a:endParaRPr lang="zh-CN" altLang="en-US" sz="2000" dirty="0">
              <a:latin typeface="黑体" panose="02010609060101010101" pitchFamily="49" charset="-122"/>
              <a:ea typeface="黑体" panose="02010609060101010101" pitchFamily="49" charset="-122"/>
            </a:endParaRPr>
          </a:p>
        </p:txBody>
      </p:sp>
      <p:sp>
        <p:nvSpPr>
          <p:cNvPr id="8" name="标题 1"/>
          <p:cNvSpPr>
            <a:spLocks noGrp="1"/>
          </p:cNvSpPr>
          <p:nvPr>
            <p:ph type="title"/>
          </p:nvPr>
        </p:nvSpPr>
        <p:spPr>
          <a:xfrm>
            <a:off x="0" y="4399"/>
            <a:ext cx="9144000" cy="817721"/>
          </a:xfrm>
        </p:spPr>
        <p:txBody>
          <a:bodyPr/>
          <a:lstStyle/>
          <a:p>
            <a:r>
              <a:rPr lang="zh-CN" altLang="en-US" sz="2800" dirty="0"/>
              <a:t>因果推理</a:t>
            </a:r>
          </a:p>
        </p:txBody>
      </p:sp>
      <p:sp>
        <p:nvSpPr>
          <p:cNvPr id="5" name="矩形 4"/>
          <p:cNvSpPr/>
          <p:nvPr/>
        </p:nvSpPr>
        <p:spPr>
          <a:xfrm>
            <a:off x="4158867" y="2202509"/>
            <a:ext cx="4572000" cy="1938992"/>
          </a:xfrm>
          <a:prstGeom prst="rect">
            <a:avLst/>
          </a:prstGeom>
        </p:spPr>
        <p:txBody>
          <a:bodyPr>
            <a:spAutoFit/>
          </a:bodyPr>
          <a:lstStyle/>
          <a:p>
            <a:pPr marL="342900" indent="-342900">
              <a:buFont typeface="Wingdings" panose="05000000000000000000" pitchFamily="2" charset="2"/>
              <a:buChar char="l"/>
            </a:pPr>
            <a:r>
              <a:rPr lang="zh-CN" altLang="en-US" sz="2000" dirty="0"/>
              <a:t>计算的可解释：因果是现象加解释，是一种人类文化，即人类在与自然的反复观察、预报、检验中得到的很好考验。</a:t>
            </a:r>
            <a:endParaRPr lang="en-US" altLang="zh-CN" sz="2000" dirty="0"/>
          </a:p>
          <a:p>
            <a:pPr marL="342900" indent="-342900">
              <a:buFont typeface="Wingdings" panose="05000000000000000000" pitchFamily="2" charset="2"/>
              <a:buChar char="l"/>
            </a:pPr>
            <a:r>
              <a:rPr lang="zh-CN" altLang="en-US" sz="2000" dirty="0"/>
              <a:t>一切学习的前提，是我们要假设，这个世界是有规律的</a:t>
            </a:r>
          </a:p>
        </p:txBody>
      </p:sp>
      <p:sp>
        <p:nvSpPr>
          <p:cNvPr id="3" name="矩形 2"/>
          <p:cNvSpPr/>
          <p:nvPr/>
        </p:nvSpPr>
        <p:spPr>
          <a:xfrm>
            <a:off x="413132" y="5466290"/>
            <a:ext cx="8031296" cy="830997"/>
          </a:xfrm>
          <a:prstGeom prst="rect">
            <a:avLst/>
          </a:prstGeom>
        </p:spPr>
        <p:txBody>
          <a:bodyPr wrap="square">
            <a:spAutoFit/>
          </a:bodyPr>
          <a:lstStyle/>
          <a:p>
            <a:pPr algn="ctr"/>
            <a:r>
              <a:rPr lang="zh-CN" altLang="zh-CN" sz="1600" dirty="0"/>
              <a:t>哲学上把现象和现象之间那种</a:t>
            </a:r>
            <a:r>
              <a:rPr lang="en-US" altLang="zh-CN" sz="1600" dirty="0"/>
              <a:t>“</a:t>
            </a:r>
            <a:r>
              <a:rPr lang="zh-CN" altLang="zh-CN" sz="1600" dirty="0"/>
              <a:t>引起和被引起</a:t>
            </a:r>
            <a:r>
              <a:rPr lang="en-US" altLang="zh-CN" sz="1600" dirty="0"/>
              <a:t>”</a:t>
            </a:r>
            <a:r>
              <a:rPr lang="zh-CN" altLang="zh-CN" sz="1600" dirty="0"/>
              <a:t>的关系，叫做因果关系，其中引起某种现象产生的现象叫做原因，被某种现象引起的现象叫做结果。因果推理是一种重要的推理手段，是人类智能的重要组成</a:t>
            </a:r>
            <a:endParaRPr lang="zh-CN" altLang="en-US" sz="1600" dirty="0"/>
          </a:p>
        </p:txBody>
      </p:sp>
    </p:spTree>
    <p:extLst>
      <p:ext uri="{BB962C8B-B14F-4D97-AF65-F5344CB8AC3E}">
        <p14:creationId xmlns:p14="http://schemas.microsoft.com/office/powerpoint/2010/main" val="722091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5103" y="232128"/>
            <a:ext cx="7507706" cy="657727"/>
          </a:xfrm>
        </p:spPr>
        <p:txBody>
          <a:bodyPr/>
          <a:lstStyle/>
          <a:p>
            <a:r>
              <a:rPr lang="zh-CN" altLang="en-US" sz="2400" dirty="0">
                <a:latin typeface="Times New Roman" panose="02020603050405020304" pitchFamily="18" charset="0"/>
                <a:cs typeface="Times New Roman" panose="02020603050405020304" pitchFamily="18" charset="0"/>
              </a:rPr>
              <a:t>命题逻辑 </a:t>
            </a:r>
            <a:r>
              <a:rPr lang="en-US" altLang="zh-CN" sz="2400" dirty="0">
                <a:latin typeface="Times New Roman" panose="02020603050405020304" pitchFamily="18" charset="0"/>
                <a:cs typeface="Times New Roman" panose="02020603050405020304" pitchFamily="18" charset="0"/>
              </a:rPr>
              <a:t> </a:t>
            </a:r>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273132" y="979293"/>
                <a:ext cx="8692738" cy="5032147"/>
              </a:xfrm>
              <a:prstGeom prst="rect">
                <a:avLst/>
              </a:prstGeom>
            </p:spPr>
            <p:txBody>
              <a:bodyPr wrap="square">
                <a:spAutoFit/>
              </a:bodyPr>
              <a:lstStyle/>
              <a:p>
                <a:pPr>
                  <a:lnSpc>
                    <a:spcPct val="150000"/>
                  </a:lnSpc>
                </a:pPr>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下面给出了五个</a:t>
                </a:r>
                <a:r>
                  <a:rPr lang="zh-CN" altLang="en-US" sz="2200" dirty="0">
                    <a:latin typeface="Times New Roman" panose="02020603050405020304" pitchFamily="18" charset="0"/>
                    <a:ea typeface="黑体" panose="02010609060101010101" pitchFamily="49" charset="-122"/>
                    <a:cs typeface="Times New Roman" panose="02020603050405020304" pitchFamily="18" charset="0"/>
                  </a:rPr>
                  <a:t>陈述</a:t>
                </a:r>
                <a:endParaRPr lang="en-US" altLang="zh-CN" sz="22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            p: </a:t>
                </a:r>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北京是中国的首都</a:t>
                </a:r>
              </a:p>
              <a:p>
                <a:pPr>
                  <a:lnSpc>
                    <a:spcPct val="150000"/>
                  </a:lnSpc>
                </a:pP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            q : 13</a:t>
                </a:r>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能被</a:t>
                </a: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6</a:t>
                </a:r>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整除</a:t>
                </a:r>
              </a:p>
              <a:p>
                <a:pPr>
                  <a:lnSpc>
                    <a:spcPct val="150000"/>
                  </a:lnSpc>
                </a:pP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             r :  x&lt;8</a:t>
                </a:r>
                <a:endParaRPr lang="zh-CN" altLang="zh-CN" sz="22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             s:  </a:t>
                </a:r>
                <a:r>
                  <a:rPr lang="zh-CN" altLang="zh-CN" sz="2200" dirty="0">
                    <a:latin typeface="Times New Roman" panose="02020603050405020304" pitchFamily="18" charset="0"/>
                    <a:ea typeface="黑体" panose="02010609060101010101" pitchFamily="49" charset="-122"/>
                    <a:cs typeface="Times New Roman" panose="02020603050405020304" pitchFamily="18" charset="0"/>
                  </a:rPr>
                  <a:t>存在最大的素数</a:t>
                </a:r>
              </a:p>
              <a:p>
                <a:pPr>
                  <a:lnSpc>
                    <a:spcPct val="150000"/>
                  </a:lnSpc>
                </a:pP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             t: </a:t>
                </a:r>
                <a14:m>
                  <m:oMath xmlns:m="http://schemas.openxmlformats.org/officeDocument/2006/math">
                    <m:sSup>
                      <m:sSupPr>
                        <m:ctrlPr>
                          <a:rPr lang="zh-CN" altLang="zh-CN" sz="2200" i="1">
                            <a:latin typeface="Cambria Math" panose="02040503050406030204" pitchFamily="18" charset="0"/>
                          </a:rPr>
                        </m:ctrlPr>
                      </m:sSupPr>
                      <m:e>
                        <m:r>
                          <a:rPr lang="en-US" altLang="zh-CN" sz="2200" i="1">
                            <a:latin typeface="Cambria Math"/>
                          </a:rPr>
                          <m:t>𝑚</m:t>
                        </m:r>
                      </m:e>
                      <m:sup>
                        <m:r>
                          <a:rPr lang="en-US" altLang="zh-CN" sz="2200" i="1">
                            <a:latin typeface="Cambria Math"/>
                          </a:rPr>
                          <m:t>2</m:t>
                        </m:r>
                      </m:sup>
                    </m:sSup>
                    <m:r>
                      <a:rPr lang="en-US" altLang="zh-CN" sz="2200" i="1">
                        <a:latin typeface="Cambria Math"/>
                      </a:rPr>
                      <m:t>≥0</m:t>
                    </m:r>
                  </m:oMath>
                </a14:m>
                <a:endParaRPr lang="en-US" altLang="zh-CN" sz="22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zh-CN" altLang="zh-CN" sz="22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任何</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一个命题或为真</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或为假</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b="1" dirty="0">
                  <a:solidFill>
                    <a:srgbClr val="0066CC"/>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l"/>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p</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t</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是真命题，</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q</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s</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是假命题。</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l"/>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的真假依赖于</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x</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的取值，无法判断</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的真假</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，因此</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不是命题</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a:t>
                </a:r>
              </a:p>
            </p:txBody>
          </p:sp>
        </mc:Choice>
        <mc:Fallback xmlns="">
          <p:sp>
            <p:nvSpPr>
              <p:cNvPr id="5" name="矩形 4"/>
              <p:cNvSpPr>
                <a:spLocks noRot="1" noChangeAspect="1" noMove="1" noResize="1" noEditPoints="1" noAdjustHandles="1" noChangeArrowheads="1" noChangeShapeType="1" noTextEdit="1"/>
              </p:cNvSpPr>
              <p:nvPr/>
            </p:nvSpPr>
            <p:spPr>
              <a:xfrm>
                <a:off x="273132" y="979293"/>
                <a:ext cx="8692738" cy="5032147"/>
              </a:xfrm>
              <a:prstGeom prst="rect">
                <a:avLst/>
              </a:prstGeom>
              <a:blipFill rotWithShape="1">
                <a:blip r:embed="rId2"/>
                <a:stretch>
                  <a:fillRect l="-912" b="-2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795489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768479" y="112225"/>
            <a:ext cx="8465301" cy="536704"/>
          </a:xfrm>
        </p:spPr>
        <p:txBody>
          <a:bodyPr/>
          <a:lstStyle/>
          <a:p>
            <a:r>
              <a:rPr lang="zh-CN" altLang="en-US" sz="2200" dirty="0">
                <a:solidFill>
                  <a:srgbClr val="0156FF"/>
                </a:solidFill>
                <a:latin typeface="Times New Roman" panose="02020603050405020304" pitchFamily="18" charset="0"/>
                <a:cs typeface="Times New Roman" panose="02020603050405020304" pitchFamily="18" charset="0"/>
              </a:rPr>
              <a:t>因果推理（</a:t>
            </a:r>
            <a:r>
              <a:rPr lang="en-US" altLang="zh-CN" sz="2200" dirty="0">
                <a:solidFill>
                  <a:srgbClr val="0156FF"/>
                </a:solidFill>
                <a:latin typeface="Times New Roman" panose="02020603050405020304" pitchFamily="18" charset="0"/>
                <a:cs typeface="Times New Roman" panose="02020603050405020304" pitchFamily="18" charset="0"/>
              </a:rPr>
              <a:t>Causal Inference</a:t>
            </a:r>
            <a:r>
              <a:rPr lang="zh-CN" altLang="en-US" sz="2200" dirty="0">
                <a:solidFill>
                  <a:srgbClr val="0156FF"/>
                </a:solidFill>
                <a:latin typeface="Times New Roman" panose="02020603050405020304" pitchFamily="18" charset="0"/>
                <a:cs typeface="Times New Roman" panose="02020603050405020304" pitchFamily="18" charset="0"/>
              </a:rPr>
              <a:t>）</a:t>
            </a:r>
            <a:r>
              <a:rPr lang="en-US" altLang="zh-CN" sz="2200" b="0" dirty="0">
                <a:latin typeface="Times New Roman" panose="02020603050405020304" pitchFamily="18" charset="0"/>
                <a:ea typeface="黑体" panose="02010609060101010101" pitchFamily="49" charset="-122"/>
                <a:cs typeface="Times New Roman" panose="02020603050405020304" pitchFamily="18" charset="0"/>
              </a:rPr>
              <a:t>: Simpson’s Paradox (</a:t>
            </a:r>
            <a:r>
              <a:rPr lang="zh-CN" altLang="en-US" sz="2200" b="0" dirty="0">
                <a:latin typeface="Times New Roman" panose="02020603050405020304" pitchFamily="18" charset="0"/>
                <a:ea typeface="黑体" panose="02010609060101010101" pitchFamily="49" charset="-122"/>
                <a:cs typeface="Times New Roman" panose="02020603050405020304" pitchFamily="18" charset="0"/>
              </a:rPr>
              <a:t>辛普森悖论</a:t>
            </a:r>
            <a:r>
              <a:rPr lang="en-US" altLang="zh-CN" sz="2200" b="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200" b="0" i="1" dirty="0">
              <a:solidFill>
                <a:srgbClr val="0156FF"/>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1" name="表格 10"/>
          <p:cNvGraphicFramePr>
            <a:graphicFrameLocks noGrp="1"/>
          </p:cNvGraphicFramePr>
          <p:nvPr>
            <p:extLst>
              <p:ext uri="{D42A27DB-BD31-4B8C-83A1-F6EECF244321}">
                <p14:modId xmlns:p14="http://schemas.microsoft.com/office/powerpoint/2010/main" val="3906669897"/>
              </p:ext>
            </p:extLst>
          </p:nvPr>
        </p:nvGraphicFramePr>
        <p:xfrm>
          <a:off x="590770" y="1274173"/>
          <a:ext cx="2949783" cy="1475444"/>
        </p:xfrm>
        <a:graphic>
          <a:graphicData uri="http://schemas.openxmlformats.org/drawingml/2006/table">
            <a:tbl>
              <a:tblPr firstRow="1" firstCol="1" bandRow="1">
                <a:tableStyleId>{5C22544A-7EE6-4342-B048-85BDC9FD1C3A}</a:tableStyleId>
              </a:tblPr>
              <a:tblGrid>
                <a:gridCol w="983261">
                  <a:extLst>
                    <a:ext uri="{9D8B030D-6E8A-4147-A177-3AD203B41FA5}">
                      <a16:colId xmlns:a16="http://schemas.microsoft.com/office/drawing/2014/main" val="20000"/>
                    </a:ext>
                  </a:extLst>
                </a:gridCol>
                <a:gridCol w="983261">
                  <a:extLst>
                    <a:ext uri="{9D8B030D-6E8A-4147-A177-3AD203B41FA5}">
                      <a16:colId xmlns:a16="http://schemas.microsoft.com/office/drawing/2014/main" val="20001"/>
                    </a:ext>
                  </a:extLst>
                </a:gridCol>
                <a:gridCol w="983261">
                  <a:extLst>
                    <a:ext uri="{9D8B030D-6E8A-4147-A177-3AD203B41FA5}">
                      <a16:colId xmlns:a16="http://schemas.microsoft.com/office/drawing/2014/main" val="20002"/>
                    </a:ext>
                  </a:extLst>
                </a:gridCol>
              </a:tblGrid>
              <a:tr h="368861">
                <a:tc>
                  <a:txBody>
                    <a:bodyPr/>
                    <a:lstStyle/>
                    <a:p>
                      <a:pPr algn="ctr">
                        <a:spcBef>
                          <a:spcPts val="1000"/>
                        </a:spcBef>
                        <a:spcAft>
                          <a:spcPts val="0"/>
                        </a:spcAft>
                      </a:pPr>
                      <a:r>
                        <a:rPr lang="en-US" sz="1400" dirty="0">
                          <a:effectLst/>
                          <a:latin typeface="+mn-lt"/>
                          <a:ea typeface="+mn-ea"/>
                        </a:rPr>
                        <a:t> </a:t>
                      </a:r>
                      <a:endParaRPr lang="zh-CN" sz="1400" dirty="0">
                        <a:effectLst/>
                        <a:latin typeface="+mn-lt"/>
                        <a:ea typeface="+mn-ea"/>
                        <a:cs typeface="Times New Roman"/>
                      </a:endParaRPr>
                    </a:p>
                  </a:txBody>
                  <a:tcPr marL="68580" marR="68580" marT="0" marB="0" anchor="ctr"/>
                </a:tc>
                <a:tc>
                  <a:txBody>
                    <a:bodyPr/>
                    <a:lstStyle/>
                    <a:p>
                      <a:pPr algn="ctr">
                        <a:spcBef>
                          <a:spcPts val="1000"/>
                        </a:spcBef>
                        <a:spcAft>
                          <a:spcPts val="0"/>
                        </a:spcAft>
                      </a:pPr>
                      <a:r>
                        <a:rPr lang="zh-CN" sz="1400">
                          <a:effectLst/>
                          <a:latin typeface="+mn-lt"/>
                          <a:ea typeface="+mn-ea"/>
                        </a:rPr>
                        <a:t>不用药</a:t>
                      </a:r>
                      <a:endParaRPr lang="zh-CN" sz="1400">
                        <a:effectLst/>
                        <a:latin typeface="+mn-lt"/>
                        <a:ea typeface="+mn-ea"/>
                        <a:cs typeface="Times New Roman"/>
                      </a:endParaRPr>
                    </a:p>
                  </a:txBody>
                  <a:tcPr marL="68580" marR="68580" marT="0" marB="0" anchor="ctr"/>
                </a:tc>
                <a:tc>
                  <a:txBody>
                    <a:bodyPr/>
                    <a:lstStyle/>
                    <a:p>
                      <a:pPr algn="ctr">
                        <a:spcBef>
                          <a:spcPts val="1000"/>
                        </a:spcBef>
                        <a:spcAft>
                          <a:spcPts val="0"/>
                        </a:spcAft>
                      </a:pPr>
                      <a:r>
                        <a:rPr lang="zh-CN" sz="1400">
                          <a:effectLst/>
                          <a:latin typeface="+mn-lt"/>
                          <a:ea typeface="+mn-ea"/>
                        </a:rPr>
                        <a:t>用药</a:t>
                      </a:r>
                      <a:endParaRPr lang="zh-CN" sz="1400">
                        <a:effectLst/>
                        <a:latin typeface="+mn-lt"/>
                        <a:ea typeface="+mn-ea"/>
                        <a:cs typeface="Times New Roman"/>
                      </a:endParaRPr>
                    </a:p>
                  </a:txBody>
                  <a:tcPr marL="68580" marR="68580" marT="0" marB="0" anchor="ctr"/>
                </a:tc>
                <a:extLst>
                  <a:ext uri="{0D108BD9-81ED-4DB2-BD59-A6C34878D82A}">
                    <a16:rowId xmlns:a16="http://schemas.microsoft.com/office/drawing/2014/main" val="10000"/>
                  </a:ext>
                </a:extLst>
              </a:tr>
              <a:tr h="368861">
                <a:tc>
                  <a:txBody>
                    <a:bodyPr/>
                    <a:lstStyle/>
                    <a:p>
                      <a:pPr algn="ctr">
                        <a:spcBef>
                          <a:spcPts val="1000"/>
                        </a:spcBef>
                        <a:spcAft>
                          <a:spcPts val="0"/>
                        </a:spcAft>
                      </a:pPr>
                      <a:r>
                        <a:rPr lang="zh-CN" sz="1400" dirty="0">
                          <a:effectLst/>
                          <a:latin typeface="+mn-lt"/>
                          <a:ea typeface="+mn-ea"/>
                        </a:rPr>
                        <a:t>恢复人数</a:t>
                      </a:r>
                      <a:endParaRPr lang="zh-CN" sz="1400" dirty="0">
                        <a:effectLst/>
                        <a:latin typeface="+mn-lt"/>
                        <a:ea typeface="+mn-ea"/>
                        <a:cs typeface="Times New Roman"/>
                      </a:endParaRPr>
                    </a:p>
                  </a:txBody>
                  <a:tcPr marL="68580" marR="68580" marT="0" marB="0" anchor="ctr"/>
                </a:tc>
                <a:tc>
                  <a:txBody>
                    <a:bodyPr/>
                    <a:lstStyle/>
                    <a:p>
                      <a:pPr algn="ctr">
                        <a:spcBef>
                          <a:spcPts val="1000"/>
                        </a:spcBef>
                        <a:spcAft>
                          <a:spcPts val="0"/>
                        </a:spcAft>
                      </a:pPr>
                      <a:r>
                        <a:rPr lang="en-US" sz="1400" dirty="0">
                          <a:effectLst/>
                          <a:latin typeface="+mn-lt"/>
                          <a:ea typeface="+mn-ea"/>
                        </a:rPr>
                        <a:t>289</a:t>
                      </a:r>
                      <a:endParaRPr lang="zh-CN" sz="1400" dirty="0">
                        <a:effectLst/>
                        <a:latin typeface="+mn-lt"/>
                        <a:ea typeface="+mn-ea"/>
                        <a:cs typeface="Times New Roman"/>
                      </a:endParaRPr>
                    </a:p>
                  </a:txBody>
                  <a:tcPr marL="68580" marR="68580" marT="0" marB="0" anchor="ctr"/>
                </a:tc>
                <a:tc>
                  <a:txBody>
                    <a:bodyPr/>
                    <a:lstStyle/>
                    <a:p>
                      <a:pPr algn="ctr">
                        <a:spcBef>
                          <a:spcPts val="1000"/>
                        </a:spcBef>
                        <a:spcAft>
                          <a:spcPts val="0"/>
                        </a:spcAft>
                      </a:pPr>
                      <a:r>
                        <a:rPr lang="en-US" sz="1400">
                          <a:effectLst/>
                          <a:latin typeface="+mn-lt"/>
                          <a:ea typeface="+mn-ea"/>
                        </a:rPr>
                        <a:t>273</a:t>
                      </a:r>
                      <a:endParaRPr lang="zh-CN" sz="1400">
                        <a:effectLst/>
                        <a:latin typeface="+mn-lt"/>
                        <a:ea typeface="+mn-ea"/>
                        <a:cs typeface="Times New Roman"/>
                      </a:endParaRPr>
                    </a:p>
                  </a:txBody>
                  <a:tcPr marL="68580" marR="68580" marT="0" marB="0" anchor="ctr"/>
                </a:tc>
                <a:extLst>
                  <a:ext uri="{0D108BD9-81ED-4DB2-BD59-A6C34878D82A}">
                    <a16:rowId xmlns:a16="http://schemas.microsoft.com/office/drawing/2014/main" val="10001"/>
                  </a:ext>
                </a:extLst>
              </a:tr>
              <a:tr h="368861">
                <a:tc>
                  <a:txBody>
                    <a:bodyPr/>
                    <a:lstStyle/>
                    <a:p>
                      <a:pPr algn="ctr">
                        <a:spcBef>
                          <a:spcPts val="1000"/>
                        </a:spcBef>
                        <a:spcAft>
                          <a:spcPts val="0"/>
                        </a:spcAft>
                      </a:pPr>
                      <a:r>
                        <a:rPr lang="zh-CN" sz="1400">
                          <a:effectLst/>
                          <a:latin typeface="+mn-lt"/>
                          <a:ea typeface="+mn-ea"/>
                        </a:rPr>
                        <a:t>总人数</a:t>
                      </a:r>
                      <a:endParaRPr lang="zh-CN" sz="1400">
                        <a:effectLst/>
                        <a:latin typeface="+mn-lt"/>
                        <a:ea typeface="+mn-ea"/>
                        <a:cs typeface="Times New Roman"/>
                      </a:endParaRPr>
                    </a:p>
                  </a:txBody>
                  <a:tcPr marL="68580" marR="68580" marT="0" marB="0" anchor="ctr"/>
                </a:tc>
                <a:tc>
                  <a:txBody>
                    <a:bodyPr/>
                    <a:lstStyle/>
                    <a:p>
                      <a:pPr algn="ctr">
                        <a:spcBef>
                          <a:spcPts val="1000"/>
                        </a:spcBef>
                        <a:spcAft>
                          <a:spcPts val="0"/>
                        </a:spcAft>
                      </a:pPr>
                      <a:r>
                        <a:rPr lang="en-US" sz="1400" dirty="0">
                          <a:effectLst/>
                          <a:latin typeface="+mn-lt"/>
                          <a:ea typeface="+mn-ea"/>
                        </a:rPr>
                        <a:t>350</a:t>
                      </a:r>
                      <a:endParaRPr lang="zh-CN" sz="1400" dirty="0">
                        <a:effectLst/>
                        <a:latin typeface="+mn-lt"/>
                        <a:ea typeface="+mn-ea"/>
                        <a:cs typeface="Times New Roman"/>
                      </a:endParaRPr>
                    </a:p>
                  </a:txBody>
                  <a:tcPr marL="68580" marR="68580" marT="0" marB="0" anchor="ctr"/>
                </a:tc>
                <a:tc>
                  <a:txBody>
                    <a:bodyPr/>
                    <a:lstStyle/>
                    <a:p>
                      <a:pPr algn="ctr">
                        <a:spcBef>
                          <a:spcPts val="1000"/>
                        </a:spcBef>
                        <a:spcAft>
                          <a:spcPts val="0"/>
                        </a:spcAft>
                      </a:pPr>
                      <a:r>
                        <a:rPr lang="en-US" sz="1400" dirty="0">
                          <a:effectLst/>
                          <a:latin typeface="+mn-lt"/>
                          <a:ea typeface="+mn-ea"/>
                        </a:rPr>
                        <a:t>350</a:t>
                      </a:r>
                      <a:endParaRPr lang="zh-CN" sz="1400" dirty="0">
                        <a:effectLst/>
                        <a:latin typeface="+mn-lt"/>
                        <a:ea typeface="+mn-ea"/>
                        <a:cs typeface="Times New Roman"/>
                      </a:endParaRPr>
                    </a:p>
                  </a:txBody>
                  <a:tcPr marL="68580" marR="68580" marT="0" marB="0" anchor="ctr"/>
                </a:tc>
                <a:extLst>
                  <a:ext uri="{0D108BD9-81ED-4DB2-BD59-A6C34878D82A}">
                    <a16:rowId xmlns:a16="http://schemas.microsoft.com/office/drawing/2014/main" val="10002"/>
                  </a:ext>
                </a:extLst>
              </a:tr>
              <a:tr h="368861">
                <a:tc>
                  <a:txBody>
                    <a:bodyPr/>
                    <a:lstStyle/>
                    <a:p>
                      <a:pPr algn="ctr">
                        <a:spcBef>
                          <a:spcPts val="1000"/>
                        </a:spcBef>
                        <a:spcAft>
                          <a:spcPts val="0"/>
                        </a:spcAft>
                      </a:pPr>
                      <a:r>
                        <a:rPr lang="zh-CN" sz="1400">
                          <a:effectLst/>
                          <a:latin typeface="+mn-lt"/>
                          <a:ea typeface="+mn-ea"/>
                        </a:rPr>
                        <a:t>恢复率</a:t>
                      </a:r>
                      <a:r>
                        <a:rPr lang="en-US" sz="1400">
                          <a:effectLst/>
                          <a:latin typeface="+mn-lt"/>
                          <a:ea typeface="+mn-ea"/>
                        </a:rPr>
                        <a:t>(%)</a:t>
                      </a:r>
                      <a:endParaRPr lang="zh-CN" sz="1400">
                        <a:effectLst/>
                        <a:latin typeface="+mn-lt"/>
                        <a:ea typeface="+mn-ea"/>
                        <a:cs typeface="Times New Roman"/>
                      </a:endParaRPr>
                    </a:p>
                  </a:txBody>
                  <a:tcPr marL="68580" marR="68580" marT="0" marB="0" anchor="ctr"/>
                </a:tc>
                <a:tc>
                  <a:txBody>
                    <a:bodyPr/>
                    <a:lstStyle/>
                    <a:p>
                      <a:pPr algn="ctr">
                        <a:spcBef>
                          <a:spcPts val="1000"/>
                        </a:spcBef>
                        <a:spcAft>
                          <a:spcPts val="0"/>
                        </a:spcAft>
                      </a:pPr>
                      <a:r>
                        <a:rPr lang="en-US" sz="1400" dirty="0">
                          <a:effectLst/>
                          <a:latin typeface="+mn-lt"/>
                          <a:ea typeface="+mn-ea"/>
                        </a:rPr>
                        <a:t>83</a:t>
                      </a:r>
                      <a:endParaRPr lang="zh-CN" sz="1400" dirty="0">
                        <a:effectLst/>
                        <a:latin typeface="+mn-lt"/>
                        <a:ea typeface="+mn-ea"/>
                        <a:cs typeface="Times New Roman"/>
                      </a:endParaRPr>
                    </a:p>
                  </a:txBody>
                  <a:tcPr marL="68580" marR="68580" marT="0" marB="0" anchor="ctr"/>
                </a:tc>
                <a:tc>
                  <a:txBody>
                    <a:bodyPr/>
                    <a:lstStyle/>
                    <a:p>
                      <a:pPr algn="ctr">
                        <a:spcBef>
                          <a:spcPts val="1000"/>
                        </a:spcBef>
                        <a:spcAft>
                          <a:spcPts val="0"/>
                        </a:spcAft>
                      </a:pPr>
                      <a:r>
                        <a:rPr lang="en-US" sz="1400" dirty="0">
                          <a:effectLst/>
                          <a:latin typeface="+mn-lt"/>
                          <a:ea typeface="+mn-ea"/>
                        </a:rPr>
                        <a:t>78</a:t>
                      </a:r>
                      <a:endParaRPr lang="zh-CN" sz="1400" dirty="0">
                        <a:effectLst/>
                        <a:latin typeface="+mn-lt"/>
                        <a:ea typeface="+mn-ea"/>
                        <a:cs typeface="Times New Roman"/>
                      </a:endParaRPr>
                    </a:p>
                  </a:txBody>
                  <a:tcPr marL="68580" marR="68580" marT="0" marB="0" anchor="ctr"/>
                </a:tc>
                <a:extLst>
                  <a:ext uri="{0D108BD9-81ED-4DB2-BD59-A6C34878D82A}">
                    <a16:rowId xmlns:a16="http://schemas.microsoft.com/office/drawing/2014/main" val="10003"/>
                  </a:ext>
                </a:extLst>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4127587428"/>
              </p:ext>
            </p:extLst>
          </p:nvPr>
        </p:nvGraphicFramePr>
        <p:xfrm>
          <a:off x="4054207" y="1251326"/>
          <a:ext cx="3793945" cy="1586428"/>
        </p:xfrm>
        <a:graphic>
          <a:graphicData uri="http://schemas.openxmlformats.org/drawingml/2006/table">
            <a:tbl>
              <a:tblPr firstRow="1" firstCol="1" bandRow="1">
                <a:tableStyleId>{5C22544A-7EE6-4342-B048-85BDC9FD1C3A}</a:tableStyleId>
              </a:tblPr>
              <a:tblGrid>
                <a:gridCol w="859316">
                  <a:extLst>
                    <a:ext uri="{9D8B030D-6E8A-4147-A177-3AD203B41FA5}">
                      <a16:colId xmlns:a16="http://schemas.microsoft.com/office/drawing/2014/main" val="20000"/>
                    </a:ext>
                  </a:extLst>
                </a:gridCol>
                <a:gridCol w="658262">
                  <a:extLst>
                    <a:ext uri="{9D8B030D-6E8A-4147-A177-3AD203B41FA5}">
                      <a16:colId xmlns:a16="http://schemas.microsoft.com/office/drawing/2014/main" val="20001"/>
                    </a:ext>
                  </a:extLst>
                </a:gridCol>
                <a:gridCol w="758789">
                  <a:extLst>
                    <a:ext uri="{9D8B030D-6E8A-4147-A177-3AD203B41FA5}">
                      <a16:colId xmlns:a16="http://schemas.microsoft.com/office/drawing/2014/main" val="20002"/>
                    </a:ext>
                  </a:extLst>
                </a:gridCol>
                <a:gridCol w="758789">
                  <a:extLst>
                    <a:ext uri="{9D8B030D-6E8A-4147-A177-3AD203B41FA5}">
                      <a16:colId xmlns:a16="http://schemas.microsoft.com/office/drawing/2014/main" val="20003"/>
                    </a:ext>
                  </a:extLst>
                </a:gridCol>
                <a:gridCol w="758789">
                  <a:extLst>
                    <a:ext uri="{9D8B030D-6E8A-4147-A177-3AD203B41FA5}">
                      <a16:colId xmlns:a16="http://schemas.microsoft.com/office/drawing/2014/main" val="20004"/>
                    </a:ext>
                  </a:extLst>
                </a:gridCol>
              </a:tblGrid>
              <a:tr h="226632">
                <a:tc rowSpan="2">
                  <a:txBody>
                    <a:bodyPr/>
                    <a:lstStyle/>
                    <a:p>
                      <a:pPr algn="ctr">
                        <a:spcBef>
                          <a:spcPts val="1000"/>
                        </a:spcBef>
                        <a:spcAft>
                          <a:spcPts val="0"/>
                        </a:spcAft>
                      </a:pPr>
                      <a:r>
                        <a:rPr lang="en-US" sz="1400" dirty="0">
                          <a:effectLst/>
                          <a:latin typeface="+mn-lt"/>
                        </a:rPr>
                        <a:t> </a:t>
                      </a:r>
                      <a:endParaRPr lang="zh-CN" sz="1400" dirty="0">
                        <a:effectLst/>
                        <a:latin typeface="+mn-lt"/>
                        <a:ea typeface="华文楷体"/>
                        <a:cs typeface="Times New Roman"/>
                      </a:endParaRPr>
                    </a:p>
                  </a:txBody>
                  <a:tcPr marL="68580" marR="68580" marT="0" marB="0" anchor="ctr"/>
                </a:tc>
                <a:tc gridSpan="2">
                  <a:txBody>
                    <a:bodyPr/>
                    <a:lstStyle/>
                    <a:p>
                      <a:pPr algn="ctr">
                        <a:spcBef>
                          <a:spcPts val="1000"/>
                        </a:spcBef>
                        <a:spcAft>
                          <a:spcPts val="0"/>
                        </a:spcAft>
                      </a:pPr>
                      <a:r>
                        <a:rPr lang="zh-CN" sz="1400">
                          <a:effectLst/>
                          <a:latin typeface="+mn-lt"/>
                        </a:rPr>
                        <a:t>不用药</a:t>
                      </a:r>
                      <a:endParaRPr lang="zh-CN" sz="1400">
                        <a:effectLst/>
                        <a:latin typeface="+mn-lt"/>
                        <a:ea typeface="华文楷体"/>
                        <a:cs typeface="Times New Roman"/>
                      </a:endParaRPr>
                    </a:p>
                  </a:txBody>
                  <a:tcPr marL="68580" marR="68580" marT="0" marB="0" anchor="ctr"/>
                </a:tc>
                <a:tc hMerge="1">
                  <a:txBody>
                    <a:bodyPr/>
                    <a:lstStyle/>
                    <a:p>
                      <a:endParaRPr lang="zh-CN" altLang="en-US"/>
                    </a:p>
                  </a:txBody>
                  <a:tcPr/>
                </a:tc>
                <a:tc gridSpan="2">
                  <a:txBody>
                    <a:bodyPr/>
                    <a:lstStyle/>
                    <a:p>
                      <a:pPr algn="ctr">
                        <a:spcBef>
                          <a:spcPts val="1000"/>
                        </a:spcBef>
                        <a:spcAft>
                          <a:spcPts val="0"/>
                        </a:spcAft>
                      </a:pPr>
                      <a:r>
                        <a:rPr lang="zh-CN" sz="1400">
                          <a:effectLst/>
                          <a:latin typeface="+mn-lt"/>
                        </a:rPr>
                        <a:t>用药</a:t>
                      </a:r>
                      <a:endParaRPr lang="zh-CN" sz="1400">
                        <a:effectLst/>
                        <a:latin typeface="+mn-lt"/>
                        <a:ea typeface="华文楷体"/>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0"/>
                  </a:ext>
                </a:extLst>
              </a:tr>
              <a:tr h="226632">
                <a:tc vMerge="1">
                  <a:txBody>
                    <a:bodyPr/>
                    <a:lstStyle/>
                    <a:p>
                      <a:endParaRPr lang="zh-CN" altLang="en-US"/>
                    </a:p>
                  </a:txBody>
                  <a:tcPr/>
                </a:tc>
                <a:tc>
                  <a:txBody>
                    <a:bodyPr/>
                    <a:lstStyle/>
                    <a:p>
                      <a:pPr algn="ctr">
                        <a:spcBef>
                          <a:spcPts val="1000"/>
                        </a:spcBef>
                        <a:spcAft>
                          <a:spcPts val="0"/>
                        </a:spcAft>
                      </a:pPr>
                      <a:r>
                        <a:rPr lang="zh-CN" sz="1400" dirty="0">
                          <a:effectLst/>
                          <a:latin typeface="+mn-lt"/>
                        </a:rPr>
                        <a:t>男性</a:t>
                      </a:r>
                      <a:endParaRPr lang="zh-CN" sz="1400" dirty="0">
                        <a:effectLst/>
                        <a:latin typeface="+mn-lt"/>
                        <a:ea typeface="华文楷体"/>
                        <a:cs typeface="Times New Roman"/>
                      </a:endParaRPr>
                    </a:p>
                  </a:txBody>
                  <a:tcPr marL="68580" marR="68580" marT="0" marB="0" anchor="ctr"/>
                </a:tc>
                <a:tc>
                  <a:txBody>
                    <a:bodyPr/>
                    <a:lstStyle/>
                    <a:p>
                      <a:pPr algn="ctr">
                        <a:spcBef>
                          <a:spcPts val="1000"/>
                        </a:spcBef>
                        <a:spcAft>
                          <a:spcPts val="0"/>
                        </a:spcAft>
                      </a:pPr>
                      <a:r>
                        <a:rPr lang="zh-CN" sz="1400">
                          <a:effectLst/>
                          <a:latin typeface="+mn-lt"/>
                        </a:rPr>
                        <a:t>女性</a:t>
                      </a:r>
                      <a:endParaRPr lang="zh-CN" sz="1400">
                        <a:effectLst/>
                        <a:latin typeface="+mn-lt"/>
                        <a:ea typeface="华文楷体"/>
                        <a:cs typeface="Times New Roman"/>
                      </a:endParaRPr>
                    </a:p>
                  </a:txBody>
                  <a:tcPr marL="68580" marR="68580" marT="0" marB="0" anchor="ctr"/>
                </a:tc>
                <a:tc>
                  <a:txBody>
                    <a:bodyPr/>
                    <a:lstStyle/>
                    <a:p>
                      <a:pPr algn="ctr">
                        <a:spcBef>
                          <a:spcPts val="1000"/>
                        </a:spcBef>
                        <a:spcAft>
                          <a:spcPts val="0"/>
                        </a:spcAft>
                      </a:pPr>
                      <a:r>
                        <a:rPr lang="zh-CN" sz="1400">
                          <a:effectLst/>
                          <a:latin typeface="+mn-lt"/>
                        </a:rPr>
                        <a:t>男性</a:t>
                      </a:r>
                      <a:endParaRPr lang="zh-CN" sz="1400">
                        <a:effectLst/>
                        <a:latin typeface="+mn-lt"/>
                        <a:ea typeface="华文楷体"/>
                        <a:cs typeface="Times New Roman"/>
                      </a:endParaRPr>
                    </a:p>
                  </a:txBody>
                  <a:tcPr marL="68580" marR="68580" marT="0" marB="0" anchor="ctr"/>
                </a:tc>
                <a:tc>
                  <a:txBody>
                    <a:bodyPr/>
                    <a:lstStyle/>
                    <a:p>
                      <a:pPr algn="ctr">
                        <a:spcBef>
                          <a:spcPts val="1000"/>
                        </a:spcBef>
                        <a:spcAft>
                          <a:spcPts val="0"/>
                        </a:spcAft>
                      </a:pPr>
                      <a:r>
                        <a:rPr lang="zh-CN" sz="1400">
                          <a:effectLst/>
                          <a:latin typeface="+mn-lt"/>
                        </a:rPr>
                        <a:t>女性</a:t>
                      </a:r>
                      <a:endParaRPr lang="zh-CN" sz="1400">
                        <a:effectLst/>
                        <a:latin typeface="+mn-lt"/>
                        <a:ea typeface="华文楷体"/>
                        <a:cs typeface="Times New Roman"/>
                      </a:endParaRPr>
                    </a:p>
                  </a:txBody>
                  <a:tcPr marL="68580" marR="68580" marT="0" marB="0" anchor="ctr"/>
                </a:tc>
                <a:extLst>
                  <a:ext uri="{0D108BD9-81ED-4DB2-BD59-A6C34878D82A}">
                    <a16:rowId xmlns:a16="http://schemas.microsoft.com/office/drawing/2014/main" val="10001"/>
                  </a:ext>
                </a:extLst>
              </a:tr>
              <a:tr h="453266">
                <a:tc>
                  <a:txBody>
                    <a:bodyPr/>
                    <a:lstStyle/>
                    <a:p>
                      <a:pPr algn="ctr">
                        <a:spcBef>
                          <a:spcPts val="1000"/>
                        </a:spcBef>
                        <a:spcAft>
                          <a:spcPts val="0"/>
                        </a:spcAft>
                      </a:pPr>
                      <a:r>
                        <a:rPr lang="zh-CN" sz="1400">
                          <a:effectLst/>
                          <a:latin typeface="+mn-lt"/>
                        </a:rPr>
                        <a:t>恢复人数</a:t>
                      </a:r>
                      <a:endParaRPr lang="zh-CN" sz="1400">
                        <a:effectLst/>
                        <a:latin typeface="+mn-lt"/>
                        <a:ea typeface="华文楷体"/>
                        <a:cs typeface="Times New Roman"/>
                      </a:endParaRPr>
                    </a:p>
                  </a:txBody>
                  <a:tcPr marL="68580" marR="68580" marT="0" marB="0" anchor="ctr"/>
                </a:tc>
                <a:tc>
                  <a:txBody>
                    <a:bodyPr/>
                    <a:lstStyle/>
                    <a:p>
                      <a:pPr algn="ctr">
                        <a:spcBef>
                          <a:spcPts val="1000"/>
                        </a:spcBef>
                        <a:spcAft>
                          <a:spcPts val="0"/>
                        </a:spcAft>
                      </a:pPr>
                      <a:r>
                        <a:rPr lang="en-US" sz="1400" dirty="0">
                          <a:effectLst/>
                          <a:latin typeface="+mn-lt"/>
                        </a:rPr>
                        <a:t>234</a:t>
                      </a:r>
                      <a:endParaRPr lang="zh-CN" sz="1400" dirty="0">
                        <a:effectLst/>
                        <a:latin typeface="+mn-lt"/>
                        <a:ea typeface="华文楷体"/>
                        <a:cs typeface="Times New Roman"/>
                      </a:endParaRPr>
                    </a:p>
                  </a:txBody>
                  <a:tcPr marL="68580" marR="68580" marT="0" marB="0" anchor="ctr"/>
                </a:tc>
                <a:tc>
                  <a:txBody>
                    <a:bodyPr/>
                    <a:lstStyle/>
                    <a:p>
                      <a:pPr algn="ctr">
                        <a:spcBef>
                          <a:spcPts val="1000"/>
                        </a:spcBef>
                        <a:spcAft>
                          <a:spcPts val="0"/>
                        </a:spcAft>
                      </a:pPr>
                      <a:r>
                        <a:rPr lang="en-US" sz="1400" dirty="0">
                          <a:effectLst/>
                          <a:latin typeface="+mn-lt"/>
                        </a:rPr>
                        <a:t>55</a:t>
                      </a:r>
                      <a:endParaRPr lang="zh-CN" sz="1400" dirty="0">
                        <a:effectLst/>
                        <a:latin typeface="+mn-lt"/>
                        <a:ea typeface="华文楷体"/>
                        <a:cs typeface="Times New Roman"/>
                      </a:endParaRPr>
                    </a:p>
                  </a:txBody>
                  <a:tcPr marL="68580" marR="68580" marT="0" marB="0" anchor="ctr"/>
                </a:tc>
                <a:tc>
                  <a:txBody>
                    <a:bodyPr/>
                    <a:lstStyle/>
                    <a:p>
                      <a:pPr algn="ctr">
                        <a:spcBef>
                          <a:spcPts val="1000"/>
                        </a:spcBef>
                        <a:spcAft>
                          <a:spcPts val="0"/>
                        </a:spcAft>
                      </a:pPr>
                      <a:r>
                        <a:rPr lang="en-US" sz="1400" dirty="0">
                          <a:effectLst/>
                          <a:latin typeface="+mn-lt"/>
                        </a:rPr>
                        <a:t>81</a:t>
                      </a:r>
                      <a:endParaRPr lang="zh-CN" sz="1400" dirty="0">
                        <a:effectLst/>
                        <a:latin typeface="+mn-lt"/>
                        <a:ea typeface="华文楷体"/>
                        <a:cs typeface="Times New Roman"/>
                      </a:endParaRPr>
                    </a:p>
                  </a:txBody>
                  <a:tcPr marL="68580" marR="68580" marT="0" marB="0" anchor="ctr"/>
                </a:tc>
                <a:tc>
                  <a:txBody>
                    <a:bodyPr/>
                    <a:lstStyle/>
                    <a:p>
                      <a:pPr algn="ctr">
                        <a:spcBef>
                          <a:spcPts val="1000"/>
                        </a:spcBef>
                        <a:spcAft>
                          <a:spcPts val="0"/>
                        </a:spcAft>
                      </a:pPr>
                      <a:r>
                        <a:rPr lang="en-US" sz="1400">
                          <a:effectLst/>
                          <a:latin typeface="+mn-lt"/>
                        </a:rPr>
                        <a:t>192</a:t>
                      </a:r>
                      <a:endParaRPr lang="zh-CN" sz="1400">
                        <a:effectLst/>
                        <a:latin typeface="+mn-lt"/>
                        <a:ea typeface="华文楷体"/>
                        <a:cs typeface="Times New Roman"/>
                      </a:endParaRPr>
                    </a:p>
                  </a:txBody>
                  <a:tcPr marL="68580" marR="68580" marT="0" marB="0" anchor="ctr"/>
                </a:tc>
                <a:extLst>
                  <a:ext uri="{0D108BD9-81ED-4DB2-BD59-A6C34878D82A}">
                    <a16:rowId xmlns:a16="http://schemas.microsoft.com/office/drawing/2014/main" val="10002"/>
                  </a:ext>
                </a:extLst>
              </a:tr>
              <a:tr h="226632">
                <a:tc>
                  <a:txBody>
                    <a:bodyPr/>
                    <a:lstStyle/>
                    <a:p>
                      <a:pPr algn="ctr">
                        <a:spcBef>
                          <a:spcPts val="1000"/>
                        </a:spcBef>
                        <a:spcAft>
                          <a:spcPts val="0"/>
                        </a:spcAft>
                      </a:pPr>
                      <a:r>
                        <a:rPr lang="zh-CN" sz="1400" dirty="0">
                          <a:effectLst/>
                          <a:latin typeface="+mn-lt"/>
                        </a:rPr>
                        <a:t>总人数</a:t>
                      </a:r>
                      <a:endParaRPr lang="zh-CN" sz="1400" dirty="0">
                        <a:effectLst/>
                        <a:latin typeface="+mn-lt"/>
                        <a:ea typeface="华文楷体"/>
                        <a:cs typeface="Times New Roman"/>
                      </a:endParaRPr>
                    </a:p>
                  </a:txBody>
                  <a:tcPr marL="68580" marR="68580" marT="0" marB="0" anchor="ctr"/>
                </a:tc>
                <a:tc>
                  <a:txBody>
                    <a:bodyPr/>
                    <a:lstStyle/>
                    <a:p>
                      <a:pPr algn="ctr">
                        <a:spcBef>
                          <a:spcPts val="1000"/>
                        </a:spcBef>
                        <a:spcAft>
                          <a:spcPts val="0"/>
                        </a:spcAft>
                      </a:pPr>
                      <a:r>
                        <a:rPr lang="en-US" sz="1400">
                          <a:effectLst/>
                          <a:latin typeface="+mn-lt"/>
                        </a:rPr>
                        <a:t>270</a:t>
                      </a:r>
                      <a:endParaRPr lang="zh-CN" sz="1400">
                        <a:effectLst/>
                        <a:latin typeface="+mn-lt"/>
                        <a:ea typeface="华文楷体"/>
                        <a:cs typeface="Times New Roman"/>
                      </a:endParaRPr>
                    </a:p>
                  </a:txBody>
                  <a:tcPr marL="68580" marR="68580" marT="0" marB="0" anchor="ctr"/>
                </a:tc>
                <a:tc>
                  <a:txBody>
                    <a:bodyPr/>
                    <a:lstStyle/>
                    <a:p>
                      <a:pPr algn="ctr">
                        <a:spcBef>
                          <a:spcPts val="1000"/>
                        </a:spcBef>
                        <a:spcAft>
                          <a:spcPts val="0"/>
                        </a:spcAft>
                      </a:pPr>
                      <a:r>
                        <a:rPr lang="en-US" sz="1400">
                          <a:effectLst/>
                          <a:latin typeface="+mn-lt"/>
                        </a:rPr>
                        <a:t>80</a:t>
                      </a:r>
                      <a:endParaRPr lang="zh-CN" sz="1400">
                        <a:effectLst/>
                        <a:latin typeface="+mn-lt"/>
                        <a:ea typeface="华文楷体"/>
                        <a:cs typeface="Times New Roman"/>
                      </a:endParaRPr>
                    </a:p>
                  </a:txBody>
                  <a:tcPr marL="68580" marR="68580" marT="0" marB="0" anchor="ctr"/>
                </a:tc>
                <a:tc>
                  <a:txBody>
                    <a:bodyPr/>
                    <a:lstStyle/>
                    <a:p>
                      <a:pPr algn="ctr">
                        <a:spcBef>
                          <a:spcPts val="1000"/>
                        </a:spcBef>
                        <a:spcAft>
                          <a:spcPts val="0"/>
                        </a:spcAft>
                      </a:pPr>
                      <a:r>
                        <a:rPr lang="en-US" sz="1400" dirty="0">
                          <a:effectLst/>
                          <a:latin typeface="+mn-lt"/>
                        </a:rPr>
                        <a:t>87</a:t>
                      </a:r>
                      <a:endParaRPr lang="zh-CN" sz="1400" dirty="0">
                        <a:effectLst/>
                        <a:latin typeface="+mn-lt"/>
                        <a:ea typeface="华文楷体"/>
                        <a:cs typeface="Times New Roman"/>
                      </a:endParaRPr>
                    </a:p>
                  </a:txBody>
                  <a:tcPr marL="68580" marR="68580" marT="0" marB="0" anchor="ctr"/>
                </a:tc>
                <a:tc>
                  <a:txBody>
                    <a:bodyPr/>
                    <a:lstStyle/>
                    <a:p>
                      <a:pPr algn="ctr">
                        <a:spcBef>
                          <a:spcPts val="1000"/>
                        </a:spcBef>
                        <a:spcAft>
                          <a:spcPts val="0"/>
                        </a:spcAft>
                      </a:pPr>
                      <a:r>
                        <a:rPr lang="en-US" sz="1400" dirty="0">
                          <a:effectLst/>
                          <a:latin typeface="+mn-lt"/>
                        </a:rPr>
                        <a:t>263</a:t>
                      </a:r>
                      <a:endParaRPr lang="zh-CN" sz="1400" dirty="0">
                        <a:effectLst/>
                        <a:latin typeface="+mn-lt"/>
                        <a:ea typeface="华文楷体"/>
                        <a:cs typeface="Times New Roman"/>
                      </a:endParaRPr>
                    </a:p>
                  </a:txBody>
                  <a:tcPr marL="68580" marR="68580" marT="0" marB="0" anchor="ctr"/>
                </a:tc>
                <a:extLst>
                  <a:ext uri="{0D108BD9-81ED-4DB2-BD59-A6C34878D82A}">
                    <a16:rowId xmlns:a16="http://schemas.microsoft.com/office/drawing/2014/main" val="10003"/>
                  </a:ext>
                </a:extLst>
              </a:tr>
              <a:tr h="453266">
                <a:tc>
                  <a:txBody>
                    <a:bodyPr/>
                    <a:lstStyle/>
                    <a:p>
                      <a:pPr algn="ctr">
                        <a:spcBef>
                          <a:spcPts val="1000"/>
                        </a:spcBef>
                        <a:spcAft>
                          <a:spcPts val="0"/>
                        </a:spcAft>
                      </a:pPr>
                      <a:r>
                        <a:rPr lang="zh-CN" sz="1400">
                          <a:effectLst/>
                          <a:latin typeface="+mn-lt"/>
                        </a:rPr>
                        <a:t>恢复率</a:t>
                      </a:r>
                      <a:r>
                        <a:rPr lang="en-US" sz="1400">
                          <a:effectLst/>
                          <a:latin typeface="+mn-lt"/>
                        </a:rPr>
                        <a:t>(%)</a:t>
                      </a:r>
                      <a:endParaRPr lang="zh-CN" sz="1400">
                        <a:effectLst/>
                        <a:latin typeface="+mn-lt"/>
                        <a:ea typeface="华文楷体"/>
                        <a:cs typeface="Times New Roman"/>
                      </a:endParaRPr>
                    </a:p>
                  </a:txBody>
                  <a:tcPr marL="68580" marR="68580" marT="0" marB="0" anchor="ctr"/>
                </a:tc>
                <a:tc>
                  <a:txBody>
                    <a:bodyPr/>
                    <a:lstStyle/>
                    <a:p>
                      <a:pPr algn="ctr">
                        <a:spcBef>
                          <a:spcPts val="1000"/>
                        </a:spcBef>
                        <a:spcAft>
                          <a:spcPts val="0"/>
                        </a:spcAft>
                      </a:pPr>
                      <a:r>
                        <a:rPr lang="en-US" sz="1400">
                          <a:effectLst/>
                          <a:latin typeface="+mn-lt"/>
                        </a:rPr>
                        <a:t>87</a:t>
                      </a:r>
                      <a:endParaRPr lang="zh-CN" sz="1400">
                        <a:effectLst/>
                        <a:latin typeface="+mn-lt"/>
                        <a:ea typeface="华文楷体"/>
                        <a:cs typeface="Times New Roman"/>
                      </a:endParaRPr>
                    </a:p>
                  </a:txBody>
                  <a:tcPr marL="68580" marR="68580" marT="0" marB="0" anchor="ctr"/>
                </a:tc>
                <a:tc>
                  <a:txBody>
                    <a:bodyPr/>
                    <a:lstStyle/>
                    <a:p>
                      <a:pPr algn="ctr">
                        <a:spcBef>
                          <a:spcPts val="1000"/>
                        </a:spcBef>
                        <a:spcAft>
                          <a:spcPts val="0"/>
                        </a:spcAft>
                      </a:pPr>
                      <a:r>
                        <a:rPr lang="en-US" sz="1400">
                          <a:effectLst/>
                          <a:latin typeface="+mn-lt"/>
                        </a:rPr>
                        <a:t>69</a:t>
                      </a:r>
                      <a:endParaRPr lang="zh-CN" sz="1400">
                        <a:effectLst/>
                        <a:latin typeface="+mn-lt"/>
                        <a:ea typeface="华文楷体"/>
                        <a:cs typeface="Times New Roman"/>
                      </a:endParaRPr>
                    </a:p>
                  </a:txBody>
                  <a:tcPr marL="68580" marR="68580" marT="0" marB="0" anchor="ctr"/>
                </a:tc>
                <a:tc>
                  <a:txBody>
                    <a:bodyPr/>
                    <a:lstStyle/>
                    <a:p>
                      <a:pPr algn="ctr">
                        <a:spcBef>
                          <a:spcPts val="1000"/>
                        </a:spcBef>
                        <a:spcAft>
                          <a:spcPts val="0"/>
                        </a:spcAft>
                      </a:pPr>
                      <a:r>
                        <a:rPr lang="en-US" sz="1400">
                          <a:effectLst/>
                          <a:latin typeface="+mn-lt"/>
                        </a:rPr>
                        <a:t>93</a:t>
                      </a:r>
                      <a:endParaRPr lang="zh-CN" sz="1400">
                        <a:effectLst/>
                        <a:latin typeface="+mn-lt"/>
                        <a:ea typeface="华文楷体"/>
                        <a:cs typeface="Times New Roman"/>
                      </a:endParaRPr>
                    </a:p>
                  </a:txBody>
                  <a:tcPr marL="68580" marR="68580" marT="0" marB="0" anchor="ctr"/>
                </a:tc>
                <a:tc>
                  <a:txBody>
                    <a:bodyPr/>
                    <a:lstStyle/>
                    <a:p>
                      <a:pPr algn="ctr">
                        <a:spcBef>
                          <a:spcPts val="1000"/>
                        </a:spcBef>
                        <a:spcAft>
                          <a:spcPts val="0"/>
                        </a:spcAft>
                      </a:pPr>
                      <a:r>
                        <a:rPr lang="en-US" sz="1400" dirty="0">
                          <a:effectLst/>
                          <a:latin typeface="+mn-lt"/>
                        </a:rPr>
                        <a:t>73</a:t>
                      </a:r>
                      <a:endParaRPr lang="zh-CN" sz="1400" dirty="0">
                        <a:effectLst/>
                        <a:latin typeface="+mn-lt"/>
                        <a:ea typeface="华文楷体"/>
                        <a:cs typeface="Times New Roman"/>
                      </a:endParaRPr>
                    </a:p>
                  </a:txBody>
                  <a:tcPr marL="68580" marR="68580" marT="0" marB="0" anchor="ctr"/>
                </a:tc>
                <a:extLst>
                  <a:ext uri="{0D108BD9-81ED-4DB2-BD59-A6C34878D82A}">
                    <a16:rowId xmlns:a16="http://schemas.microsoft.com/office/drawing/2014/main" val="10004"/>
                  </a:ext>
                </a:extLst>
              </a:tr>
            </a:tbl>
          </a:graphicData>
        </a:graphic>
      </p:graphicFrame>
      <p:sp>
        <p:nvSpPr>
          <p:cNvPr id="14" name="矩形 13"/>
          <p:cNvSpPr/>
          <p:nvPr/>
        </p:nvSpPr>
        <p:spPr>
          <a:xfrm>
            <a:off x="417272" y="3013102"/>
            <a:ext cx="2958029" cy="584775"/>
          </a:xfrm>
          <a:prstGeom prst="rect">
            <a:avLst/>
          </a:prstGeom>
        </p:spPr>
        <p:txBody>
          <a:bodyPr wrap="square">
            <a:spAutoFit/>
          </a:bodyPr>
          <a:lstStyle/>
          <a:p>
            <a:pPr algn="ctr"/>
            <a:r>
              <a:rPr lang="zh-CN" altLang="zh-CN" sz="1600" dirty="0"/>
              <a:t>表</a:t>
            </a:r>
            <a:r>
              <a:rPr lang="en-US" altLang="zh-CN" sz="1600" dirty="0"/>
              <a:t>2.4.1 </a:t>
            </a:r>
            <a:r>
              <a:rPr lang="zh-CN" altLang="zh-CN" sz="1600" dirty="0"/>
              <a:t>某组病人在是否尝试新药以后的恢复情况</a:t>
            </a:r>
          </a:p>
        </p:txBody>
      </p:sp>
      <p:sp>
        <p:nvSpPr>
          <p:cNvPr id="15" name="矩形 14"/>
          <p:cNvSpPr/>
          <p:nvPr/>
        </p:nvSpPr>
        <p:spPr>
          <a:xfrm>
            <a:off x="4686308" y="3142509"/>
            <a:ext cx="3437263" cy="584775"/>
          </a:xfrm>
          <a:prstGeom prst="rect">
            <a:avLst/>
          </a:prstGeom>
        </p:spPr>
        <p:txBody>
          <a:bodyPr wrap="square">
            <a:spAutoFit/>
          </a:bodyPr>
          <a:lstStyle/>
          <a:p>
            <a:pPr algn="ctr"/>
            <a:r>
              <a:rPr lang="zh-CN" altLang="zh-CN" sz="1600" dirty="0"/>
              <a:t>表</a:t>
            </a:r>
            <a:r>
              <a:rPr lang="en-US" altLang="zh-CN" sz="1600" dirty="0"/>
              <a:t>2.4.2 </a:t>
            </a:r>
            <a:r>
              <a:rPr lang="zh-CN" altLang="zh-CN" sz="1600" dirty="0"/>
              <a:t>以性别分组后的某组病人在是否尝试新药以后的恢复情况</a:t>
            </a:r>
          </a:p>
        </p:txBody>
      </p:sp>
      <p:sp>
        <p:nvSpPr>
          <p:cNvPr id="16" name="矩形 15"/>
          <p:cNvSpPr/>
          <p:nvPr/>
        </p:nvSpPr>
        <p:spPr>
          <a:xfrm>
            <a:off x="264404" y="4098234"/>
            <a:ext cx="8427904" cy="2261581"/>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zh-CN" sz="1600" dirty="0"/>
              <a:t>表</a:t>
            </a:r>
            <a:r>
              <a:rPr lang="en-US" altLang="zh-CN" sz="1600" dirty="0"/>
              <a:t>2.4.1</a:t>
            </a:r>
            <a:r>
              <a:rPr lang="zh-CN" altLang="zh-CN" sz="1600" dirty="0"/>
              <a:t>列出了某组病人在是否尝试新药以后的恢复情况：不用药病人的恢复率高于用药病人的恢复率。</a:t>
            </a:r>
          </a:p>
          <a:p>
            <a:pPr marL="285750" indent="-285750">
              <a:lnSpc>
                <a:spcPct val="150000"/>
              </a:lnSpc>
              <a:buFont typeface="Wingdings" panose="05000000000000000000" pitchFamily="2" charset="2"/>
              <a:buChar char="l"/>
            </a:pPr>
            <a:r>
              <a:rPr lang="zh-CN" altLang="zh-CN" sz="1600" dirty="0"/>
              <a:t>然而，当对所有病人按照性别分组后，可得到表</a:t>
            </a:r>
            <a:r>
              <a:rPr lang="en-US" altLang="zh-CN" sz="1600" dirty="0"/>
              <a:t>2.4.2</a:t>
            </a:r>
            <a:r>
              <a:rPr lang="zh-CN" altLang="zh-CN" sz="1600" dirty="0"/>
              <a:t>。当分别比较按照性别分组的两类病人的恢复率时，却发现用药病人的恢复率均高于不用药病人的恢复率，这与表</a:t>
            </a:r>
            <a:r>
              <a:rPr lang="en-US" altLang="zh-CN" sz="1600" dirty="0"/>
              <a:t>2.4.1</a:t>
            </a:r>
            <a:r>
              <a:rPr lang="zh-CN" altLang="zh-CN" sz="1600" dirty="0"/>
              <a:t>的统计结果正好相反。这就是著名的辛普森悖论</a:t>
            </a:r>
            <a:r>
              <a:rPr lang="en-US" altLang="zh-CN" sz="1600" dirty="0"/>
              <a:t>(Simpson’s paradox)</a:t>
            </a:r>
            <a:r>
              <a:rPr lang="zh-CN" altLang="zh-CN" sz="1600" dirty="0"/>
              <a:t>，其指出在总体样本上成立的某种关系却在分组样本里恰好相反。</a:t>
            </a:r>
          </a:p>
        </p:txBody>
      </p:sp>
    </p:spTree>
    <p:extLst>
      <p:ext uri="{BB962C8B-B14F-4D97-AF65-F5344CB8AC3E}">
        <p14:creationId xmlns:p14="http://schemas.microsoft.com/office/powerpoint/2010/main" val="25017455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768479" y="112225"/>
            <a:ext cx="8465301" cy="536704"/>
          </a:xfrm>
        </p:spPr>
        <p:txBody>
          <a:bodyPr/>
          <a:lstStyle/>
          <a:p>
            <a:r>
              <a:rPr lang="zh-CN" altLang="en-US" sz="2200" dirty="0">
                <a:solidFill>
                  <a:srgbClr val="0156FF"/>
                </a:solidFill>
                <a:latin typeface="Times New Roman" panose="02020603050405020304" pitchFamily="18" charset="0"/>
                <a:cs typeface="Times New Roman" panose="02020603050405020304" pitchFamily="18" charset="0"/>
              </a:rPr>
              <a:t>因果推理（</a:t>
            </a:r>
            <a:r>
              <a:rPr lang="en-US" altLang="zh-CN" sz="2200" dirty="0">
                <a:solidFill>
                  <a:srgbClr val="0156FF"/>
                </a:solidFill>
                <a:latin typeface="Times New Roman" panose="02020603050405020304" pitchFamily="18" charset="0"/>
                <a:cs typeface="Times New Roman" panose="02020603050405020304" pitchFamily="18" charset="0"/>
              </a:rPr>
              <a:t>Causal Inference</a:t>
            </a:r>
            <a:r>
              <a:rPr lang="zh-CN" altLang="en-US" sz="2200" dirty="0">
                <a:solidFill>
                  <a:srgbClr val="0156FF"/>
                </a:solidFill>
                <a:latin typeface="Times New Roman" panose="02020603050405020304" pitchFamily="18" charset="0"/>
                <a:cs typeface="Times New Roman" panose="02020603050405020304" pitchFamily="18" charset="0"/>
              </a:rPr>
              <a:t>）</a:t>
            </a:r>
            <a:r>
              <a:rPr lang="en-US" altLang="zh-CN" sz="2200" b="0" dirty="0">
                <a:latin typeface="Times New Roman" panose="02020603050405020304" pitchFamily="18" charset="0"/>
                <a:ea typeface="黑体" panose="02010609060101010101" pitchFamily="49" charset="-122"/>
                <a:cs typeface="Times New Roman" panose="02020603050405020304" pitchFamily="18" charset="0"/>
              </a:rPr>
              <a:t>: Simpson’s Paradox (</a:t>
            </a:r>
            <a:r>
              <a:rPr lang="zh-CN" altLang="en-US" sz="2200" b="0" dirty="0">
                <a:latin typeface="Times New Roman" panose="02020603050405020304" pitchFamily="18" charset="0"/>
                <a:ea typeface="黑体" panose="02010609060101010101" pitchFamily="49" charset="-122"/>
                <a:cs typeface="Times New Roman" panose="02020603050405020304" pitchFamily="18" charset="0"/>
              </a:rPr>
              <a:t>辛普森悖论</a:t>
            </a:r>
            <a:r>
              <a:rPr lang="en-US" altLang="zh-CN" sz="2200" b="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200" b="0" i="1" dirty="0">
              <a:solidFill>
                <a:srgbClr val="0156FF"/>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1" name="表格 10"/>
          <p:cNvGraphicFramePr>
            <a:graphicFrameLocks noGrp="1"/>
          </p:cNvGraphicFramePr>
          <p:nvPr>
            <p:extLst>
              <p:ext uri="{D42A27DB-BD31-4B8C-83A1-F6EECF244321}">
                <p14:modId xmlns:p14="http://schemas.microsoft.com/office/powerpoint/2010/main" val="2317761090"/>
              </p:ext>
            </p:extLst>
          </p:nvPr>
        </p:nvGraphicFramePr>
        <p:xfrm>
          <a:off x="590770" y="1274173"/>
          <a:ext cx="2949783" cy="1475444"/>
        </p:xfrm>
        <a:graphic>
          <a:graphicData uri="http://schemas.openxmlformats.org/drawingml/2006/table">
            <a:tbl>
              <a:tblPr firstRow="1" firstCol="1" bandRow="1">
                <a:tableStyleId>{5C22544A-7EE6-4342-B048-85BDC9FD1C3A}</a:tableStyleId>
              </a:tblPr>
              <a:tblGrid>
                <a:gridCol w="983261">
                  <a:extLst>
                    <a:ext uri="{9D8B030D-6E8A-4147-A177-3AD203B41FA5}">
                      <a16:colId xmlns:a16="http://schemas.microsoft.com/office/drawing/2014/main" val="20000"/>
                    </a:ext>
                  </a:extLst>
                </a:gridCol>
                <a:gridCol w="983261">
                  <a:extLst>
                    <a:ext uri="{9D8B030D-6E8A-4147-A177-3AD203B41FA5}">
                      <a16:colId xmlns:a16="http://schemas.microsoft.com/office/drawing/2014/main" val="20001"/>
                    </a:ext>
                  </a:extLst>
                </a:gridCol>
                <a:gridCol w="983261">
                  <a:extLst>
                    <a:ext uri="{9D8B030D-6E8A-4147-A177-3AD203B41FA5}">
                      <a16:colId xmlns:a16="http://schemas.microsoft.com/office/drawing/2014/main" val="20002"/>
                    </a:ext>
                  </a:extLst>
                </a:gridCol>
              </a:tblGrid>
              <a:tr h="368861">
                <a:tc>
                  <a:txBody>
                    <a:bodyPr/>
                    <a:lstStyle/>
                    <a:p>
                      <a:pPr algn="ctr">
                        <a:spcBef>
                          <a:spcPts val="1000"/>
                        </a:spcBef>
                        <a:spcAft>
                          <a:spcPts val="0"/>
                        </a:spcAft>
                      </a:pPr>
                      <a:r>
                        <a:rPr lang="en-US" sz="1400" dirty="0">
                          <a:effectLst/>
                          <a:latin typeface="+mn-lt"/>
                          <a:ea typeface="+mn-ea"/>
                        </a:rPr>
                        <a:t> </a:t>
                      </a:r>
                      <a:endParaRPr lang="zh-CN" sz="1400" dirty="0">
                        <a:effectLst/>
                        <a:latin typeface="+mn-lt"/>
                        <a:ea typeface="+mn-ea"/>
                        <a:cs typeface="Times New Roman"/>
                      </a:endParaRPr>
                    </a:p>
                  </a:txBody>
                  <a:tcPr marL="68580" marR="68580" marT="0" marB="0" anchor="ctr"/>
                </a:tc>
                <a:tc>
                  <a:txBody>
                    <a:bodyPr/>
                    <a:lstStyle/>
                    <a:p>
                      <a:pPr algn="ctr">
                        <a:spcBef>
                          <a:spcPts val="1000"/>
                        </a:spcBef>
                        <a:spcAft>
                          <a:spcPts val="0"/>
                        </a:spcAft>
                      </a:pPr>
                      <a:r>
                        <a:rPr lang="zh-CN" sz="1400">
                          <a:effectLst/>
                          <a:latin typeface="+mn-lt"/>
                          <a:ea typeface="+mn-ea"/>
                        </a:rPr>
                        <a:t>不用药</a:t>
                      </a:r>
                      <a:endParaRPr lang="zh-CN" sz="1400">
                        <a:effectLst/>
                        <a:latin typeface="+mn-lt"/>
                        <a:ea typeface="+mn-ea"/>
                        <a:cs typeface="Times New Roman"/>
                      </a:endParaRPr>
                    </a:p>
                  </a:txBody>
                  <a:tcPr marL="68580" marR="68580" marT="0" marB="0" anchor="ctr"/>
                </a:tc>
                <a:tc>
                  <a:txBody>
                    <a:bodyPr/>
                    <a:lstStyle/>
                    <a:p>
                      <a:pPr algn="ctr">
                        <a:spcBef>
                          <a:spcPts val="1000"/>
                        </a:spcBef>
                        <a:spcAft>
                          <a:spcPts val="0"/>
                        </a:spcAft>
                      </a:pPr>
                      <a:r>
                        <a:rPr lang="zh-CN" sz="1400">
                          <a:effectLst/>
                          <a:latin typeface="+mn-lt"/>
                          <a:ea typeface="+mn-ea"/>
                        </a:rPr>
                        <a:t>用药</a:t>
                      </a:r>
                      <a:endParaRPr lang="zh-CN" sz="1400">
                        <a:effectLst/>
                        <a:latin typeface="+mn-lt"/>
                        <a:ea typeface="+mn-ea"/>
                        <a:cs typeface="Times New Roman"/>
                      </a:endParaRPr>
                    </a:p>
                  </a:txBody>
                  <a:tcPr marL="68580" marR="68580" marT="0" marB="0" anchor="ctr"/>
                </a:tc>
                <a:extLst>
                  <a:ext uri="{0D108BD9-81ED-4DB2-BD59-A6C34878D82A}">
                    <a16:rowId xmlns:a16="http://schemas.microsoft.com/office/drawing/2014/main" val="10000"/>
                  </a:ext>
                </a:extLst>
              </a:tr>
              <a:tr h="368861">
                <a:tc>
                  <a:txBody>
                    <a:bodyPr/>
                    <a:lstStyle/>
                    <a:p>
                      <a:pPr algn="ctr">
                        <a:spcBef>
                          <a:spcPts val="1000"/>
                        </a:spcBef>
                        <a:spcAft>
                          <a:spcPts val="0"/>
                        </a:spcAft>
                      </a:pPr>
                      <a:r>
                        <a:rPr lang="zh-CN" sz="1400" dirty="0">
                          <a:effectLst/>
                          <a:latin typeface="+mn-lt"/>
                          <a:ea typeface="+mn-ea"/>
                        </a:rPr>
                        <a:t>恢复人数</a:t>
                      </a:r>
                      <a:endParaRPr lang="zh-CN" sz="1400" dirty="0">
                        <a:effectLst/>
                        <a:latin typeface="+mn-lt"/>
                        <a:ea typeface="+mn-ea"/>
                        <a:cs typeface="Times New Roman"/>
                      </a:endParaRPr>
                    </a:p>
                  </a:txBody>
                  <a:tcPr marL="68580" marR="68580" marT="0" marB="0" anchor="ctr"/>
                </a:tc>
                <a:tc>
                  <a:txBody>
                    <a:bodyPr/>
                    <a:lstStyle/>
                    <a:p>
                      <a:pPr algn="ctr">
                        <a:spcBef>
                          <a:spcPts val="1000"/>
                        </a:spcBef>
                        <a:spcAft>
                          <a:spcPts val="0"/>
                        </a:spcAft>
                      </a:pPr>
                      <a:r>
                        <a:rPr lang="en-US" sz="1400" dirty="0">
                          <a:effectLst/>
                          <a:latin typeface="+mn-lt"/>
                          <a:ea typeface="+mn-ea"/>
                        </a:rPr>
                        <a:t>289</a:t>
                      </a:r>
                      <a:endParaRPr lang="zh-CN" sz="1400" dirty="0">
                        <a:effectLst/>
                        <a:latin typeface="+mn-lt"/>
                        <a:ea typeface="+mn-ea"/>
                        <a:cs typeface="Times New Roman"/>
                      </a:endParaRPr>
                    </a:p>
                  </a:txBody>
                  <a:tcPr marL="68580" marR="68580" marT="0" marB="0" anchor="ctr"/>
                </a:tc>
                <a:tc>
                  <a:txBody>
                    <a:bodyPr/>
                    <a:lstStyle/>
                    <a:p>
                      <a:pPr algn="ctr">
                        <a:spcBef>
                          <a:spcPts val="1000"/>
                        </a:spcBef>
                        <a:spcAft>
                          <a:spcPts val="0"/>
                        </a:spcAft>
                      </a:pPr>
                      <a:r>
                        <a:rPr lang="en-US" sz="1400">
                          <a:effectLst/>
                          <a:latin typeface="+mn-lt"/>
                          <a:ea typeface="+mn-ea"/>
                        </a:rPr>
                        <a:t>273</a:t>
                      </a:r>
                      <a:endParaRPr lang="zh-CN" sz="1400">
                        <a:effectLst/>
                        <a:latin typeface="+mn-lt"/>
                        <a:ea typeface="+mn-ea"/>
                        <a:cs typeface="Times New Roman"/>
                      </a:endParaRPr>
                    </a:p>
                  </a:txBody>
                  <a:tcPr marL="68580" marR="68580" marT="0" marB="0" anchor="ctr"/>
                </a:tc>
                <a:extLst>
                  <a:ext uri="{0D108BD9-81ED-4DB2-BD59-A6C34878D82A}">
                    <a16:rowId xmlns:a16="http://schemas.microsoft.com/office/drawing/2014/main" val="10001"/>
                  </a:ext>
                </a:extLst>
              </a:tr>
              <a:tr h="368861">
                <a:tc>
                  <a:txBody>
                    <a:bodyPr/>
                    <a:lstStyle/>
                    <a:p>
                      <a:pPr algn="ctr">
                        <a:spcBef>
                          <a:spcPts val="1000"/>
                        </a:spcBef>
                        <a:spcAft>
                          <a:spcPts val="0"/>
                        </a:spcAft>
                      </a:pPr>
                      <a:r>
                        <a:rPr lang="zh-CN" sz="1400">
                          <a:effectLst/>
                          <a:latin typeface="+mn-lt"/>
                          <a:ea typeface="+mn-ea"/>
                        </a:rPr>
                        <a:t>总人数</a:t>
                      </a:r>
                      <a:endParaRPr lang="zh-CN" sz="1400">
                        <a:effectLst/>
                        <a:latin typeface="+mn-lt"/>
                        <a:ea typeface="+mn-ea"/>
                        <a:cs typeface="Times New Roman"/>
                      </a:endParaRPr>
                    </a:p>
                  </a:txBody>
                  <a:tcPr marL="68580" marR="68580" marT="0" marB="0" anchor="ctr"/>
                </a:tc>
                <a:tc>
                  <a:txBody>
                    <a:bodyPr/>
                    <a:lstStyle/>
                    <a:p>
                      <a:pPr algn="ctr">
                        <a:spcBef>
                          <a:spcPts val="1000"/>
                        </a:spcBef>
                        <a:spcAft>
                          <a:spcPts val="0"/>
                        </a:spcAft>
                      </a:pPr>
                      <a:r>
                        <a:rPr lang="en-US" sz="1400" dirty="0">
                          <a:effectLst/>
                          <a:latin typeface="+mn-lt"/>
                          <a:ea typeface="+mn-ea"/>
                        </a:rPr>
                        <a:t>350</a:t>
                      </a:r>
                      <a:endParaRPr lang="zh-CN" sz="1400" dirty="0">
                        <a:effectLst/>
                        <a:latin typeface="+mn-lt"/>
                        <a:ea typeface="+mn-ea"/>
                        <a:cs typeface="Times New Roman"/>
                      </a:endParaRPr>
                    </a:p>
                  </a:txBody>
                  <a:tcPr marL="68580" marR="68580" marT="0" marB="0" anchor="ctr"/>
                </a:tc>
                <a:tc>
                  <a:txBody>
                    <a:bodyPr/>
                    <a:lstStyle/>
                    <a:p>
                      <a:pPr algn="ctr">
                        <a:spcBef>
                          <a:spcPts val="1000"/>
                        </a:spcBef>
                        <a:spcAft>
                          <a:spcPts val="0"/>
                        </a:spcAft>
                      </a:pPr>
                      <a:r>
                        <a:rPr lang="en-US" sz="1400" dirty="0">
                          <a:effectLst/>
                          <a:latin typeface="+mn-lt"/>
                          <a:ea typeface="+mn-ea"/>
                        </a:rPr>
                        <a:t>350</a:t>
                      </a:r>
                      <a:endParaRPr lang="zh-CN" sz="1400" dirty="0">
                        <a:effectLst/>
                        <a:latin typeface="+mn-lt"/>
                        <a:ea typeface="+mn-ea"/>
                        <a:cs typeface="Times New Roman"/>
                      </a:endParaRPr>
                    </a:p>
                  </a:txBody>
                  <a:tcPr marL="68580" marR="68580" marT="0" marB="0" anchor="ctr"/>
                </a:tc>
                <a:extLst>
                  <a:ext uri="{0D108BD9-81ED-4DB2-BD59-A6C34878D82A}">
                    <a16:rowId xmlns:a16="http://schemas.microsoft.com/office/drawing/2014/main" val="10002"/>
                  </a:ext>
                </a:extLst>
              </a:tr>
              <a:tr h="368861">
                <a:tc>
                  <a:txBody>
                    <a:bodyPr/>
                    <a:lstStyle/>
                    <a:p>
                      <a:pPr algn="ctr">
                        <a:spcBef>
                          <a:spcPts val="1000"/>
                        </a:spcBef>
                        <a:spcAft>
                          <a:spcPts val="0"/>
                        </a:spcAft>
                      </a:pPr>
                      <a:r>
                        <a:rPr lang="zh-CN" sz="1400">
                          <a:effectLst/>
                          <a:latin typeface="+mn-lt"/>
                          <a:ea typeface="+mn-ea"/>
                        </a:rPr>
                        <a:t>恢复率</a:t>
                      </a:r>
                      <a:r>
                        <a:rPr lang="en-US" sz="1400">
                          <a:effectLst/>
                          <a:latin typeface="+mn-lt"/>
                          <a:ea typeface="+mn-ea"/>
                        </a:rPr>
                        <a:t>(%)</a:t>
                      </a:r>
                      <a:endParaRPr lang="zh-CN" sz="1400">
                        <a:effectLst/>
                        <a:latin typeface="+mn-lt"/>
                        <a:ea typeface="+mn-ea"/>
                        <a:cs typeface="Times New Roman"/>
                      </a:endParaRPr>
                    </a:p>
                  </a:txBody>
                  <a:tcPr marL="68580" marR="68580" marT="0" marB="0" anchor="ctr"/>
                </a:tc>
                <a:tc>
                  <a:txBody>
                    <a:bodyPr/>
                    <a:lstStyle/>
                    <a:p>
                      <a:pPr algn="ctr">
                        <a:spcBef>
                          <a:spcPts val="1000"/>
                        </a:spcBef>
                        <a:spcAft>
                          <a:spcPts val="0"/>
                        </a:spcAft>
                      </a:pPr>
                      <a:r>
                        <a:rPr lang="en-US" sz="1400" dirty="0">
                          <a:effectLst/>
                          <a:latin typeface="+mn-lt"/>
                          <a:ea typeface="+mn-ea"/>
                        </a:rPr>
                        <a:t>83</a:t>
                      </a:r>
                      <a:endParaRPr lang="zh-CN" sz="1400" dirty="0">
                        <a:effectLst/>
                        <a:latin typeface="+mn-lt"/>
                        <a:ea typeface="+mn-ea"/>
                        <a:cs typeface="Times New Roman"/>
                      </a:endParaRPr>
                    </a:p>
                  </a:txBody>
                  <a:tcPr marL="68580" marR="68580" marT="0" marB="0" anchor="ctr"/>
                </a:tc>
                <a:tc>
                  <a:txBody>
                    <a:bodyPr/>
                    <a:lstStyle/>
                    <a:p>
                      <a:pPr algn="ctr">
                        <a:spcBef>
                          <a:spcPts val="1000"/>
                        </a:spcBef>
                        <a:spcAft>
                          <a:spcPts val="0"/>
                        </a:spcAft>
                      </a:pPr>
                      <a:r>
                        <a:rPr lang="en-US" sz="1400" dirty="0">
                          <a:effectLst/>
                          <a:latin typeface="+mn-lt"/>
                          <a:ea typeface="+mn-ea"/>
                        </a:rPr>
                        <a:t>78</a:t>
                      </a:r>
                      <a:endParaRPr lang="zh-CN" sz="1400" dirty="0">
                        <a:effectLst/>
                        <a:latin typeface="+mn-lt"/>
                        <a:ea typeface="+mn-ea"/>
                        <a:cs typeface="Times New Roman"/>
                      </a:endParaRPr>
                    </a:p>
                  </a:txBody>
                  <a:tcPr marL="68580" marR="68580" marT="0" marB="0" anchor="ctr"/>
                </a:tc>
                <a:extLst>
                  <a:ext uri="{0D108BD9-81ED-4DB2-BD59-A6C34878D82A}">
                    <a16:rowId xmlns:a16="http://schemas.microsoft.com/office/drawing/2014/main" val="10003"/>
                  </a:ext>
                </a:extLst>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673070366"/>
              </p:ext>
            </p:extLst>
          </p:nvPr>
        </p:nvGraphicFramePr>
        <p:xfrm>
          <a:off x="4186409" y="1251326"/>
          <a:ext cx="4219460" cy="1586428"/>
        </p:xfrm>
        <a:graphic>
          <a:graphicData uri="http://schemas.openxmlformats.org/drawingml/2006/table">
            <a:tbl>
              <a:tblPr firstRow="1" firstCol="1" bandRow="1">
                <a:tableStyleId>{5C22544A-7EE6-4342-B048-85BDC9FD1C3A}</a:tableStyleId>
              </a:tblPr>
              <a:tblGrid>
                <a:gridCol w="1066366">
                  <a:extLst>
                    <a:ext uri="{9D8B030D-6E8A-4147-A177-3AD203B41FA5}">
                      <a16:colId xmlns:a16="http://schemas.microsoft.com/office/drawing/2014/main" val="20000"/>
                    </a:ext>
                  </a:extLst>
                </a:gridCol>
                <a:gridCol w="621418">
                  <a:extLst>
                    <a:ext uri="{9D8B030D-6E8A-4147-A177-3AD203B41FA5}">
                      <a16:colId xmlns:a16="http://schemas.microsoft.com/office/drawing/2014/main" val="20001"/>
                    </a:ext>
                  </a:extLst>
                </a:gridCol>
                <a:gridCol w="843892">
                  <a:extLst>
                    <a:ext uri="{9D8B030D-6E8A-4147-A177-3AD203B41FA5}">
                      <a16:colId xmlns:a16="http://schemas.microsoft.com/office/drawing/2014/main" val="20002"/>
                    </a:ext>
                  </a:extLst>
                </a:gridCol>
                <a:gridCol w="843892">
                  <a:extLst>
                    <a:ext uri="{9D8B030D-6E8A-4147-A177-3AD203B41FA5}">
                      <a16:colId xmlns:a16="http://schemas.microsoft.com/office/drawing/2014/main" val="20003"/>
                    </a:ext>
                  </a:extLst>
                </a:gridCol>
                <a:gridCol w="843892">
                  <a:extLst>
                    <a:ext uri="{9D8B030D-6E8A-4147-A177-3AD203B41FA5}">
                      <a16:colId xmlns:a16="http://schemas.microsoft.com/office/drawing/2014/main" val="20004"/>
                    </a:ext>
                  </a:extLst>
                </a:gridCol>
              </a:tblGrid>
              <a:tr h="226632">
                <a:tc rowSpan="2">
                  <a:txBody>
                    <a:bodyPr/>
                    <a:lstStyle/>
                    <a:p>
                      <a:pPr algn="ctr">
                        <a:spcBef>
                          <a:spcPts val="1000"/>
                        </a:spcBef>
                        <a:spcAft>
                          <a:spcPts val="0"/>
                        </a:spcAft>
                      </a:pPr>
                      <a:r>
                        <a:rPr lang="en-US" sz="1400" dirty="0">
                          <a:effectLst/>
                          <a:latin typeface="+mn-lt"/>
                        </a:rPr>
                        <a:t> </a:t>
                      </a:r>
                      <a:endParaRPr lang="zh-CN" sz="1400" dirty="0">
                        <a:effectLst/>
                        <a:latin typeface="+mn-lt"/>
                        <a:ea typeface="华文楷体"/>
                        <a:cs typeface="Times New Roman"/>
                      </a:endParaRPr>
                    </a:p>
                  </a:txBody>
                  <a:tcPr marL="68580" marR="68580" marT="0" marB="0" anchor="ctr"/>
                </a:tc>
                <a:tc gridSpan="2">
                  <a:txBody>
                    <a:bodyPr/>
                    <a:lstStyle/>
                    <a:p>
                      <a:pPr algn="ctr">
                        <a:spcBef>
                          <a:spcPts val="1000"/>
                        </a:spcBef>
                        <a:spcAft>
                          <a:spcPts val="0"/>
                        </a:spcAft>
                      </a:pPr>
                      <a:r>
                        <a:rPr lang="zh-CN" sz="1400">
                          <a:effectLst/>
                          <a:latin typeface="+mn-lt"/>
                        </a:rPr>
                        <a:t>不用药</a:t>
                      </a:r>
                      <a:endParaRPr lang="zh-CN" sz="1400">
                        <a:effectLst/>
                        <a:latin typeface="+mn-lt"/>
                        <a:ea typeface="华文楷体"/>
                        <a:cs typeface="Times New Roman"/>
                      </a:endParaRPr>
                    </a:p>
                  </a:txBody>
                  <a:tcPr marL="68580" marR="68580" marT="0" marB="0" anchor="ctr"/>
                </a:tc>
                <a:tc hMerge="1">
                  <a:txBody>
                    <a:bodyPr/>
                    <a:lstStyle/>
                    <a:p>
                      <a:endParaRPr lang="zh-CN" altLang="en-US"/>
                    </a:p>
                  </a:txBody>
                  <a:tcPr/>
                </a:tc>
                <a:tc gridSpan="2">
                  <a:txBody>
                    <a:bodyPr/>
                    <a:lstStyle/>
                    <a:p>
                      <a:pPr algn="ctr">
                        <a:spcBef>
                          <a:spcPts val="1000"/>
                        </a:spcBef>
                        <a:spcAft>
                          <a:spcPts val="0"/>
                        </a:spcAft>
                      </a:pPr>
                      <a:r>
                        <a:rPr lang="zh-CN" sz="1400">
                          <a:effectLst/>
                          <a:latin typeface="+mn-lt"/>
                        </a:rPr>
                        <a:t>用药</a:t>
                      </a:r>
                      <a:endParaRPr lang="zh-CN" sz="1400">
                        <a:effectLst/>
                        <a:latin typeface="+mn-lt"/>
                        <a:ea typeface="华文楷体"/>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0"/>
                  </a:ext>
                </a:extLst>
              </a:tr>
              <a:tr h="226632">
                <a:tc vMerge="1">
                  <a:txBody>
                    <a:bodyPr/>
                    <a:lstStyle/>
                    <a:p>
                      <a:endParaRPr lang="zh-CN" altLang="en-US"/>
                    </a:p>
                  </a:txBody>
                  <a:tcPr/>
                </a:tc>
                <a:tc>
                  <a:txBody>
                    <a:bodyPr/>
                    <a:lstStyle/>
                    <a:p>
                      <a:pPr algn="ctr">
                        <a:spcBef>
                          <a:spcPts val="1000"/>
                        </a:spcBef>
                        <a:spcAft>
                          <a:spcPts val="0"/>
                        </a:spcAft>
                      </a:pPr>
                      <a:r>
                        <a:rPr lang="zh-CN" sz="1400" dirty="0">
                          <a:effectLst/>
                          <a:latin typeface="+mn-lt"/>
                        </a:rPr>
                        <a:t>男性</a:t>
                      </a:r>
                      <a:endParaRPr lang="zh-CN" sz="1400" dirty="0">
                        <a:effectLst/>
                        <a:latin typeface="+mn-lt"/>
                        <a:ea typeface="华文楷体"/>
                        <a:cs typeface="Times New Roman"/>
                      </a:endParaRPr>
                    </a:p>
                  </a:txBody>
                  <a:tcPr marL="68580" marR="68580" marT="0" marB="0" anchor="ctr"/>
                </a:tc>
                <a:tc>
                  <a:txBody>
                    <a:bodyPr/>
                    <a:lstStyle/>
                    <a:p>
                      <a:pPr algn="ctr">
                        <a:spcBef>
                          <a:spcPts val="1000"/>
                        </a:spcBef>
                        <a:spcAft>
                          <a:spcPts val="0"/>
                        </a:spcAft>
                      </a:pPr>
                      <a:r>
                        <a:rPr lang="zh-CN" sz="1400">
                          <a:effectLst/>
                          <a:latin typeface="+mn-lt"/>
                        </a:rPr>
                        <a:t>女性</a:t>
                      </a:r>
                      <a:endParaRPr lang="zh-CN" sz="1400">
                        <a:effectLst/>
                        <a:latin typeface="+mn-lt"/>
                        <a:ea typeface="华文楷体"/>
                        <a:cs typeface="Times New Roman"/>
                      </a:endParaRPr>
                    </a:p>
                  </a:txBody>
                  <a:tcPr marL="68580" marR="68580" marT="0" marB="0" anchor="ctr"/>
                </a:tc>
                <a:tc>
                  <a:txBody>
                    <a:bodyPr/>
                    <a:lstStyle/>
                    <a:p>
                      <a:pPr algn="ctr">
                        <a:spcBef>
                          <a:spcPts val="1000"/>
                        </a:spcBef>
                        <a:spcAft>
                          <a:spcPts val="0"/>
                        </a:spcAft>
                      </a:pPr>
                      <a:r>
                        <a:rPr lang="zh-CN" sz="1400">
                          <a:effectLst/>
                          <a:latin typeface="+mn-lt"/>
                        </a:rPr>
                        <a:t>男性</a:t>
                      </a:r>
                      <a:endParaRPr lang="zh-CN" sz="1400">
                        <a:effectLst/>
                        <a:latin typeface="+mn-lt"/>
                        <a:ea typeface="华文楷体"/>
                        <a:cs typeface="Times New Roman"/>
                      </a:endParaRPr>
                    </a:p>
                  </a:txBody>
                  <a:tcPr marL="68580" marR="68580" marT="0" marB="0" anchor="ctr"/>
                </a:tc>
                <a:tc>
                  <a:txBody>
                    <a:bodyPr/>
                    <a:lstStyle/>
                    <a:p>
                      <a:pPr algn="ctr">
                        <a:spcBef>
                          <a:spcPts val="1000"/>
                        </a:spcBef>
                        <a:spcAft>
                          <a:spcPts val="0"/>
                        </a:spcAft>
                      </a:pPr>
                      <a:r>
                        <a:rPr lang="zh-CN" sz="1400">
                          <a:effectLst/>
                          <a:latin typeface="+mn-lt"/>
                        </a:rPr>
                        <a:t>女性</a:t>
                      </a:r>
                      <a:endParaRPr lang="zh-CN" sz="1400">
                        <a:effectLst/>
                        <a:latin typeface="+mn-lt"/>
                        <a:ea typeface="华文楷体"/>
                        <a:cs typeface="Times New Roman"/>
                      </a:endParaRPr>
                    </a:p>
                  </a:txBody>
                  <a:tcPr marL="68580" marR="68580" marT="0" marB="0" anchor="ctr"/>
                </a:tc>
                <a:extLst>
                  <a:ext uri="{0D108BD9-81ED-4DB2-BD59-A6C34878D82A}">
                    <a16:rowId xmlns:a16="http://schemas.microsoft.com/office/drawing/2014/main" val="10001"/>
                  </a:ext>
                </a:extLst>
              </a:tr>
              <a:tr h="453266">
                <a:tc>
                  <a:txBody>
                    <a:bodyPr/>
                    <a:lstStyle/>
                    <a:p>
                      <a:pPr algn="ctr">
                        <a:spcBef>
                          <a:spcPts val="1000"/>
                        </a:spcBef>
                        <a:spcAft>
                          <a:spcPts val="0"/>
                        </a:spcAft>
                      </a:pPr>
                      <a:r>
                        <a:rPr lang="zh-CN" sz="1400" dirty="0">
                          <a:effectLst/>
                          <a:latin typeface="+mn-lt"/>
                        </a:rPr>
                        <a:t>恢复人数</a:t>
                      </a:r>
                      <a:endParaRPr lang="zh-CN" sz="1400" dirty="0">
                        <a:effectLst/>
                        <a:latin typeface="+mn-lt"/>
                        <a:ea typeface="华文楷体"/>
                        <a:cs typeface="Times New Roman"/>
                      </a:endParaRPr>
                    </a:p>
                  </a:txBody>
                  <a:tcPr marL="68580" marR="68580" marT="0" marB="0" anchor="ctr"/>
                </a:tc>
                <a:tc>
                  <a:txBody>
                    <a:bodyPr/>
                    <a:lstStyle/>
                    <a:p>
                      <a:pPr algn="ctr">
                        <a:spcBef>
                          <a:spcPts val="1000"/>
                        </a:spcBef>
                        <a:spcAft>
                          <a:spcPts val="0"/>
                        </a:spcAft>
                      </a:pPr>
                      <a:r>
                        <a:rPr lang="en-US" sz="1400" dirty="0">
                          <a:effectLst/>
                          <a:latin typeface="+mn-lt"/>
                        </a:rPr>
                        <a:t>234</a:t>
                      </a:r>
                      <a:endParaRPr lang="zh-CN" sz="1400" dirty="0">
                        <a:effectLst/>
                        <a:latin typeface="+mn-lt"/>
                        <a:ea typeface="华文楷体"/>
                        <a:cs typeface="Times New Roman"/>
                      </a:endParaRPr>
                    </a:p>
                  </a:txBody>
                  <a:tcPr marL="68580" marR="68580" marT="0" marB="0" anchor="ctr"/>
                </a:tc>
                <a:tc>
                  <a:txBody>
                    <a:bodyPr/>
                    <a:lstStyle/>
                    <a:p>
                      <a:pPr algn="ctr">
                        <a:spcBef>
                          <a:spcPts val="1000"/>
                        </a:spcBef>
                        <a:spcAft>
                          <a:spcPts val="0"/>
                        </a:spcAft>
                      </a:pPr>
                      <a:r>
                        <a:rPr lang="en-US" sz="1400" dirty="0">
                          <a:effectLst/>
                          <a:latin typeface="+mn-lt"/>
                        </a:rPr>
                        <a:t>55</a:t>
                      </a:r>
                      <a:endParaRPr lang="zh-CN" sz="1400" dirty="0">
                        <a:effectLst/>
                        <a:latin typeface="+mn-lt"/>
                        <a:ea typeface="华文楷体"/>
                        <a:cs typeface="Times New Roman"/>
                      </a:endParaRPr>
                    </a:p>
                  </a:txBody>
                  <a:tcPr marL="68580" marR="68580" marT="0" marB="0" anchor="ctr"/>
                </a:tc>
                <a:tc>
                  <a:txBody>
                    <a:bodyPr/>
                    <a:lstStyle/>
                    <a:p>
                      <a:pPr algn="ctr">
                        <a:spcBef>
                          <a:spcPts val="1000"/>
                        </a:spcBef>
                        <a:spcAft>
                          <a:spcPts val="0"/>
                        </a:spcAft>
                      </a:pPr>
                      <a:r>
                        <a:rPr lang="en-US" sz="1400" dirty="0">
                          <a:effectLst/>
                          <a:latin typeface="+mn-lt"/>
                        </a:rPr>
                        <a:t>81</a:t>
                      </a:r>
                      <a:endParaRPr lang="zh-CN" sz="1400" dirty="0">
                        <a:effectLst/>
                        <a:latin typeface="+mn-lt"/>
                        <a:ea typeface="华文楷体"/>
                        <a:cs typeface="Times New Roman"/>
                      </a:endParaRPr>
                    </a:p>
                  </a:txBody>
                  <a:tcPr marL="68580" marR="68580" marT="0" marB="0" anchor="ctr"/>
                </a:tc>
                <a:tc>
                  <a:txBody>
                    <a:bodyPr/>
                    <a:lstStyle/>
                    <a:p>
                      <a:pPr algn="ctr">
                        <a:spcBef>
                          <a:spcPts val="1000"/>
                        </a:spcBef>
                        <a:spcAft>
                          <a:spcPts val="0"/>
                        </a:spcAft>
                      </a:pPr>
                      <a:r>
                        <a:rPr lang="en-US" sz="1400">
                          <a:effectLst/>
                          <a:latin typeface="+mn-lt"/>
                        </a:rPr>
                        <a:t>192</a:t>
                      </a:r>
                      <a:endParaRPr lang="zh-CN" sz="1400">
                        <a:effectLst/>
                        <a:latin typeface="+mn-lt"/>
                        <a:ea typeface="华文楷体"/>
                        <a:cs typeface="Times New Roman"/>
                      </a:endParaRPr>
                    </a:p>
                  </a:txBody>
                  <a:tcPr marL="68580" marR="68580" marT="0" marB="0" anchor="ctr"/>
                </a:tc>
                <a:extLst>
                  <a:ext uri="{0D108BD9-81ED-4DB2-BD59-A6C34878D82A}">
                    <a16:rowId xmlns:a16="http://schemas.microsoft.com/office/drawing/2014/main" val="10002"/>
                  </a:ext>
                </a:extLst>
              </a:tr>
              <a:tr h="226632">
                <a:tc>
                  <a:txBody>
                    <a:bodyPr/>
                    <a:lstStyle/>
                    <a:p>
                      <a:pPr algn="ctr">
                        <a:spcBef>
                          <a:spcPts val="1000"/>
                        </a:spcBef>
                        <a:spcAft>
                          <a:spcPts val="0"/>
                        </a:spcAft>
                      </a:pPr>
                      <a:r>
                        <a:rPr lang="zh-CN" sz="1400">
                          <a:effectLst/>
                          <a:latin typeface="+mn-lt"/>
                        </a:rPr>
                        <a:t>总人数</a:t>
                      </a:r>
                      <a:endParaRPr lang="zh-CN" sz="1400">
                        <a:effectLst/>
                        <a:latin typeface="+mn-lt"/>
                        <a:ea typeface="华文楷体"/>
                        <a:cs typeface="Times New Roman"/>
                      </a:endParaRPr>
                    </a:p>
                  </a:txBody>
                  <a:tcPr marL="68580" marR="68580" marT="0" marB="0" anchor="ctr"/>
                </a:tc>
                <a:tc>
                  <a:txBody>
                    <a:bodyPr/>
                    <a:lstStyle/>
                    <a:p>
                      <a:pPr algn="ctr">
                        <a:spcBef>
                          <a:spcPts val="1000"/>
                        </a:spcBef>
                        <a:spcAft>
                          <a:spcPts val="0"/>
                        </a:spcAft>
                      </a:pPr>
                      <a:r>
                        <a:rPr lang="en-US" sz="1400">
                          <a:effectLst/>
                          <a:latin typeface="+mn-lt"/>
                        </a:rPr>
                        <a:t>270</a:t>
                      </a:r>
                      <a:endParaRPr lang="zh-CN" sz="1400">
                        <a:effectLst/>
                        <a:latin typeface="+mn-lt"/>
                        <a:ea typeface="华文楷体"/>
                        <a:cs typeface="Times New Roman"/>
                      </a:endParaRPr>
                    </a:p>
                  </a:txBody>
                  <a:tcPr marL="68580" marR="68580" marT="0" marB="0" anchor="ctr"/>
                </a:tc>
                <a:tc>
                  <a:txBody>
                    <a:bodyPr/>
                    <a:lstStyle/>
                    <a:p>
                      <a:pPr algn="ctr">
                        <a:spcBef>
                          <a:spcPts val="1000"/>
                        </a:spcBef>
                        <a:spcAft>
                          <a:spcPts val="0"/>
                        </a:spcAft>
                      </a:pPr>
                      <a:r>
                        <a:rPr lang="en-US" sz="1400">
                          <a:effectLst/>
                          <a:latin typeface="+mn-lt"/>
                        </a:rPr>
                        <a:t>80</a:t>
                      </a:r>
                      <a:endParaRPr lang="zh-CN" sz="1400">
                        <a:effectLst/>
                        <a:latin typeface="+mn-lt"/>
                        <a:ea typeface="华文楷体"/>
                        <a:cs typeface="Times New Roman"/>
                      </a:endParaRPr>
                    </a:p>
                  </a:txBody>
                  <a:tcPr marL="68580" marR="68580" marT="0" marB="0" anchor="ctr"/>
                </a:tc>
                <a:tc>
                  <a:txBody>
                    <a:bodyPr/>
                    <a:lstStyle/>
                    <a:p>
                      <a:pPr algn="ctr">
                        <a:spcBef>
                          <a:spcPts val="1000"/>
                        </a:spcBef>
                        <a:spcAft>
                          <a:spcPts val="0"/>
                        </a:spcAft>
                      </a:pPr>
                      <a:r>
                        <a:rPr lang="en-US" sz="1400" dirty="0">
                          <a:effectLst/>
                          <a:latin typeface="+mn-lt"/>
                        </a:rPr>
                        <a:t>87</a:t>
                      </a:r>
                      <a:endParaRPr lang="zh-CN" sz="1400" dirty="0">
                        <a:effectLst/>
                        <a:latin typeface="+mn-lt"/>
                        <a:ea typeface="华文楷体"/>
                        <a:cs typeface="Times New Roman"/>
                      </a:endParaRPr>
                    </a:p>
                  </a:txBody>
                  <a:tcPr marL="68580" marR="68580" marT="0" marB="0" anchor="ctr"/>
                </a:tc>
                <a:tc>
                  <a:txBody>
                    <a:bodyPr/>
                    <a:lstStyle/>
                    <a:p>
                      <a:pPr algn="ctr">
                        <a:spcBef>
                          <a:spcPts val="1000"/>
                        </a:spcBef>
                        <a:spcAft>
                          <a:spcPts val="0"/>
                        </a:spcAft>
                      </a:pPr>
                      <a:r>
                        <a:rPr lang="en-US" sz="1400" dirty="0">
                          <a:effectLst/>
                          <a:latin typeface="+mn-lt"/>
                        </a:rPr>
                        <a:t>263</a:t>
                      </a:r>
                      <a:endParaRPr lang="zh-CN" sz="1400" dirty="0">
                        <a:effectLst/>
                        <a:latin typeface="+mn-lt"/>
                        <a:ea typeface="华文楷体"/>
                        <a:cs typeface="Times New Roman"/>
                      </a:endParaRPr>
                    </a:p>
                  </a:txBody>
                  <a:tcPr marL="68580" marR="68580" marT="0" marB="0" anchor="ctr"/>
                </a:tc>
                <a:extLst>
                  <a:ext uri="{0D108BD9-81ED-4DB2-BD59-A6C34878D82A}">
                    <a16:rowId xmlns:a16="http://schemas.microsoft.com/office/drawing/2014/main" val="10003"/>
                  </a:ext>
                </a:extLst>
              </a:tr>
              <a:tr h="453266">
                <a:tc>
                  <a:txBody>
                    <a:bodyPr/>
                    <a:lstStyle/>
                    <a:p>
                      <a:pPr algn="ctr">
                        <a:spcBef>
                          <a:spcPts val="1000"/>
                        </a:spcBef>
                        <a:spcAft>
                          <a:spcPts val="0"/>
                        </a:spcAft>
                      </a:pPr>
                      <a:r>
                        <a:rPr lang="zh-CN" sz="1400">
                          <a:effectLst/>
                          <a:latin typeface="+mn-lt"/>
                        </a:rPr>
                        <a:t>恢复率</a:t>
                      </a:r>
                      <a:r>
                        <a:rPr lang="en-US" sz="1400">
                          <a:effectLst/>
                          <a:latin typeface="+mn-lt"/>
                        </a:rPr>
                        <a:t>(%)</a:t>
                      </a:r>
                      <a:endParaRPr lang="zh-CN" sz="1400">
                        <a:effectLst/>
                        <a:latin typeface="+mn-lt"/>
                        <a:ea typeface="华文楷体"/>
                        <a:cs typeface="Times New Roman"/>
                      </a:endParaRPr>
                    </a:p>
                  </a:txBody>
                  <a:tcPr marL="68580" marR="68580" marT="0" marB="0" anchor="ctr"/>
                </a:tc>
                <a:tc>
                  <a:txBody>
                    <a:bodyPr/>
                    <a:lstStyle/>
                    <a:p>
                      <a:pPr algn="ctr">
                        <a:spcBef>
                          <a:spcPts val="1000"/>
                        </a:spcBef>
                        <a:spcAft>
                          <a:spcPts val="0"/>
                        </a:spcAft>
                      </a:pPr>
                      <a:r>
                        <a:rPr lang="en-US" sz="1400">
                          <a:effectLst/>
                          <a:latin typeface="+mn-lt"/>
                        </a:rPr>
                        <a:t>87</a:t>
                      </a:r>
                      <a:endParaRPr lang="zh-CN" sz="1400">
                        <a:effectLst/>
                        <a:latin typeface="+mn-lt"/>
                        <a:ea typeface="华文楷体"/>
                        <a:cs typeface="Times New Roman"/>
                      </a:endParaRPr>
                    </a:p>
                  </a:txBody>
                  <a:tcPr marL="68580" marR="68580" marT="0" marB="0" anchor="ctr"/>
                </a:tc>
                <a:tc>
                  <a:txBody>
                    <a:bodyPr/>
                    <a:lstStyle/>
                    <a:p>
                      <a:pPr algn="ctr">
                        <a:spcBef>
                          <a:spcPts val="1000"/>
                        </a:spcBef>
                        <a:spcAft>
                          <a:spcPts val="0"/>
                        </a:spcAft>
                      </a:pPr>
                      <a:r>
                        <a:rPr lang="en-US" sz="1400">
                          <a:effectLst/>
                          <a:latin typeface="+mn-lt"/>
                        </a:rPr>
                        <a:t>69</a:t>
                      </a:r>
                      <a:endParaRPr lang="zh-CN" sz="1400">
                        <a:effectLst/>
                        <a:latin typeface="+mn-lt"/>
                        <a:ea typeface="华文楷体"/>
                        <a:cs typeface="Times New Roman"/>
                      </a:endParaRPr>
                    </a:p>
                  </a:txBody>
                  <a:tcPr marL="68580" marR="68580" marT="0" marB="0" anchor="ctr"/>
                </a:tc>
                <a:tc>
                  <a:txBody>
                    <a:bodyPr/>
                    <a:lstStyle/>
                    <a:p>
                      <a:pPr algn="ctr">
                        <a:spcBef>
                          <a:spcPts val="1000"/>
                        </a:spcBef>
                        <a:spcAft>
                          <a:spcPts val="0"/>
                        </a:spcAft>
                      </a:pPr>
                      <a:r>
                        <a:rPr lang="en-US" sz="1400">
                          <a:effectLst/>
                          <a:latin typeface="+mn-lt"/>
                        </a:rPr>
                        <a:t>93</a:t>
                      </a:r>
                      <a:endParaRPr lang="zh-CN" sz="1400">
                        <a:effectLst/>
                        <a:latin typeface="+mn-lt"/>
                        <a:ea typeface="华文楷体"/>
                        <a:cs typeface="Times New Roman"/>
                      </a:endParaRPr>
                    </a:p>
                  </a:txBody>
                  <a:tcPr marL="68580" marR="68580" marT="0" marB="0" anchor="ctr"/>
                </a:tc>
                <a:tc>
                  <a:txBody>
                    <a:bodyPr/>
                    <a:lstStyle/>
                    <a:p>
                      <a:pPr algn="ctr">
                        <a:spcBef>
                          <a:spcPts val="1000"/>
                        </a:spcBef>
                        <a:spcAft>
                          <a:spcPts val="0"/>
                        </a:spcAft>
                      </a:pPr>
                      <a:r>
                        <a:rPr lang="en-US" sz="1400" dirty="0">
                          <a:effectLst/>
                          <a:latin typeface="+mn-lt"/>
                        </a:rPr>
                        <a:t>73</a:t>
                      </a:r>
                      <a:endParaRPr lang="zh-CN" sz="1400" dirty="0">
                        <a:effectLst/>
                        <a:latin typeface="+mn-lt"/>
                        <a:ea typeface="华文楷体"/>
                        <a:cs typeface="Times New Roman"/>
                      </a:endParaRPr>
                    </a:p>
                  </a:txBody>
                  <a:tcPr marL="68580" marR="68580" marT="0" marB="0" anchor="ctr"/>
                </a:tc>
                <a:extLst>
                  <a:ext uri="{0D108BD9-81ED-4DB2-BD59-A6C34878D82A}">
                    <a16:rowId xmlns:a16="http://schemas.microsoft.com/office/drawing/2014/main" val="10004"/>
                  </a:ext>
                </a:extLst>
              </a:tr>
            </a:tbl>
          </a:graphicData>
        </a:graphic>
      </p:graphicFrame>
      <p:sp>
        <p:nvSpPr>
          <p:cNvPr id="14" name="矩形 13"/>
          <p:cNvSpPr/>
          <p:nvPr/>
        </p:nvSpPr>
        <p:spPr>
          <a:xfrm>
            <a:off x="417272" y="3013102"/>
            <a:ext cx="2958029" cy="584775"/>
          </a:xfrm>
          <a:prstGeom prst="rect">
            <a:avLst/>
          </a:prstGeom>
        </p:spPr>
        <p:txBody>
          <a:bodyPr wrap="square">
            <a:spAutoFit/>
          </a:bodyPr>
          <a:lstStyle/>
          <a:p>
            <a:pPr algn="ctr"/>
            <a:r>
              <a:rPr lang="zh-CN" altLang="zh-CN" sz="1600" dirty="0"/>
              <a:t>表</a:t>
            </a:r>
            <a:r>
              <a:rPr lang="en-US" altLang="zh-CN" sz="1600" dirty="0"/>
              <a:t>2.9 </a:t>
            </a:r>
            <a:r>
              <a:rPr lang="zh-CN" altLang="zh-CN" sz="1600" dirty="0"/>
              <a:t>某组病人在是否尝试新药以后的恢复情况</a:t>
            </a:r>
          </a:p>
        </p:txBody>
      </p:sp>
      <p:sp>
        <p:nvSpPr>
          <p:cNvPr id="15" name="矩形 14"/>
          <p:cNvSpPr/>
          <p:nvPr/>
        </p:nvSpPr>
        <p:spPr>
          <a:xfrm>
            <a:off x="3988106" y="3142509"/>
            <a:ext cx="4902506" cy="830997"/>
          </a:xfrm>
          <a:prstGeom prst="rect">
            <a:avLst/>
          </a:prstGeom>
        </p:spPr>
        <p:txBody>
          <a:bodyPr wrap="square">
            <a:spAutoFit/>
          </a:bodyPr>
          <a:lstStyle/>
          <a:p>
            <a:pPr algn="ctr"/>
            <a:r>
              <a:rPr lang="zh-CN" altLang="zh-CN" sz="1600" dirty="0"/>
              <a:t>表</a:t>
            </a:r>
            <a:r>
              <a:rPr lang="en-US" altLang="zh-CN" sz="1600" dirty="0"/>
              <a:t>2.10 </a:t>
            </a:r>
            <a:r>
              <a:rPr lang="zh-CN" altLang="zh-CN" sz="1600" dirty="0"/>
              <a:t>以性别分组后的某组病人在是否尝试新药以后的恢复情况</a:t>
            </a:r>
            <a:r>
              <a:rPr lang="zh-CN" altLang="en-US" sz="1600" dirty="0"/>
              <a:t>。用药男性和用药女性的恢复率均高于相应性别。</a:t>
            </a:r>
            <a:endParaRPr lang="zh-CN" altLang="zh-CN" sz="1600" dirty="0"/>
          </a:p>
        </p:txBody>
      </p:sp>
      <mc:AlternateContent xmlns:mc="http://schemas.openxmlformats.org/markup-compatibility/2006" xmlns:a14="http://schemas.microsoft.com/office/drawing/2010/main">
        <mc:Choice Requires="a14">
          <p:sp>
            <p:nvSpPr>
              <p:cNvPr id="2" name="矩形 1"/>
              <p:cNvSpPr/>
              <p:nvPr/>
            </p:nvSpPr>
            <p:spPr>
              <a:xfrm>
                <a:off x="121185" y="4134909"/>
                <a:ext cx="8769427" cy="1963038"/>
              </a:xfrm>
              <a:prstGeom prst="rect">
                <a:avLst/>
              </a:prstGeom>
            </p:spPr>
            <p:txBody>
              <a:bodyPr wrap="square">
                <a:spAutoFit/>
              </a:bodyPr>
              <a:lstStyle/>
              <a:p>
                <a:pPr marL="285750" indent="-285750">
                  <a:buFont typeface="Wingdings" panose="05000000000000000000" pitchFamily="2" charset="2"/>
                  <a:buChar char="l"/>
                </a:pPr>
                <a:r>
                  <a:rPr lang="zh-CN" altLang="zh-CN" dirty="0"/>
                  <a:t>从数学角度而言，上述悖论可写成初等数学不等式</a:t>
                </a:r>
                <a14:m>
                  <m:oMath xmlns:m="http://schemas.openxmlformats.org/officeDocument/2006/math">
                    <m:f>
                      <m:fPr>
                        <m:ctrlPr>
                          <a:rPr lang="zh-CN" altLang="zh-CN" i="1">
                            <a:latin typeface="Cambria Math" panose="02040503050406030204" pitchFamily="18" charset="0"/>
                          </a:rPr>
                        </m:ctrlPr>
                      </m:fPr>
                      <m:num>
                        <m:r>
                          <a:rPr lang="en-US" altLang="zh-CN" i="1">
                            <a:latin typeface="Cambria Math"/>
                          </a:rPr>
                          <m:t>𝑏</m:t>
                        </m:r>
                      </m:num>
                      <m:den>
                        <m:r>
                          <a:rPr lang="en-US" altLang="zh-CN" i="1">
                            <a:latin typeface="Cambria Math"/>
                          </a:rPr>
                          <m:t>𝑎</m:t>
                        </m:r>
                      </m:den>
                    </m:f>
                    <m:r>
                      <a:rPr lang="en-US" altLang="zh-CN" i="1">
                        <a:latin typeface="Cambria Math"/>
                      </a:rPr>
                      <m:t>&lt;</m:t>
                    </m:r>
                    <m:f>
                      <m:fPr>
                        <m:ctrlPr>
                          <a:rPr lang="zh-CN" altLang="zh-CN" i="1">
                            <a:latin typeface="Cambria Math" panose="02040503050406030204" pitchFamily="18" charset="0"/>
                          </a:rPr>
                        </m:ctrlPr>
                      </m:fPr>
                      <m:num>
                        <m:r>
                          <a:rPr lang="en-US" altLang="zh-CN" i="1">
                            <a:latin typeface="Cambria Math"/>
                          </a:rPr>
                          <m:t>𝑑</m:t>
                        </m:r>
                      </m:num>
                      <m:den>
                        <m:r>
                          <a:rPr lang="en-US" altLang="zh-CN" i="1">
                            <a:latin typeface="Cambria Math"/>
                          </a:rPr>
                          <m:t>𝑐</m:t>
                        </m:r>
                      </m:den>
                    </m:f>
                    <m:r>
                      <a:rPr lang="en-US" altLang="zh-CN" i="1">
                        <a:latin typeface="Cambria Math"/>
                      </a:rPr>
                      <m:t>,</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a:rPr>
                              <m:t>𝑏</m:t>
                            </m:r>
                          </m:e>
                          <m:sup>
                            <m:r>
                              <a:rPr lang="en-US" altLang="zh-CN" i="1">
                                <a:latin typeface="Cambria Math"/>
                              </a:rPr>
                              <m:t>′</m:t>
                            </m:r>
                          </m:sup>
                        </m:sSup>
                      </m:num>
                      <m:den>
                        <m:sSup>
                          <m:sSupPr>
                            <m:ctrlPr>
                              <a:rPr lang="zh-CN" altLang="zh-CN" i="1">
                                <a:latin typeface="Cambria Math" panose="02040503050406030204" pitchFamily="18" charset="0"/>
                              </a:rPr>
                            </m:ctrlPr>
                          </m:sSupPr>
                          <m:e>
                            <m:r>
                              <a:rPr lang="en-US" altLang="zh-CN" i="1">
                                <a:latin typeface="Cambria Math"/>
                              </a:rPr>
                              <m:t>𝑎</m:t>
                            </m:r>
                          </m:e>
                          <m:sup>
                            <m:r>
                              <a:rPr lang="en-US" altLang="zh-CN" i="1">
                                <a:latin typeface="Cambria Math"/>
                              </a:rPr>
                              <m:t>′</m:t>
                            </m:r>
                          </m:sup>
                        </m:sSup>
                      </m:den>
                    </m:f>
                    <m:r>
                      <a:rPr lang="en-US" altLang="zh-CN" i="1">
                        <a:latin typeface="Cambria Math"/>
                      </a:rPr>
                      <m:t>&lt;</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a:rPr>
                              <m:t>𝑑</m:t>
                            </m:r>
                          </m:e>
                          <m:sup>
                            <m:r>
                              <a:rPr lang="en-US" altLang="zh-CN" i="1">
                                <a:latin typeface="Cambria Math"/>
                              </a:rPr>
                              <m:t>′</m:t>
                            </m:r>
                          </m:sup>
                        </m:sSup>
                      </m:num>
                      <m:den>
                        <m:sSup>
                          <m:sSupPr>
                            <m:ctrlPr>
                              <a:rPr lang="zh-CN" altLang="zh-CN" i="1">
                                <a:latin typeface="Cambria Math" panose="02040503050406030204" pitchFamily="18" charset="0"/>
                              </a:rPr>
                            </m:ctrlPr>
                          </m:sSupPr>
                          <m:e>
                            <m:r>
                              <a:rPr lang="en-US" altLang="zh-CN" i="1">
                                <a:latin typeface="Cambria Math"/>
                              </a:rPr>
                              <m:t>𝑐</m:t>
                            </m:r>
                          </m:e>
                          <m:sup>
                            <m:r>
                              <a:rPr lang="en-US" altLang="zh-CN" i="1">
                                <a:latin typeface="Cambria Math"/>
                              </a:rPr>
                              <m:t>′</m:t>
                            </m:r>
                          </m:sup>
                        </m:sSup>
                      </m:den>
                    </m:f>
                    <m:r>
                      <a:rPr lang="en-US" altLang="zh-CN" i="1">
                        <a:latin typeface="Cambria Math"/>
                      </a:rPr>
                      <m:t>,</m:t>
                    </m:r>
                    <m:f>
                      <m:fPr>
                        <m:ctrlPr>
                          <a:rPr lang="zh-CN" altLang="zh-CN" i="1">
                            <a:latin typeface="Cambria Math" panose="02040503050406030204" pitchFamily="18" charset="0"/>
                          </a:rPr>
                        </m:ctrlPr>
                      </m:fPr>
                      <m:num>
                        <m:r>
                          <a:rPr lang="en-US" altLang="zh-CN" i="1">
                            <a:latin typeface="Cambria Math"/>
                          </a:rPr>
                          <m:t>𝑏</m:t>
                        </m:r>
                        <m:r>
                          <a:rPr lang="en-US" altLang="zh-CN" i="1">
                            <a:latin typeface="Cambria Math"/>
                          </a:rPr>
                          <m:t>+</m:t>
                        </m:r>
                        <m:sSup>
                          <m:sSupPr>
                            <m:ctrlPr>
                              <a:rPr lang="zh-CN" altLang="zh-CN" i="1">
                                <a:latin typeface="Cambria Math" panose="02040503050406030204" pitchFamily="18" charset="0"/>
                              </a:rPr>
                            </m:ctrlPr>
                          </m:sSupPr>
                          <m:e>
                            <m:r>
                              <a:rPr lang="en-US" altLang="zh-CN" i="1">
                                <a:latin typeface="Cambria Math"/>
                              </a:rPr>
                              <m:t>𝑏</m:t>
                            </m:r>
                          </m:e>
                          <m:sup>
                            <m:r>
                              <a:rPr lang="en-US" altLang="zh-CN" i="1">
                                <a:latin typeface="Cambria Math"/>
                              </a:rPr>
                              <m:t>′</m:t>
                            </m:r>
                          </m:sup>
                        </m:sSup>
                      </m:num>
                      <m:den>
                        <m:sSup>
                          <m:sSupPr>
                            <m:ctrlPr>
                              <a:rPr lang="zh-CN" altLang="zh-CN" i="1">
                                <a:latin typeface="Cambria Math" panose="02040503050406030204" pitchFamily="18" charset="0"/>
                              </a:rPr>
                            </m:ctrlPr>
                          </m:sSupPr>
                          <m:e>
                            <m:r>
                              <a:rPr lang="en-US" altLang="zh-CN" i="1">
                                <a:latin typeface="Cambria Math"/>
                              </a:rPr>
                              <m:t>𝑎</m:t>
                            </m:r>
                            <m:r>
                              <a:rPr lang="en-US" altLang="zh-CN" i="1">
                                <a:latin typeface="Cambria Math"/>
                              </a:rPr>
                              <m:t>+</m:t>
                            </m:r>
                            <m:r>
                              <a:rPr lang="en-US" altLang="zh-CN" i="1">
                                <a:latin typeface="Cambria Math"/>
                              </a:rPr>
                              <m:t>𝑎</m:t>
                            </m:r>
                          </m:e>
                          <m:sup>
                            <m:r>
                              <a:rPr lang="en-US" altLang="zh-CN" i="1">
                                <a:latin typeface="Cambria Math"/>
                              </a:rPr>
                              <m:t>′</m:t>
                            </m:r>
                          </m:sup>
                        </m:sSup>
                      </m:den>
                    </m:f>
                    <m:r>
                      <a:rPr lang="en-US" altLang="zh-CN" i="1">
                        <a:latin typeface="Cambria Math"/>
                      </a:rPr>
                      <m:t>&gt;</m:t>
                    </m:r>
                    <m:f>
                      <m:fPr>
                        <m:ctrlPr>
                          <a:rPr lang="zh-CN" altLang="zh-CN" i="1">
                            <a:latin typeface="Cambria Math" panose="02040503050406030204" pitchFamily="18" charset="0"/>
                          </a:rPr>
                        </m:ctrlPr>
                      </m:fPr>
                      <m:num>
                        <m:r>
                          <a:rPr lang="en-US" altLang="zh-CN" i="1">
                            <a:latin typeface="Cambria Math"/>
                          </a:rPr>
                          <m:t>𝑑</m:t>
                        </m:r>
                        <m:r>
                          <a:rPr lang="en-US" altLang="zh-CN" i="1">
                            <a:latin typeface="Cambria Math"/>
                          </a:rPr>
                          <m:t>+</m:t>
                        </m:r>
                        <m:sSup>
                          <m:sSupPr>
                            <m:ctrlPr>
                              <a:rPr lang="zh-CN" altLang="zh-CN" i="1">
                                <a:latin typeface="Cambria Math" panose="02040503050406030204" pitchFamily="18" charset="0"/>
                              </a:rPr>
                            </m:ctrlPr>
                          </m:sSupPr>
                          <m:e>
                            <m:r>
                              <a:rPr lang="en-US" altLang="zh-CN" i="1">
                                <a:latin typeface="Cambria Math"/>
                              </a:rPr>
                              <m:t>𝑑</m:t>
                            </m:r>
                          </m:e>
                          <m:sup>
                            <m:r>
                              <a:rPr lang="en-US" altLang="zh-CN" i="1">
                                <a:latin typeface="Cambria Math"/>
                              </a:rPr>
                              <m:t>′</m:t>
                            </m:r>
                          </m:sup>
                        </m:sSup>
                      </m:num>
                      <m:den>
                        <m:sSup>
                          <m:sSupPr>
                            <m:ctrlPr>
                              <a:rPr lang="zh-CN" altLang="zh-CN" i="1">
                                <a:latin typeface="Cambria Math" panose="02040503050406030204" pitchFamily="18" charset="0"/>
                              </a:rPr>
                            </m:ctrlPr>
                          </m:sSupPr>
                          <m:e>
                            <m:r>
                              <a:rPr lang="en-US" altLang="zh-CN" i="1">
                                <a:latin typeface="Cambria Math"/>
                              </a:rPr>
                              <m:t>𝑐</m:t>
                            </m:r>
                            <m:r>
                              <a:rPr lang="en-US" altLang="zh-CN" i="1">
                                <a:latin typeface="Cambria Math"/>
                              </a:rPr>
                              <m:t>+</m:t>
                            </m:r>
                            <m:r>
                              <a:rPr lang="en-US" altLang="zh-CN" i="1">
                                <a:latin typeface="Cambria Math"/>
                              </a:rPr>
                              <m:t>𝑐</m:t>
                            </m:r>
                          </m:e>
                          <m:sup>
                            <m:r>
                              <a:rPr lang="en-US" altLang="zh-CN" i="1">
                                <a:latin typeface="Cambria Math"/>
                              </a:rPr>
                              <m:t>′</m:t>
                            </m:r>
                          </m:sup>
                        </m:sSup>
                      </m:den>
                    </m:f>
                  </m:oMath>
                </a14:m>
                <a:r>
                  <a:rPr lang="zh-CN" altLang="zh-CN" dirty="0"/>
                  <a:t>。</a:t>
                </a:r>
                <a:endParaRPr lang="en-US" altLang="zh-CN" dirty="0"/>
              </a:p>
              <a:p>
                <a:pPr marL="285750" indent="-285750">
                  <a:buFont typeface="Wingdings" panose="05000000000000000000" pitchFamily="2" charset="2"/>
                  <a:buChar char="l"/>
                </a:pPr>
                <a:endParaRPr lang="zh-CN" altLang="zh-CN" dirty="0"/>
              </a:p>
              <a:p>
                <a:pPr marL="285750" indent="-285750">
                  <a:buFont typeface="Wingdings" panose="05000000000000000000" pitchFamily="2" charset="2"/>
                  <a:buChar char="l"/>
                </a:pPr>
                <a:r>
                  <a:rPr lang="zh-CN" altLang="zh-CN" dirty="0"/>
                  <a:t>辛普森悖论表明，在某些情况下，忽略潜在的</a:t>
                </a:r>
                <a:r>
                  <a:rPr lang="en-US" altLang="zh-CN" dirty="0"/>
                  <a:t>“</a:t>
                </a:r>
                <a:r>
                  <a:rPr lang="zh-CN" altLang="zh-CN" dirty="0"/>
                  <a:t>第三个变量</a:t>
                </a:r>
                <a:r>
                  <a:rPr lang="en-US" altLang="zh-CN" dirty="0"/>
                  <a:t>”</a:t>
                </a:r>
                <a:r>
                  <a:rPr lang="zh-CN" altLang="zh-CN" dirty="0"/>
                  <a:t>（本例中性别就是用药与否和恢复率之外的第三个变量），可能会改变已有的结论，而我们常常却一无所知。从观测结果中寻找引发结果的原因、考虑数据生成的过程，由果溯因，就是因果推理</a:t>
                </a:r>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121185" y="4134909"/>
                <a:ext cx="8769427" cy="1963038"/>
              </a:xfrm>
              <a:prstGeom prst="rect">
                <a:avLst/>
              </a:prstGeom>
              <a:blipFill rotWithShape="1">
                <a:blip r:embed="rId2"/>
                <a:stretch>
                  <a:fillRect l="-487" b="-34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74914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768479" y="112225"/>
            <a:ext cx="8465301" cy="536704"/>
          </a:xfrm>
        </p:spPr>
        <p:txBody>
          <a:bodyPr/>
          <a:lstStyle/>
          <a:p>
            <a:r>
              <a:rPr lang="zh-CN" altLang="en-US" sz="2200" dirty="0">
                <a:solidFill>
                  <a:srgbClr val="0156FF"/>
                </a:solidFill>
                <a:latin typeface="Times New Roman" panose="02020603050405020304" pitchFamily="18" charset="0"/>
                <a:cs typeface="Times New Roman" panose="02020603050405020304" pitchFamily="18" charset="0"/>
              </a:rPr>
              <a:t>因果推理（</a:t>
            </a:r>
            <a:r>
              <a:rPr lang="en-US" altLang="zh-CN" sz="2200" dirty="0">
                <a:solidFill>
                  <a:srgbClr val="0156FF"/>
                </a:solidFill>
                <a:latin typeface="Times New Roman" panose="02020603050405020304" pitchFamily="18" charset="0"/>
                <a:cs typeface="Times New Roman" panose="02020603050405020304" pitchFamily="18" charset="0"/>
              </a:rPr>
              <a:t>Causal Inference</a:t>
            </a:r>
            <a:r>
              <a:rPr lang="zh-CN" altLang="en-US" sz="2200" dirty="0">
                <a:solidFill>
                  <a:srgbClr val="0156FF"/>
                </a:solidFill>
                <a:latin typeface="Times New Roman" panose="02020603050405020304" pitchFamily="18" charset="0"/>
                <a:cs typeface="Times New Roman" panose="02020603050405020304" pitchFamily="18" charset="0"/>
              </a:rPr>
              <a:t>）</a:t>
            </a:r>
            <a:r>
              <a:rPr lang="en-US" altLang="zh-CN" sz="2200" b="0" dirty="0">
                <a:latin typeface="Times New Roman" panose="02020603050405020304" pitchFamily="18" charset="0"/>
                <a:ea typeface="黑体" panose="02010609060101010101" pitchFamily="49" charset="-122"/>
                <a:cs typeface="Times New Roman" panose="02020603050405020304" pitchFamily="18" charset="0"/>
              </a:rPr>
              <a:t>: Simpson’s Paradox (</a:t>
            </a:r>
            <a:r>
              <a:rPr lang="zh-CN" altLang="en-US" sz="2200" b="0" dirty="0">
                <a:latin typeface="Times New Roman" panose="02020603050405020304" pitchFamily="18" charset="0"/>
                <a:ea typeface="黑体" panose="02010609060101010101" pitchFamily="49" charset="-122"/>
                <a:cs typeface="Times New Roman" panose="02020603050405020304" pitchFamily="18" charset="0"/>
              </a:rPr>
              <a:t>辛普森悖论</a:t>
            </a:r>
            <a:r>
              <a:rPr lang="en-US" altLang="zh-CN" sz="2200" b="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200" b="0" i="1" dirty="0">
              <a:solidFill>
                <a:srgbClr val="0156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矩形 7"/>
          <p:cNvSpPr/>
          <p:nvPr/>
        </p:nvSpPr>
        <p:spPr>
          <a:xfrm>
            <a:off x="336251" y="1461731"/>
            <a:ext cx="2954655" cy="369332"/>
          </a:xfrm>
          <a:prstGeom prst="rect">
            <a:avLst/>
          </a:prstGeom>
        </p:spPr>
        <p:txBody>
          <a:bodyPr wrap="none">
            <a:spAutoFit/>
          </a:bodyPr>
          <a:lstStyle/>
          <a:p>
            <a:r>
              <a:rPr lang="en-US" altLang="zh-CN" dirty="0">
                <a:latin typeface="Times New Roman" panose="02020603050405020304" pitchFamily="18" charset="0"/>
                <a:ea typeface="黑体" panose="02010609060101010101" pitchFamily="49" charset="-122"/>
                <a:cs typeface="Times New Roman" panose="02020603050405020304" pitchFamily="18" charset="0"/>
              </a:rPr>
              <a:t>1973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年伯克利本科生录取率</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矩形 11"/>
          <p:cNvSpPr/>
          <p:nvPr/>
        </p:nvSpPr>
        <p:spPr>
          <a:xfrm>
            <a:off x="1101688" y="6044210"/>
            <a:ext cx="7116896" cy="523220"/>
          </a:xfrm>
          <a:prstGeom prst="rect">
            <a:avLst/>
          </a:prstGeom>
        </p:spPr>
        <p:txBody>
          <a:bodyPr wrap="square">
            <a:spAutoFit/>
          </a:bodyPr>
          <a:lstStyle/>
          <a:p>
            <a:pPr lvl="0" algn="ctr"/>
            <a:r>
              <a:rPr lang="en-US" altLang="zh-CN" sz="1400" dirty="0">
                <a:latin typeface="Times New Roman" panose="02020603050405020304" pitchFamily="18" charset="0"/>
                <a:cs typeface="Times New Roman" panose="02020603050405020304" pitchFamily="18" charset="0"/>
              </a:rPr>
              <a:t>Peter J. Bickel, Eugene A. </a:t>
            </a:r>
            <a:r>
              <a:rPr lang="en-US" altLang="zh-CN" sz="1400" dirty="0" err="1">
                <a:latin typeface="Times New Roman" panose="02020603050405020304" pitchFamily="18" charset="0"/>
                <a:cs typeface="Times New Roman" panose="02020603050405020304" pitchFamily="18" charset="0"/>
              </a:rPr>
              <a:t>Hammel,O’Connell</a:t>
            </a:r>
            <a:r>
              <a:rPr lang="en-US" altLang="zh-CN" sz="1400" dirty="0">
                <a:latin typeface="Times New Roman" panose="02020603050405020304" pitchFamily="18" charset="0"/>
                <a:cs typeface="Times New Roman" panose="02020603050405020304" pitchFamily="18" charset="0"/>
              </a:rPr>
              <a:t>, J. W, Sex bias in graduate admissions: Data from Berkeley, </a:t>
            </a:r>
            <a:r>
              <a:rPr lang="en-US" altLang="zh-CN" sz="1400" i="1" dirty="0">
                <a:latin typeface="Times New Roman" panose="02020603050405020304" pitchFamily="18" charset="0"/>
                <a:cs typeface="Times New Roman" panose="02020603050405020304" pitchFamily="18" charset="0"/>
              </a:rPr>
              <a:t>Science</a:t>
            </a:r>
            <a:r>
              <a:rPr lang="en-US" altLang="zh-CN" sz="1400" dirty="0">
                <a:latin typeface="Times New Roman" panose="02020603050405020304" pitchFamily="18" charset="0"/>
                <a:cs typeface="Times New Roman" panose="02020603050405020304" pitchFamily="18" charset="0"/>
              </a:rPr>
              <a:t>, 187(4175):398-404,1975</a:t>
            </a:r>
            <a:endParaRPr lang="zh-CN" altLang="zh-CN" sz="1400" dirty="0">
              <a:latin typeface="Times New Roman" panose="02020603050405020304" pitchFamily="18" charset="0"/>
              <a:cs typeface="Times New Roman" panose="02020603050405020304" pitchFamily="18"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840163265"/>
              </p:ext>
            </p:extLst>
          </p:nvPr>
        </p:nvGraphicFramePr>
        <p:xfrm>
          <a:off x="441422" y="2126021"/>
          <a:ext cx="2961065" cy="1598506"/>
        </p:xfrm>
        <a:graphic>
          <a:graphicData uri="http://schemas.openxmlformats.org/drawingml/2006/table">
            <a:tbl>
              <a:tblPr firstRow="1" bandRow="1">
                <a:tableStyleId>{5C22544A-7EE6-4342-B048-85BDC9FD1C3A}</a:tableStyleId>
              </a:tblPr>
              <a:tblGrid>
                <a:gridCol w="592213">
                  <a:extLst>
                    <a:ext uri="{9D8B030D-6E8A-4147-A177-3AD203B41FA5}">
                      <a16:colId xmlns:a16="http://schemas.microsoft.com/office/drawing/2014/main" val="20000"/>
                    </a:ext>
                  </a:extLst>
                </a:gridCol>
                <a:gridCol w="592213">
                  <a:extLst>
                    <a:ext uri="{9D8B030D-6E8A-4147-A177-3AD203B41FA5}">
                      <a16:colId xmlns:a16="http://schemas.microsoft.com/office/drawing/2014/main" val="20001"/>
                    </a:ext>
                  </a:extLst>
                </a:gridCol>
                <a:gridCol w="592213">
                  <a:extLst>
                    <a:ext uri="{9D8B030D-6E8A-4147-A177-3AD203B41FA5}">
                      <a16:colId xmlns:a16="http://schemas.microsoft.com/office/drawing/2014/main" val="20002"/>
                    </a:ext>
                  </a:extLst>
                </a:gridCol>
                <a:gridCol w="592213">
                  <a:extLst>
                    <a:ext uri="{9D8B030D-6E8A-4147-A177-3AD203B41FA5}">
                      <a16:colId xmlns:a16="http://schemas.microsoft.com/office/drawing/2014/main" val="20003"/>
                    </a:ext>
                  </a:extLst>
                </a:gridCol>
                <a:gridCol w="592213">
                  <a:extLst>
                    <a:ext uri="{9D8B030D-6E8A-4147-A177-3AD203B41FA5}">
                      <a16:colId xmlns:a16="http://schemas.microsoft.com/office/drawing/2014/main" val="20004"/>
                    </a:ext>
                  </a:extLst>
                </a:gridCol>
              </a:tblGrid>
              <a:tr h="494453">
                <a:tc rowSpan="2">
                  <a:txBody>
                    <a:bodyPr/>
                    <a:lstStyle/>
                    <a:p>
                      <a:pPr algn="ct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男生</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女生</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b="0" dirty="0">
                        <a:solidFill>
                          <a:schemeClr val="tx1"/>
                        </a:solidFill>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09600">
                <a:tc vMerge="1">
                  <a:txBody>
                    <a:bodyPr/>
                    <a:lstStyle/>
                    <a:p>
                      <a:pPr algn="ctr"/>
                      <a:endParaRPr lang="zh-CN" altLang="en-US" b="0" dirty="0">
                        <a:solidFill>
                          <a:schemeClr val="tx1"/>
                        </a:solidFill>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申请数</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录取率</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申请数</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录取率</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94453">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整体</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8442</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44%</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4321</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35%</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aphicFrame>
        <p:nvGraphicFramePr>
          <p:cNvPr id="3" name="表格 2"/>
          <p:cNvGraphicFramePr>
            <a:graphicFrameLocks noGrp="1"/>
          </p:cNvGraphicFramePr>
          <p:nvPr>
            <p:extLst>
              <p:ext uri="{D42A27DB-BD31-4B8C-83A1-F6EECF244321}">
                <p14:modId xmlns:p14="http://schemas.microsoft.com/office/powerpoint/2010/main" val="1961336573"/>
              </p:ext>
            </p:extLst>
          </p:nvPr>
        </p:nvGraphicFramePr>
        <p:xfrm>
          <a:off x="4469320" y="1512976"/>
          <a:ext cx="3783685" cy="3169920"/>
        </p:xfrm>
        <a:graphic>
          <a:graphicData uri="http://schemas.openxmlformats.org/drawingml/2006/table">
            <a:tbl>
              <a:tblPr firstRow="1" bandRow="1">
                <a:tableStyleId>{5C22544A-7EE6-4342-B048-85BDC9FD1C3A}</a:tableStyleId>
              </a:tblPr>
              <a:tblGrid>
                <a:gridCol w="756737">
                  <a:extLst>
                    <a:ext uri="{9D8B030D-6E8A-4147-A177-3AD203B41FA5}">
                      <a16:colId xmlns:a16="http://schemas.microsoft.com/office/drawing/2014/main" val="20000"/>
                    </a:ext>
                  </a:extLst>
                </a:gridCol>
                <a:gridCol w="756737">
                  <a:extLst>
                    <a:ext uri="{9D8B030D-6E8A-4147-A177-3AD203B41FA5}">
                      <a16:colId xmlns:a16="http://schemas.microsoft.com/office/drawing/2014/main" val="20001"/>
                    </a:ext>
                  </a:extLst>
                </a:gridCol>
                <a:gridCol w="756737">
                  <a:extLst>
                    <a:ext uri="{9D8B030D-6E8A-4147-A177-3AD203B41FA5}">
                      <a16:colId xmlns:a16="http://schemas.microsoft.com/office/drawing/2014/main" val="20002"/>
                    </a:ext>
                  </a:extLst>
                </a:gridCol>
                <a:gridCol w="756737">
                  <a:extLst>
                    <a:ext uri="{9D8B030D-6E8A-4147-A177-3AD203B41FA5}">
                      <a16:colId xmlns:a16="http://schemas.microsoft.com/office/drawing/2014/main" val="20003"/>
                    </a:ext>
                  </a:extLst>
                </a:gridCol>
                <a:gridCol w="756737">
                  <a:extLst>
                    <a:ext uri="{9D8B030D-6E8A-4147-A177-3AD203B41FA5}">
                      <a16:colId xmlns:a16="http://schemas.microsoft.com/office/drawing/2014/main" val="20004"/>
                    </a:ext>
                  </a:extLst>
                </a:gridCol>
              </a:tblGrid>
              <a:tr h="365760">
                <a:tc rowSpan="2">
                  <a:txBody>
                    <a:bodyPr/>
                    <a:lstStyle/>
                    <a:p>
                      <a:pPr algn="ctr"/>
                      <a:endParaRPr lang="en-US" altLang="zh-CN" sz="1600" dirty="0">
                        <a:solidFill>
                          <a:schemeClr val="tx1"/>
                        </a:solidFill>
                        <a:latin typeface="Times New Roman" panose="02020603050405020304" pitchFamily="18" charset="0"/>
                        <a:cs typeface="Times New Roman" panose="02020603050405020304" pitchFamily="18" charset="0"/>
                      </a:endParaRPr>
                    </a:p>
                    <a:p>
                      <a:pPr algn="ctr"/>
                      <a:r>
                        <a:rPr lang="zh-CN" altLang="en-US" sz="1600" dirty="0">
                          <a:solidFill>
                            <a:schemeClr val="tx1"/>
                          </a:solidFill>
                          <a:latin typeface="Times New Roman" panose="02020603050405020304" pitchFamily="18" charset="0"/>
                          <a:cs typeface="Times New Roman" panose="02020603050405020304" pitchFamily="18" charset="0"/>
                        </a:rPr>
                        <a:t>学院</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zh-CN" altLang="en-US" sz="1600" dirty="0">
                          <a:solidFill>
                            <a:schemeClr val="tx1"/>
                          </a:solidFill>
                          <a:latin typeface="Times New Roman" panose="02020603050405020304" pitchFamily="18" charset="0"/>
                          <a:cs typeface="Times New Roman" panose="02020603050405020304" pitchFamily="18" charset="0"/>
                        </a:rPr>
                        <a:t>男生</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zh-CN" altLang="en-US" sz="1600" dirty="0">
                          <a:solidFill>
                            <a:schemeClr val="tx1"/>
                          </a:solidFill>
                          <a:latin typeface="Times New Roman" panose="02020603050405020304" pitchFamily="18" charset="0"/>
                          <a:cs typeface="Times New Roman" panose="02020603050405020304" pitchFamily="18" charset="0"/>
                        </a:rPr>
                        <a:t>女生</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760">
                <a:tc v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申请数</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录取率</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申请数</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录取率</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76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A</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825</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62%</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108</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82%</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576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B</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560</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63%</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25</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68%</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6576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C</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325</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37%</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593</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34%</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6576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D</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417</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33%</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375</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35%</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6576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191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28%</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393</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24%</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6576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F</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373</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6%</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341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7%</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
        <p:nvSpPr>
          <p:cNvPr id="4" name="矩形 3"/>
          <p:cNvSpPr/>
          <p:nvPr/>
        </p:nvSpPr>
        <p:spPr>
          <a:xfrm>
            <a:off x="311860" y="3900425"/>
            <a:ext cx="3411259" cy="584775"/>
          </a:xfrm>
          <a:prstGeom prst="rect">
            <a:avLst/>
          </a:prstGeom>
        </p:spPr>
        <p:txBody>
          <a:bodyPr wrap="square">
            <a:spAutoFit/>
          </a:bodyPr>
          <a:lstStyle/>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男生录取率</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(44%)</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远高于女生</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(35%)</a:t>
            </a:r>
          </a:p>
          <a:p>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矩形 4"/>
          <p:cNvSpPr/>
          <p:nvPr/>
        </p:nvSpPr>
        <p:spPr>
          <a:xfrm>
            <a:off x="3869141" y="4767847"/>
            <a:ext cx="4907601" cy="523220"/>
          </a:xfrm>
          <a:prstGeom prst="rect">
            <a:avLst/>
          </a:prstGeom>
        </p:spPr>
        <p:txBody>
          <a:bodyPr wrap="square">
            <a:spAutoFit/>
          </a:bodyPr>
          <a:lstStyle/>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六个最大的院系中，</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个院系女生录取率大于男生。如果按照这样的分类，女生实际上比男生的录取率还高一点点。</a:t>
            </a:r>
          </a:p>
        </p:txBody>
      </p:sp>
      <p:sp>
        <p:nvSpPr>
          <p:cNvPr id="6" name="矩形 5"/>
          <p:cNvSpPr/>
          <p:nvPr/>
        </p:nvSpPr>
        <p:spPr>
          <a:xfrm>
            <a:off x="1553377" y="5443826"/>
            <a:ext cx="5883009" cy="523220"/>
          </a:xfrm>
          <a:prstGeom prst="rect">
            <a:avLst/>
          </a:prstGeom>
        </p:spPr>
        <p:txBody>
          <a:bodyPr wrap="square">
            <a:spAutoFit/>
          </a:bodyPr>
          <a:lstStyle/>
          <a:p>
            <a:pPr algn="ctr"/>
            <a:r>
              <a:rPr lang="zh-CN" altLang="en-US" sz="1400" dirty="0">
                <a:latin typeface="黑体" panose="02010609060101010101" pitchFamily="49" charset="-122"/>
                <a:ea typeface="黑体" panose="02010609060101010101" pitchFamily="49" charset="-122"/>
              </a:rPr>
              <a:t>女生更愿意申请那些竞争压力很大的院系（比如英语系），但是男生却更愿意申请那些相对容易进的院系（比如工程学系）。</a:t>
            </a:r>
          </a:p>
        </p:txBody>
      </p:sp>
    </p:spTree>
    <p:extLst>
      <p:ext uri="{BB962C8B-B14F-4D97-AF65-F5344CB8AC3E}">
        <p14:creationId xmlns:p14="http://schemas.microsoft.com/office/powerpoint/2010/main" val="39082344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1740" y="1714301"/>
            <a:ext cx="8830237" cy="400110"/>
          </a:xfrm>
          <a:prstGeom prst="rect">
            <a:avLst/>
          </a:prstGeom>
        </p:spPr>
        <p:txBody>
          <a:bodyPr wrap="square">
            <a:spAutoFit/>
          </a:bodyPr>
          <a:lstStyle/>
          <a:p>
            <a:pPr algn="ctr"/>
            <a:r>
              <a:rPr lang="zh-CN" altLang="en-US" sz="2000" dirty="0">
                <a:latin typeface="黑体" panose="02010609060101010101" pitchFamily="49" charset="-122"/>
                <a:ea typeface="黑体" panose="02010609060101010101" pitchFamily="49" charset="-122"/>
                <a:cs typeface="Times New Roman" panose="02020603050405020304" pitchFamily="18" charset="0"/>
              </a:rPr>
              <a:t>传统以统计建模为核心的推理手段</a:t>
            </a:r>
          </a:p>
        </p:txBody>
      </p:sp>
      <p:sp>
        <p:nvSpPr>
          <p:cNvPr id="4" name="矩形 3"/>
          <p:cNvSpPr/>
          <p:nvPr/>
        </p:nvSpPr>
        <p:spPr>
          <a:xfrm>
            <a:off x="353035" y="6068849"/>
            <a:ext cx="9044848" cy="461665"/>
          </a:xfrm>
          <a:prstGeom prst="rect">
            <a:avLst/>
          </a:prstGeom>
        </p:spPr>
        <p:txBody>
          <a:bodyPr wrap="square">
            <a:spAutoFit/>
          </a:bodyPr>
          <a:lstStyle/>
          <a:p>
            <a:pPr lvl="0" algn="ctr"/>
            <a:r>
              <a:rPr lang="en-US" altLang="zh-CN" sz="1200" dirty="0">
                <a:latin typeface="Times New Roman" panose="02020603050405020304" pitchFamily="18" charset="0"/>
                <a:cs typeface="Times New Roman" panose="02020603050405020304" pitchFamily="18" charset="0"/>
              </a:rPr>
              <a:t>Judea Pearl</a:t>
            </a:r>
            <a:r>
              <a:rPr lang="zh-CN" altLang="zh-CN"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Causality: models, reasoning, and inference (second edition)</a:t>
            </a:r>
            <a:r>
              <a:rPr lang="zh-CN" altLang="zh-CN"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Cambridge University Press, 2009</a:t>
            </a:r>
          </a:p>
          <a:p>
            <a:pPr lvl="0" algn="ctr"/>
            <a:r>
              <a:rPr lang="en-US" altLang="zh-CN" sz="1200" dirty="0">
                <a:latin typeface="Times New Roman" panose="02020603050405020304" pitchFamily="18" charset="0"/>
                <a:cs typeface="Times New Roman" panose="02020603050405020304" pitchFamily="18" charset="0"/>
              </a:rPr>
              <a:t>Judea Pearl, Madelyn </a:t>
            </a:r>
            <a:r>
              <a:rPr lang="en-US" altLang="zh-CN" sz="1200" dirty="0" err="1">
                <a:latin typeface="Times New Roman" panose="02020603050405020304" pitchFamily="18" charset="0"/>
                <a:cs typeface="Times New Roman" panose="02020603050405020304" pitchFamily="18" charset="0"/>
              </a:rPr>
              <a:t>Glymour</a:t>
            </a:r>
            <a:r>
              <a:rPr lang="en-US" altLang="zh-CN" sz="1200" dirty="0">
                <a:latin typeface="Times New Roman" panose="02020603050405020304" pitchFamily="18" charset="0"/>
                <a:cs typeface="Times New Roman" panose="02020603050405020304" pitchFamily="18" charset="0"/>
              </a:rPr>
              <a:t>, Nicholas P. Jewell, </a:t>
            </a:r>
            <a:r>
              <a:rPr lang="en-US" altLang="zh-CN" sz="1200" i="1" dirty="0">
                <a:latin typeface="Times New Roman" panose="02020603050405020304" pitchFamily="18" charset="0"/>
                <a:cs typeface="Times New Roman" panose="02020603050405020304" pitchFamily="18" charset="0"/>
              </a:rPr>
              <a:t>Causal inference in statistics: a primer</a:t>
            </a:r>
            <a:r>
              <a:rPr lang="en-US" altLang="zh-CN" sz="1200" dirty="0">
                <a:latin typeface="Times New Roman" panose="02020603050405020304" pitchFamily="18" charset="0"/>
                <a:cs typeface="Times New Roman" panose="02020603050405020304" pitchFamily="18" charset="0"/>
              </a:rPr>
              <a:t>, John Wiley &amp; Sons, 2016</a:t>
            </a:r>
            <a:endParaRPr lang="zh-CN" altLang="zh-CN" sz="1200" dirty="0">
              <a:latin typeface="Times New Roman" panose="02020603050405020304" pitchFamily="18" charset="0"/>
              <a:cs typeface="Times New Roman" panose="02020603050405020304" pitchFamily="18" charset="0"/>
            </a:endParaRPr>
          </a:p>
        </p:txBody>
      </p:sp>
      <p:grpSp>
        <p:nvGrpSpPr>
          <p:cNvPr id="8" name="Group 4"/>
          <p:cNvGrpSpPr>
            <a:grpSpLocks/>
          </p:cNvGrpSpPr>
          <p:nvPr/>
        </p:nvGrpSpPr>
        <p:grpSpPr bwMode="auto">
          <a:xfrm>
            <a:off x="1047365" y="2538413"/>
            <a:ext cx="6477000" cy="1881549"/>
            <a:chOff x="692" y="1324"/>
            <a:chExt cx="4080" cy="1328"/>
          </a:xfrm>
          <a:solidFill>
            <a:srgbClr val="FF9900"/>
          </a:solidFill>
        </p:grpSpPr>
        <p:cxnSp>
          <p:nvCxnSpPr>
            <p:cNvPr id="9" name="AutoShape 5"/>
            <p:cNvCxnSpPr>
              <a:cxnSpLocks noChangeShapeType="1"/>
              <a:stCxn id="10" idx="2"/>
              <a:endCxn id="12" idx="2"/>
            </p:cNvCxnSpPr>
            <p:nvPr/>
          </p:nvCxnSpPr>
          <p:spPr bwMode="auto">
            <a:xfrm rot="16200000" flipH="1">
              <a:off x="2525" y="151"/>
              <a:ext cx="121" cy="3225"/>
            </a:xfrm>
            <a:prstGeom prst="bentConnector3">
              <a:avLst>
                <a:gd name="adj1" fmla="val 233343"/>
              </a:avLst>
            </a:prstGeom>
            <a:grpFill/>
            <a:ln w="38100">
              <a:solidFill>
                <a:schemeClr val="tx1"/>
              </a:solidFill>
              <a:miter lim="800000"/>
              <a:headEnd/>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Text Box 6"/>
            <p:cNvSpPr txBox="1">
              <a:spLocks noChangeArrowheads="1"/>
            </p:cNvSpPr>
            <p:nvPr/>
          </p:nvSpPr>
          <p:spPr bwMode="auto">
            <a:xfrm>
              <a:off x="692" y="1421"/>
              <a:ext cx="561" cy="28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eaLnBrk="0" hangingPunct="0">
                <a:spcBef>
                  <a:spcPct val="50000"/>
                </a:spcBef>
                <a:defRPr/>
              </a:pPr>
              <a:r>
                <a:rPr lang="en-US" sz="2000">
                  <a:latin typeface="Times New Roman" panose="02020603050405020304" pitchFamily="18" charset="0"/>
                  <a:ea typeface="ＭＳ Ｐゴシック" charset="0"/>
                  <a:cs typeface="Times New Roman" panose="02020603050405020304" pitchFamily="18" charset="0"/>
                </a:rPr>
                <a:t>Data</a:t>
              </a:r>
            </a:p>
          </p:txBody>
        </p:sp>
        <p:sp>
          <p:nvSpPr>
            <p:cNvPr id="11" name="Text Box 7"/>
            <p:cNvSpPr txBox="1">
              <a:spLocks noChangeArrowheads="1"/>
            </p:cNvSpPr>
            <p:nvPr/>
          </p:nvSpPr>
          <p:spPr bwMode="auto">
            <a:xfrm>
              <a:off x="1932" y="2370"/>
              <a:ext cx="1093" cy="282"/>
            </a:xfrm>
            <a:prstGeom prst="rect">
              <a:avLst/>
            </a:prstGeom>
            <a:solidFill>
              <a:srgbClr val="00B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defRPr/>
              </a:pPr>
              <a:r>
                <a:rPr lang="en-US" sz="2000" b="1" dirty="0">
                  <a:solidFill>
                    <a:schemeClr val="bg1"/>
                  </a:solidFill>
                  <a:latin typeface="Times New Roman" panose="02020603050405020304" pitchFamily="18" charset="0"/>
                  <a:ea typeface="ＭＳ Ｐゴシック" charset="0"/>
                  <a:cs typeface="Times New Roman" panose="02020603050405020304" pitchFamily="18" charset="0"/>
                </a:rPr>
                <a:t>Inference</a:t>
              </a:r>
            </a:p>
          </p:txBody>
        </p:sp>
        <p:sp>
          <p:nvSpPr>
            <p:cNvPr id="12" name="Text Box 8"/>
            <p:cNvSpPr txBox="1">
              <a:spLocks noChangeArrowheads="1"/>
            </p:cNvSpPr>
            <p:nvPr/>
          </p:nvSpPr>
          <p:spPr bwMode="auto">
            <a:xfrm>
              <a:off x="3624" y="1324"/>
              <a:ext cx="1148" cy="50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eaLnBrk="0" hangingPunct="0">
                <a:defRPr/>
              </a:pPr>
              <a:r>
                <a:rPr lang="en-US" sz="2000" i="1" dirty="0">
                  <a:latin typeface="Times New Roman" panose="02020603050405020304" pitchFamily="18" charset="0"/>
                  <a:ea typeface="ＭＳ Ｐゴシック" charset="0"/>
                  <a:cs typeface="Times New Roman" panose="02020603050405020304" pitchFamily="18" charset="0"/>
                </a:rPr>
                <a:t>Q</a:t>
              </a:r>
              <a:r>
                <a:rPr lang="en-US" sz="2000" dirty="0">
                  <a:latin typeface="Times New Roman" panose="02020603050405020304" pitchFamily="18" charset="0"/>
                  <a:ea typeface="ＭＳ Ｐゴシック" charset="0"/>
                  <a:cs typeface="Times New Roman" panose="02020603050405020304" pitchFamily="18" charset="0"/>
                </a:rPr>
                <a:t>(</a:t>
              </a:r>
              <a:r>
                <a:rPr lang="en-US" sz="2000" i="1" dirty="0">
                  <a:latin typeface="Times New Roman" panose="02020603050405020304" pitchFamily="18" charset="0"/>
                  <a:ea typeface="ＭＳ Ｐゴシック" charset="0"/>
                  <a:cs typeface="Times New Roman" panose="02020603050405020304" pitchFamily="18" charset="0"/>
                </a:rPr>
                <a:t>P</a:t>
              </a:r>
              <a:r>
                <a:rPr lang="en-US" sz="2000" dirty="0">
                  <a:latin typeface="Times New Roman" panose="02020603050405020304" pitchFamily="18" charset="0"/>
                  <a:ea typeface="ＭＳ Ｐゴシック" charset="0"/>
                  <a:cs typeface="Times New Roman" panose="02020603050405020304" pitchFamily="18" charset="0"/>
                </a:rPr>
                <a:t>)</a:t>
              </a:r>
            </a:p>
            <a:p>
              <a:pPr algn="ctr" eaLnBrk="0" hangingPunct="0">
                <a:defRPr/>
              </a:pPr>
              <a:r>
                <a:rPr lang="en-US" sz="2000" dirty="0">
                  <a:latin typeface="Times New Roman" panose="02020603050405020304" pitchFamily="18" charset="0"/>
                  <a:ea typeface="ＭＳ Ｐゴシック" charset="0"/>
                  <a:cs typeface="Times New Roman" panose="02020603050405020304" pitchFamily="18" charset="0"/>
                </a:rPr>
                <a:t>(Aspects of </a:t>
              </a:r>
              <a:r>
                <a:rPr lang="en-US" sz="2000" i="1" dirty="0">
                  <a:latin typeface="Times New Roman" panose="02020603050405020304" pitchFamily="18" charset="0"/>
                  <a:ea typeface="ＭＳ Ｐゴシック" charset="0"/>
                  <a:cs typeface="Times New Roman" panose="02020603050405020304" pitchFamily="18" charset="0"/>
                </a:rPr>
                <a:t>P</a:t>
              </a:r>
              <a:r>
                <a:rPr lang="en-US" sz="2000" dirty="0">
                  <a:latin typeface="Times New Roman" panose="02020603050405020304" pitchFamily="18" charset="0"/>
                  <a:ea typeface="ＭＳ Ｐゴシック" charset="0"/>
                  <a:cs typeface="Times New Roman" panose="02020603050405020304" pitchFamily="18" charset="0"/>
                </a:rPr>
                <a:t>)</a:t>
              </a:r>
            </a:p>
          </p:txBody>
        </p:sp>
        <p:sp>
          <p:nvSpPr>
            <p:cNvPr id="13" name="Line 10"/>
            <p:cNvSpPr>
              <a:spLocks noChangeShapeType="1"/>
            </p:cNvSpPr>
            <p:nvPr/>
          </p:nvSpPr>
          <p:spPr bwMode="auto">
            <a:xfrm>
              <a:off x="3020" y="1584"/>
              <a:ext cx="604" cy="0"/>
            </a:xfrm>
            <a:prstGeom prst="line">
              <a:avLst/>
            </a:prstGeom>
            <a:grpFill/>
            <a:ln w="38100">
              <a:solidFill>
                <a:schemeClr val="tx1"/>
              </a:solidFill>
              <a:round/>
              <a:headEnd/>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eaLnBrk="0" hangingPunct="0">
                <a:defRPr/>
              </a:pPr>
              <a:endParaRPr lang="en-US" sz="2000">
                <a:latin typeface="Times New Roman" panose="02020603050405020304" pitchFamily="18" charset="0"/>
                <a:ea typeface="ＭＳ Ｐゴシック" charset="0"/>
                <a:cs typeface="Times New Roman" panose="02020603050405020304" pitchFamily="18" charset="0"/>
              </a:endParaRPr>
            </a:p>
          </p:txBody>
        </p:sp>
        <p:sp>
          <p:nvSpPr>
            <p:cNvPr id="14" name="Line 11"/>
            <p:cNvSpPr>
              <a:spLocks noChangeShapeType="1"/>
            </p:cNvSpPr>
            <p:nvPr/>
          </p:nvSpPr>
          <p:spPr bwMode="auto">
            <a:xfrm flipH="1">
              <a:off x="1290" y="1584"/>
              <a:ext cx="604" cy="0"/>
            </a:xfrm>
            <a:prstGeom prst="line">
              <a:avLst/>
            </a:prstGeom>
            <a:grpFill/>
            <a:ln w="38100">
              <a:solidFill>
                <a:schemeClr val="tx1"/>
              </a:solidFill>
              <a:round/>
              <a:headEnd/>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eaLnBrk="0" hangingPunct="0">
                <a:defRPr/>
              </a:pPr>
              <a:endParaRPr lang="en-US" sz="2000">
                <a:latin typeface="Times New Roman" panose="02020603050405020304" pitchFamily="18" charset="0"/>
                <a:ea typeface="ＭＳ Ｐゴシック" charset="0"/>
                <a:cs typeface="Times New Roman" panose="02020603050405020304" pitchFamily="18" charset="0"/>
              </a:endParaRPr>
            </a:p>
          </p:txBody>
        </p:sp>
      </p:grpSp>
      <p:sp>
        <p:nvSpPr>
          <p:cNvPr id="15" name="Text Box 11"/>
          <p:cNvSpPr txBox="1">
            <a:spLocks noChangeArrowheads="1"/>
          </p:cNvSpPr>
          <p:nvPr/>
        </p:nvSpPr>
        <p:spPr bwMode="auto">
          <a:xfrm>
            <a:off x="2955540" y="2539571"/>
            <a:ext cx="1786882" cy="707662"/>
          </a:xfrm>
          <a:prstGeom prst="rect">
            <a:avLst/>
          </a:prstGeom>
          <a:solidFill>
            <a:srgbClr val="FF9900"/>
          </a:solidFill>
          <a:ln w="38100">
            <a:solidFill>
              <a:schemeClr val="tx1"/>
            </a:solidFill>
            <a:miter lim="800000"/>
            <a:headEnd/>
            <a:tailEnd/>
          </a:ln>
          <a:effectLst/>
        </p:spPr>
        <p:txBody>
          <a:bodyPr wrap="square" lIns="91216" tIns="45609" rIns="91216" bIns="45609">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a:r>
              <a:rPr lang="en-US" altLang="zh-CN" sz="2000" dirty="0">
                <a:latin typeface="Times New Roman" panose="02020603050405020304" pitchFamily="18" charset="0"/>
                <a:cs typeface="Times New Roman" panose="02020603050405020304" pitchFamily="18" charset="0"/>
              </a:rPr>
              <a:t>Joint</a:t>
            </a:r>
          </a:p>
          <a:p>
            <a:pPr algn="ctr"/>
            <a:r>
              <a:rPr lang="en-US" altLang="zh-CN" sz="2000" dirty="0">
                <a:latin typeface="Times New Roman" panose="02020603050405020304" pitchFamily="18" charset="0"/>
                <a:cs typeface="Times New Roman" panose="02020603050405020304" pitchFamily="18" charset="0"/>
              </a:rPr>
              <a:t>Distribution </a:t>
            </a:r>
          </a:p>
        </p:txBody>
      </p:sp>
      <p:sp>
        <p:nvSpPr>
          <p:cNvPr id="16" name="Rectangle 14"/>
          <p:cNvSpPr>
            <a:spLocks noChangeArrowheads="1"/>
          </p:cNvSpPr>
          <p:nvPr/>
        </p:nvSpPr>
        <p:spPr bwMode="auto">
          <a:xfrm>
            <a:off x="3711989" y="3433157"/>
            <a:ext cx="341308" cy="399885"/>
          </a:xfrm>
          <a:prstGeom prst="rect">
            <a:avLst/>
          </a:prstGeom>
          <a:solidFill>
            <a:srgbClr val="3366FF"/>
          </a:solidFill>
          <a:ln>
            <a:noFill/>
          </a:ln>
        </p:spPr>
        <p:txBody>
          <a:bodyPr wrap="none" lIns="91216" tIns="45609" rIns="91216" bIns="45609">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a:r>
              <a:rPr lang="en-US" altLang="zh-CN" sz="2000" i="1">
                <a:latin typeface="Times New Roman" panose="02020603050405020304" pitchFamily="18" charset="0"/>
                <a:cs typeface="Times New Roman" panose="02020603050405020304" pitchFamily="18" charset="0"/>
              </a:rPr>
              <a:t>P</a:t>
            </a:r>
          </a:p>
        </p:txBody>
      </p:sp>
      <p:sp>
        <p:nvSpPr>
          <p:cNvPr id="5" name="矩形 4"/>
          <p:cNvSpPr/>
          <p:nvPr/>
        </p:nvSpPr>
        <p:spPr>
          <a:xfrm>
            <a:off x="400567" y="5143810"/>
            <a:ext cx="6964153" cy="646331"/>
          </a:xfrm>
          <a:prstGeom prst="rect">
            <a:avLst/>
          </a:prstGeom>
        </p:spPr>
        <p:txBody>
          <a:bodyPr wrap="square">
            <a:spAutoFit/>
          </a:bodyPr>
          <a:lstStyle/>
          <a:p>
            <a:pPr eaLnBrk="0" hangingPunct="0">
              <a:defRP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购买了</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商品的顾客是否会购买</a:t>
            </a:r>
            <a:r>
              <a:rPr lang="en-US" altLang="zh-CN" dirty="0">
                <a:latin typeface="Times New Roman" panose="02020603050405020304" pitchFamily="18" charset="0"/>
                <a:ea typeface="黑体" panose="02010609060101010101" pitchFamily="49" charset="-122"/>
                <a:cs typeface="Times New Roman" panose="02020603050405020304" pitchFamily="18" charset="0"/>
              </a:rPr>
              <a:t>B</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商品</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对</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dirty="0">
                <a:latin typeface="Times New Roman" panose="02020603050405020304" pitchFamily="18" charset="0"/>
                <a:ea typeface="黑体" panose="02010609060101010101" pitchFamily="49" charset="-122"/>
                <a:cs typeface="Times New Roman" panose="02020603050405020304" pitchFamily="18" charset="0"/>
              </a:rPr>
              <a:t>B</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的联合分布建模</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p>
          <a:p>
            <a:pPr eaLnBrk="0" hangingPunct="0">
              <a:defRPr/>
            </a:pPr>
            <a:r>
              <a:rPr lang="en-US" altLang="zh-CN" i="1" dirty="0">
                <a:latin typeface="Times New Roman" panose="02020603050405020304" pitchFamily="18" charset="0"/>
                <a:ea typeface="黑体" panose="02010609060101010101" pitchFamily="49" charset="-122"/>
                <a:cs typeface="Times New Roman" panose="02020603050405020304" pitchFamily="18" charset="0"/>
              </a:rPr>
              <a:t>Q</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 </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P</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B</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 </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A</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21" name="矩形 20"/>
          <p:cNvSpPr/>
          <p:nvPr/>
        </p:nvSpPr>
        <p:spPr>
          <a:xfrm>
            <a:off x="6742167" y="3595609"/>
            <a:ext cx="2126256" cy="1077218"/>
          </a:xfrm>
          <a:prstGeom prst="rect">
            <a:avLst/>
          </a:prstGeom>
        </p:spPr>
        <p:txBody>
          <a:bodyPr wrap="square">
            <a:spAutoFit/>
          </a:bodyPr>
          <a:lstStyle/>
          <a:p>
            <a:pPr algn="ctr" eaLnBrk="1" hangingPunct="1"/>
            <a:r>
              <a:rPr lang="en-US"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The object of statistical methods is the reduction of data</a:t>
            </a:r>
            <a:r>
              <a:rPr lang="en-US"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 (Fisher 1922).</a:t>
            </a:r>
          </a:p>
        </p:txBody>
      </p:sp>
      <p:sp>
        <p:nvSpPr>
          <p:cNvPr id="17" name="标题 1"/>
          <p:cNvSpPr>
            <a:spLocks noGrp="1"/>
          </p:cNvSpPr>
          <p:nvPr>
            <p:ph type="title"/>
          </p:nvPr>
        </p:nvSpPr>
        <p:spPr>
          <a:xfrm>
            <a:off x="768479" y="112225"/>
            <a:ext cx="8465301" cy="536704"/>
          </a:xfrm>
        </p:spPr>
        <p:txBody>
          <a:bodyPr/>
          <a:lstStyle/>
          <a:p>
            <a:r>
              <a:rPr lang="zh-CN" altLang="en-US" sz="2200" dirty="0">
                <a:solidFill>
                  <a:srgbClr val="0156FF"/>
                </a:solidFill>
                <a:latin typeface="Times New Roman" panose="02020603050405020304" pitchFamily="18" charset="0"/>
                <a:cs typeface="Times New Roman" panose="02020603050405020304" pitchFamily="18" charset="0"/>
              </a:rPr>
              <a:t>因果推理（</a:t>
            </a:r>
            <a:r>
              <a:rPr lang="en-US" altLang="zh-CN" sz="2200" dirty="0">
                <a:solidFill>
                  <a:srgbClr val="0156FF"/>
                </a:solidFill>
                <a:latin typeface="Times New Roman" panose="02020603050405020304" pitchFamily="18" charset="0"/>
                <a:cs typeface="Times New Roman" panose="02020603050405020304" pitchFamily="18" charset="0"/>
              </a:rPr>
              <a:t>Causal Inference</a:t>
            </a:r>
            <a:r>
              <a:rPr lang="zh-CN" altLang="en-US" sz="2200" dirty="0">
                <a:solidFill>
                  <a:srgbClr val="0156FF"/>
                </a:solidFill>
                <a:latin typeface="Times New Roman" panose="02020603050405020304" pitchFamily="18" charset="0"/>
                <a:cs typeface="Times New Roman" panose="02020603050405020304" pitchFamily="18" charset="0"/>
              </a:rPr>
              <a:t>）</a:t>
            </a:r>
            <a:r>
              <a:rPr lang="en-US" altLang="zh-CN" sz="2200" b="0" dirty="0">
                <a:latin typeface="Times New Roman" panose="02020603050405020304" pitchFamily="18" charset="0"/>
                <a:ea typeface="黑体" panose="02010609060101010101" pitchFamily="49" charset="-122"/>
                <a:cs typeface="Times New Roman" panose="02020603050405020304" pitchFamily="18" charset="0"/>
              </a:rPr>
              <a:t>: Simpson’s Paradox (</a:t>
            </a:r>
            <a:r>
              <a:rPr lang="zh-CN" altLang="en-US" sz="2200" b="0" dirty="0">
                <a:latin typeface="Times New Roman" panose="02020603050405020304" pitchFamily="18" charset="0"/>
                <a:ea typeface="黑体" panose="02010609060101010101" pitchFamily="49" charset="-122"/>
                <a:cs typeface="Times New Roman" panose="02020603050405020304" pitchFamily="18" charset="0"/>
              </a:rPr>
              <a:t>辛普森悖论</a:t>
            </a:r>
            <a:r>
              <a:rPr lang="en-US" altLang="zh-CN" sz="2200" b="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200" b="0" i="1" dirty="0">
              <a:solidFill>
                <a:srgbClr val="0156FF"/>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329204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1553" y="921013"/>
            <a:ext cx="8830237" cy="461665"/>
          </a:xfrm>
          <a:prstGeom prst="rect">
            <a:avLst/>
          </a:prstGeom>
        </p:spPr>
        <p:txBody>
          <a:bodyPr wrap="square">
            <a:spAutoFit/>
          </a:bodyPr>
          <a:lstStyle/>
          <a:p>
            <a:pPr algn="ctr"/>
            <a:r>
              <a:rPr lang="zh-CN" altLang="en-US" sz="2400" dirty="0">
                <a:latin typeface="黑体" panose="02010609060101010101" pitchFamily="49" charset="-122"/>
                <a:ea typeface="黑体" panose="02010609060101010101" pitchFamily="49" charset="-122"/>
                <a:cs typeface="Times New Roman" panose="02020603050405020304" pitchFamily="18" charset="0"/>
              </a:rPr>
              <a:t>从统计建模推断到因果推理</a:t>
            </a:r>
          </a:p>
        </p:txBody>
      </p:sp>
      <p:sp>
        <p:nvSpPr>
          <p:cNvPr id="17" name="Text Box 9"/>
          <p:cNvSpPr txBox="1">
            <a:spLocks noChangeArrowheads="1"/>
          </p:cNvSpPr>
          <p:nvPr/>
        </p:nvSpPr>
        <p:spPr bwMode="auto">
          <a:xfrm>
            <a:off x="66102" y="2470657"/>
            <a:ext cx="1155700" cy="369065"/>
          </a:xfrm>
          <a:prstGeom prst="rect">
            <a:avLst/>
          </a:prstGeom>
          <a:solidFill>
            <a:srgbClr val="00B050"/>
          </a:solidFill>
          <a:ln>
            <a:noFill/>
          </a:ln>
          <a:effectLst/>
        </p:spPr>
        <p:txBody>
          <a:bodyPr lIns="91173" tIns="45588" rIns="91173" bIns="45588">
            <a:spAutoFit/>
          </a:bodyPr>
          <a:lstStyle/>
          <a:p>
            <a:pPr algn="ctr">
              <a:spcBef>
                <a:spcPct val="50000"/>
              </a:spcBef>
              <a:defRPr/>
            </a:pPr>
            <a:r>
              <a:rPr lang="en-US">
                <a:solidFill>
                  <a:srgbClr val="FFFFCC"/>
                </a:solidFill>
                <a:latin typeface="Times New Roman" panose="02020603050405020304" pitchFamily="18" charset="0"/>
                <a:ea typeface="ＭＳ Ｐゴシック" charset="0"/>
                <a:cs typeface="Times New Roman" panose="02020603050405020304" pitchFamily="18" charset="0"/>
              </a:rPr>
              <a:t>Data</a:t>
            </a:r>
          </a:p>
        </p:txBody>
      </p:sp>
      <p:sp>
        <p:nvSpPr>
          <p:cNvPr id="19" name="Text Box 11"/>
          <p:cNvSpPr txBox="1">
            <a:spLocks noChangeArrowheads="1"/>
          </p:cNvSpPr>
          <p:nvPr/>
        </p:nvSpPr>
        <p:spPr bwMode="auto">
          <a:xfrm>
            <a:off x="6841477" y="2235995"/>
            <a:ext cx="2140313" cy="646064"/>
          </a:xfrm>
          <a:prstGeom prst="rect">
            <a:avLst/>
          </a:prstGeom>
          <a:solidFill>
            <a:srgbClr val="00B050"/>
          </a:solidFill>
          <a:ln>
            <a:noFill/>
          </a:ln>
          <a:effectLst/>
        </p:spPr>
        <p:txBody>
          <a:bodyPr wrap="square" lIns="91173" tIns="45588" rIns="91173" bIns="45588">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r>
              <a:rPr lang="en-US" altLang="zh-CN" sz="1800" i="1">
                <a:solidFill>
                  <a:srgbClr val="FFFFCC"/>
                </a:solidFill>
                <a:latin typeface="Times New Roman" panose="02020603050405020304" pitchFamily="18" charset="0"/>
                <a:cs typeface="Times New Roman" panose="02020603050405020304" pitchFamily="18" charset="0"/>
              </a:rPr>
              <a:t>Q</a:t>
            </a:r>
            <a:r>
              <a:rPr lang="en-US" altLang="zh-CN" sz="1800">
                <a:solidFill>
                  <a:srgbClr val="FFFFCC"/>
                </a:solidFill>
                <a:latin typeface="Times New Roman" pitchFamily="18" charset="0"/>
                <a:cs typeface="Times New Roman" panose="02020603050405020304" pitchFamily="18" charset="0"/>
              </a:rPr>
              <a:t>(</a:t>
            </a:r>
            <a:r>
              <a:rPr lang="en-US" altLang="zh-CN" sz="1800" i="1">
                <a:solidFill>
                  <a:srgbClr val="FFFFCC"/>
                </a:solidFill>
                <a:latin typeface="Times New Roman" pitchFamily="18" charset="0"/>
                <a:cs typeface="Times New Roman" panose="02020603050405020304" pitchFamily="18" charset="0"/>
              </a:rPr>
              <a:t>P′</a:t>
            </a:r>
            <a:r>
              <a:rPr lang="en-US" altLang="zh-CN" sz="1800">
                <a:solidFill>
                  <a:srgbClr val="FFFFCC"/>
                </a:solidFill>
                <a:latin typeface="Times New Roman" pitchFamily="18" charset="0"/>
                <a:cs typeface="Times New Roman" panose="02020603050405020304" pitchFamily="18" charset="0"/>
              </a:rPr>
              <a:t>)</a:t>
            </a:r>
          </a:p>
          <a:p>
            <a:pPr algn="ctr" eaLnBrk="1" hangingPunct="1"/>
            <a:r>
              <a:rPr lang="en-US" altLang="zh-CN" sz="1800">
                <a:solidFill>
                  <a:srgbClr val="FFFFCC"/>
                </a:solidFill>
                <a:latin typeface="Times New Roman" pitchFamily="18" charset="0"/>
                <a:cs typeface="Times New Roman" panose="02020603050405020304" pitchFamily="18" charset="0"/>
              </a:rPr>
              <a:t>(Aspects of </a:t>
            </a:r>
            <a:r>
              <a:rPr lang="en-US" altLang="zh-CN" sz="1800" i="1">
                <a:solidFill>
                  <a:srgbClr val="FFFFCC"/>
                </a:solidFill>
                <a:latin typeface="Times New Roman" pitchFamily="18" charset="0"/>
                <a:cs typeface="Times New Roman" panose="02020603050405020304" pitchFamily="18" charset="0"/>
              </a:rPr>
              <a:t>P</a:t>
            </a:r>
            <a:r>
              <a:rPr lang="en-US" altLang="zh-CN" sz="1800">
                <a:solidFill>
                  <a:srgbClr val="FFFFCC"/>
                </a:solidFill>
                <a:latin typeface="Times New Roman" panose="02020603050405020304" pitchFamily="18" charset="0"/>
                <a:cs typeface="Times New Roman" panose="02020603050405020304" pitchFamily="18" charset="0"/>
                <a:sym typeface="Symbol" pitchFamily="18" charset="2"/>
              </a:rPr>
              <a:t>′</a:t>
            </a:r>
            <a:r>
              <a:rPr lang="en-US" altLang="zh-CN" sz="1800">
                <a:solidFill>
                  <a:srgbClr val="FFFFCC"/>
                </a:solidFill>
                <a:latin typeface="Times New Roman" panose="02020603050405020304" pitchFamily="18" charset="0"/>
                <a:cs typeface="Times New Roman" panose="02020603050405020304" pitchFamily="18" charset="0"/>
              </a:rPr>
              <a:t>)</a:t>
            </a:r>
          </a:p>
        </p:txBody>
      </p:sp>
      <p:sp>
        <p:nvSpPr>
          <p:cNvPr id="20" name="Line 13"/>
          <p:cNvSpPr>
            <a:spLocks noChangeShapeType="1"/>
          </p:cNvSpPr>
          <p:nvPr/>
        </p:nvSpPr>
        <p:spPr bwMode="auto">
          <a:xfrm flipH="1">
            <a:off x="1199768" y="2666207"/>
            <a:ext cx="512074" cy="14287"/>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216" tIns="45609" rIns="91216" bIns="45609" anchor="ctr"/>
          <a:lstStyle/>
          <a:p>
            <a:pPr>
              <a:defRPr/>
            </a:pPr>
            <a:endParaRPr lang="en-US">
              <a:solidFill>
                <a:srgbClr val="CCECFF"/>
              </a:solidFill>
              <a:latin typeface="Times New Roman" panose="02020603050405020304" pitchFamily="18" charset="0"/>
              <a:ea typeface="ＭＳ Ｐゴシック" charset="0"/>
              <a:cs typeface="Times New Roman" panose="02020603050405020304" pitchFamily="18" charset="0"/>
            </a:endParaRPr>
          </a:p>
        </p:txBody>
      </p:sp>
      <p:sp>
        <p:nvSpPr>
          <p:cNvPr id="22" name="Line 14"/>
          <p:cNvSpPr>
            <a:spLocks noChangeShapeType="1"/>
          </p:cNvSpPr>
          <p:nvPr/>
        </p:nvSpPr>
        <p:spPr bwMode="auto">
          <a:xfrm>
            <a:off x="6375402" y="2703512"/>
            <a:ext cx="466075" cy="4763"/>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216" tIns="45609" rIns="91216" bIns="45609" anchor="ctr"/>
          <a:lstStyle/>
          <a:p>
            <a:pPr>
              <a:defRPr/>
            </a:pPr>
            <a:endParaRPr lang="en-US">
              <a:solidFill>
                <a:srgbClr val="CCECFF"/>
              </a:solidFill>
              <a:latin typeface="Times New Roman" panose="02020603050405020304" pitchFamily="18" charset="0"/>
              <a:ea typeface="ＭＳ Ｐゴシック" charset="0"/>
              <a:cs typeface="Times New Roman" panose="02020603050405020304" pitchFamily="18" charset="0"/>
            </a:endParaRPr>
          </a:p>
        </p:txBody>
      </p:sp>
      <p:sp>
        <p:nvSpPr>
          <p:cNvPr id="23" name="Text Box 17"/>
          <p:cNvSpPr txBox="1">
            <a:spLocks noChangeArrowheads="1"/>
          </p:cNvSpPr>
          <p:nvPr/>
        </p:nvSpPr>
        <p:spPr bwMode="auto">
          <a:xfrm>
            <a:off x="3393196" y="3478295"/>
            <a:ext cx="1222870" cy="369065"/>
          </a:xfrm>
          <a:prstGeom prst="rect">
            <a:avLst/>
          </a:prstGeom>
          <a:solidFill>
            <a:srgbClr val="00B050"/>
          </a:solidFill>
          <a:ln>
            <a:noFill/>
          </a:ln>
          <a:effectLst/>
        </p:spPr>
        <p:txBody>
          <a:bodyPr wrap="square" lIns="91173" tIns="45588" rIns="91173" bIns="45588">
            <a:spAutoFit/>
          </a:bodyPr>
          <a:lstStyle/>
          <a:p>
            <a:pPr algn="ctr">
              <a:spcBef>
                <a:spcPct val="50000"/>
              </a:spcBef>
              <a:defRPr/>
            </a:pPr>
            <a:r>
              <a:rPr lang="en-US">
                <a:solidFill>
                  <a:srgbClr val="FFFFCC"/>
                </a:solidFill>
                <a:latin typeface="Times New Roman" panose="02020603050405020304" pitchFamily="18" charset="0"/>
                <a:ea typeface="ＭＳ Ｐゴシック" charset="0"/>
                <a:cs typeface="Times New Roman" panose="02020603050405020304" pitchFamily="18" charset="0"/>
              </a:rPr>
              <a:t>change</a:t>
            </a:r>
          </a:p>
        </p:txBody>
      </p:sp>
      <p:sp>
        <p:nvSpPr>
          <p:cNvPr id="24" name="Text Box 11"/>
          <p:cNvSpPr txBox="1">
            <a:spLocks noChangeArrowheads="1"/>
          </p:cNvSpPr>
          <p:nvPr/>
        </p:nvSpPr>
        <p:spPr bwMode="auto">
          <a:xfrm>
            <a:off x="1824334" y="1795628"/>
            <a:ext cx="1723433" cy="1200104"/>
          </a:xfrm>
          <a:prstGeom prst="rect">
            <a:avLst/>
          </a:prstGeom>
          <a:solidFill>
            <a:srgbClr val="00B050"/>
          </a:solidFill>
          <a:ln w="38100">
            <a:solidFill>
              <a:schemeClr val="tx1"/>
            </a:solidFill>
            <a:miter lim="800000"/>
            <a:headEnd/>
            <a:tailEnd/>
          </a:ln>
          <a:effectLst/>
        </p:spPr>
        <p:txBody>
          <a:bodyPr wrap="square" lIns="91216" tIns="45609" rIns="91216" bIns="45609">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a:endParaRPr lang="en-US" altLang="zh-CN" sz="1800" dirty="0">
              <a:solidFill>
                <a:srgbClr val="FFFFCC"/>
              </a:solidFill>
              <a:latin typeface="Times New Roman" panose="02020603050405020304" pitchFamily="18" charset="0"/>
              <a:cs typeface="Times New Roman" panose="02020603050405020304" pitchFamily="18" charset="0"/>
            </a:endParaRPr>
          </a:p>
          <a:p>
            <a:pPr algn="ctr"/>
            <a:r>
              <a:rPr lang="en-US" altLang="zh-CN" sz="1800" dirty="0">
                <a:solidFill>
                  <a:srgbClr val="FFFFCC"/>
                </a:solidFill>
                <a:latin typeface="Times New Roman" panose="02020603050405020304" pitchFamily="18" charset="0"/>
                <a:cs typeface="Times New Roman" panose="02020603050405020304" pitchFamily="18" charset="0"/>
              </a:rPr>
              <a:t>Joint</a:t>
            </a:r>
          </a:p>
          <a:p>
            <a:pPr algn="ctr"/>
            <a:r>
              <a:rPr lang="en-US" altLang="zh-CN" sz="1800" dirty="0">
                <a:solidFill>
                  <a:srgbClr val="FFFFCC"/>
                </a:solidFill>
                <a:latin typeface="Times New Roman" panose="02020603050405020304" pitchFamily="18" charset="0"/>
                <a:cs typeface="Times New Roman" panose="02020603050405020304" pitchFamily="18" charset="0"/>
              </a:rPr>
              <a:t>Distribution</a:t>
            </a:r>
          </a:p>
          <a:p>
            <a:pPr algn="ctr"/>
            <a:r>
              <a:rPr lang="en-US" altLang="zh-CN" sz="1800" dirty="0">
                <a:solidFill>
                  <a:srgbClr val="FFFFCC"/>
                </a:solidFill>
                <a:latin typeface="Times New Roman" panose="02020603050405020304" pitchFamily="18" charset="0"/>
                <a:cs typeface="Times New Roman" panose="02020603050405020304" pitchFamily="18" charset="0"/>
              </a:rPr>
              <a:t> </a:t>
            </a:r>
          </a:p>
        </p:txBody>
      </p:sp>
      <p:sp>
        <p:nvSpPr>
          <p:cNvPr id="25" name="Rectangle 22"/>
          <p:cNvSpPr>
            <a:spLocks noChangeArrowheads="1"/>
          </p:cNvSpPr>
          <p:nvPr/>
        </p:nvSpPr>
        <p:spPr bwMode="auto">
          <a:xfrm>
            <a:off x="2430622" y="3614747"/>
            <a:ext cx="325278" cy="369108"/>
          </a:xfrm>
          <a:prstGeom prst="rect">
            <a:avLst/>
          </a:prstGeom>
          <a:solidFill>
            <a:srgbClr val="00B050"/>
          </a:solidFill>
          <a:ln>
            <a:noFill/>
          </a:ln>
        </p:spPr>
        <p:txBody>
          <a:bodyPr wrap="none" lIns="91216" tIns="45609" rIns="91216" bIns="45609">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a:r>
              <a:rPr lang="en-US" altLang="zh-CN" sz="1800" i="1">
                <a:solidFill>
                  <a:srgbClr val="FFFFCC"/>
                </a:solidFill>
                <a:latin typeface="Times New Roman" panose="02020603050405020304" pitchFamily="18" charset="0"/>
                <a:cs typeface="Times New Roman" panose="02020603050405020304" pitchFamily="18" charset="0"/>
              </a:rPr>
              <a:t>P</a:t>
            </a:r>
          </a:p>
        </p:txBody>
      </p:sp>
      <p:sp>
        <p:nvSpPr>
          <p:cNvPr id="26" name="Text Box 11"/>
          <p:cNvSpPr txBox="1">
            <a:spLocks noChangeArrowheads="1"/>
          </p:cNvSpPr>
          <p:nvPr/>
        </p:nvSpPr>
        <p:spPr bwMode="auto">
          <a:xfrm>
            <a:off x="4723371" y="1908207"/>
            <a:ext cx="1585214" cy="1200104"/>
          </a:xfrm>
          <a:prstGeom prst="rect">
            <a:avLst/>
          </a:prstGeom>
          <a:solidFill>
            <a:srgbClr val="00B050"/>
          </a:solidFill>
          <a:ln w="38100">
            <a:solidFill>
              <a:schemeClr val="tx1"/>
            </a:solidFill>
            <a:miter lim="800000"/>
            <a:headEnd/>
            <a:tailEnd/>
          </a:ln>
          <a:effectLst/>
        </p:spPr>
        <p:txBody>
          <a:bodyPr wrap="square" lIns="91216" tIns="45609" rIns="91216" bIns="45609">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a:endParaRPr lang="en-US" altLang="zh-CN" sz="1800">
              <a:solidFill>
                <a:srgbClr val="FFFFCC"/>
              </a:solidFill>
              <a:latin typeface="Times New Roman" panose="02020603050405020304" pitchFamily="18" charset="0"/>
              <a:cs typeface="Times New Roman" panose="02020603050405020304" pitchFamily="18" charset="0"/>
            </a:endParaRPr>
          </a:p>
          <a:p>
            <a:pPr algn="ctr"/>
            <a:r>
              <a:rPr lang="en-US" altLang="zh-CN" sz="1800">
                <a:solidFill>
                  <a:srgbClr val="FFFFCC"/>
                </a:solidFill>
                <a:latin typeface="Times New Roman" panose="02020603050405020304" pitchFamily="18" charset="0"/>
                <a:cs typeface="Times New Roman" panose="02020603050405020304" pitchFamily="18" charset="0"/>
              </a:rPr>
              <a:t>Joint</a:t>
            </a:r>
          </a:p>
          <a:p>
            <a:pPr algn="ctr"/>
            <a:r>
              <a:rPr lang="en-US" altLang="zh-CN" sz="1800">
                <a:solidFill>
                  <a:srgbClr val="FFFFCC"/>
                </a:solidFill>
                <a:latin typeface="Times New Roman" panose="02020603050405020304" pitchFamily="18" charset="0"/>
                <a:cs typeface="Times New Roman" panose="02020603050405020304" pitchFamily="18" charset="0"/>
              </a:rPr>
              <a:t>Distribution</a:t>
            </a:r>
          </a:p>
          <a:p>
            <a:pPr algn="ctr"/>
            <a:r>
              <a:rPr lang="en-US" altLang="zh-CN" sz="1800">
                <a:solidFill>
                  <a:srgbClr val="FFFFCC"/>
                </a:solidFill>
                <a:latin typeface="Times New Roman" panose="02020603050405020304" pitchFamily="18" charset="0"/>
                <a:cs typeface="Times New Roman" panose="02020603050405020304" pitchFamily="18" charset="0"/>
              </a:rPr>
              <a:t> </a:t>
            </a:r>
          </a:p>
        </p:txBody>
      </p:sp>
      <p:sp>
        <p:nvSpPr>
          <p:cNvPr id="27" name="Rectangle 24"/>
          <p:cNvSpPr>
            <a:spLocks noChangeArrowheads="1"/>
          </p:cNvSpPr>
          <p:nvPr/>
        </p:nvSpPr>
        <p:spPr bwMode="auto">
          <a:xfrm>
            <a:off x="5251104" y="3616756"/>
            <a:ext cx="376574" cy="369108"/>
          </a:xfrm>
          <a:prstGeom prst="rect">
            <a:avLst/>
          </a:prstGeom>
          <a:solidFill>
            <a:srgbClr val="00B050"/>
          </a:solidFill>
          <a:ln>
            <a:noFill/>
          </a:ln>
        </p:spPr>
        <p:txBody>
          <a:bodyPr wrap="none" lIns="91216" tIns="45609" rIns="91216" bIns="45609">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a:r>
              <a:rPr lang="en-US" altLang="zh-CN" sz="1800" i="1">
                <a:solidFill>
                  <a:srgbClr val="FFFFCC"/>
                </a:solidFill>
                <a:latin typeface="Times New Roman" panose="02020603050405020304" pitchFamily="18" charset="0"/>
                <a:cs typeface="Times New Roman" panose="02020603050405020304" pitchFamily="18" charset="0"/>
              </a:rPr>
              <a:t>P′</a:t>
            </a:r>
          </a:p>
        </p:txBody>
      </p:sp>
      <p:sp>
        <p:nvSpPr>
          <p:cNvPr id="28" name="Line 5"/>
          <p:cNvSpPr>
            <a:spLocks noChangeShapeType="1"/>
          </p:cNvSpPr>
          <p:nvPr/>
        </p:nvSpPr>
        <p:spPr bwMode="auto">
          <a:xfrm flipH="1">
            <a:off x="3989780" y="2786063"/>
            <a:ext cx="0" cy="620712"/>
          </a:xfrm>
          <a:prstGeom prst="line">
            <a:avLst/>
          </a:prstGeom>
          <a:noFill/>
          <a:ln w="38100">
            <a:solidFill>
              <a:schemeClr val="tx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216" tIns="45609" rIns="91216" bIns="45609" anchor="ctr"/>
          <a:lstStyle/>
          <a:p>
            <a:pPr eaLnBrk="0" hangingPunct="0">
              <a:defRPr/>
            </a:pPr>
            <a:endParaRPr lang="en-US" b="1" i="1">
              <a:solidFill>
                <a:srgbClr val="CCECFF"/>
              </a:solidFill>
              <a:latin typeface="Times New Roman" panose="02020603050405020304" pitchFamily="18" charset="0"/>
              <a:ea typeface="ＭＳ Ｐゴシック" charset="0"/>
              <a:cs typeface="Times New Roman" panose="02020603050405020304" pitchFamily="18" charset="0"/>
            </a:endParaRPr>
          </a:p>
        </p:txBody>
      </p:sp>
      <p:grpSp>
        <p:nvGrpSpPr>
          <p:cNvPr id="29" name="Group 24"/>
          <p:cNvGrpSpPr>
            <a:grpSpLocks/>
          </p:cNvGrpSpPr>
          <p:nvPr/>
        </p:nvGrpSpPr>
        <p:grpSpPr bwMode="auto">
          <a:xfrm>
            <a:off x="3721100" y="2671765"/>
            <a:ext cx="604838" cy="79375"/>
            <a:chOff x="3721102" y="3056467"/>
            <a:chExt cx="604840" cy="80432"/>
          </a:xfrm>
          <a:solidFill>
            <a:srgbClr val="00B050"/>
          </a:solidFill>
        </p:grpSpPr>
        <p:sp>
          <p:nvSpPr>
            <p:cNvPr id="30" name="Line 3"/>
            <p:cNvSpPr>
              <a:spLocks noChangeShapeType="1"/>
            </p:cNvSpPr>
            <p:nvPr/>
          </p:nvSpPr>
          <p:spPr bwMode="auto">
            <a:xfrm>
              <a:off x="3729040" y="3056467"/>
              <a:ext cx="441326" cy="1608"/>
            </a:xfrm>
            <a:prstGeom prst="line">
              <a:avLst/>
            </a:prstGeom>
            <a:grpFill/>
            <a:ln w="28575">
              <a:solidFill>
                <a:srgbClr val="FF00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216" tIns="45609" rIns="91216" bIns="45609" anchor="ctr"/>
            <a:lstStyle/>
            <a:p>
              <a:pPr eaLnBrk="0" hangingPunct="0">
                <a:defRPr/>
              </a:pPr>
              <a:endParaRPr lang="en-US" b="1" i="1">
                <a:solidFill>
                  <a:srgbClr val="CCECFF"/>
                </a:solidFill>
                <a:latin typeface="Times New Roman" panose="02020603050405020304" pitchFamily="18" charset="0"/>
                <a:ea typeface="ＭＳ Ｐゴシック" charset="0"/>
                <a:cs typeface="Times New Roman" panose="02020603050405020304" pitchFamily="18" charset="0"/>
              </a:endParaRPr>
            </a:p>
          </p:txBody>
        </p:sp>
        <p:sp>
          <p:nvSpPr>
            <p:cNvPr id="31" name="Line 4"/>
            <p:cNvSpPr>
              <a:spLocks noChangeShapeType="1"/>
            </p:cNvSpPr>
            <p:nvPr/>
          </p:nvSpPr>
          <p:spPr bwMode="auto">
            <a:xfrm flipV="1">
              <a:off x="3721102" y="3133682"/>
              <a:ext cx="449264" cy="3217"/>
            </a:xfrm>
            <a:prstGeom prst="line">
              <a:avLst/>
            </a:prstGeom>
            <a:grpFill/>
            <a:ln w="28575">
              <a:solidFill>
                <a:srgbClr val="FF00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216" tIns="45609" rIns="91216" bIns="45609" anchor="ctr"/>
            <a:lstStyle/>
            <a:p>
              <a:pPr eaLnBrk="0" hangingPunct="0">
                <a:defRPr/>
              </a:pPr>
              <a:endParaRPr lang="en-US" b="1" i="1">
                <a:solidFill>
                  <a:srgbClr val="CCECFF"/>
                </a:solidFill>
                <a:latin typeface="Times New Roman" panose="02020603050405020304" pitchFamily="18" charset="0"/>
                <a:ea typeface="ＭＳ Ｐゴシック" charset="0"/>
                <a:cs typeface="Times New Roman" panose="02020603050405020304" pitchFamily="18" charset="0"/>
              </a:endParaRPr>
            </a:p>
          </p:txBody>
        </p:sp>
        <p:sp>
          <p:nvSpPr>
            <p:cNvPr id="32" name="Line 2"/>
            <p:cNvSpPr>
              <a:spLocks noChangeShapeType="1"/>
            </p:cNvSpPr>
            <p:nvPr/>
          </p:nvSpPr>
          <p:spPr bwMode="auto">
            <a:xfrm flipV="1">
              <a:off x="4133853" y="3093465"/>
              <a:ext cx="192089" cy="0"/>
            </a:xfrm>
            <a:prstGeom prst="line">
              <a:avLst/>
            </a:prstGeom>
            <a:grpFill/>
            <a:ln w="76200" cmpd="tri">
              <a:solidFill>
                <a:srgbClr val="FF00FF"/>
              </a:solidFill>
              <a:round/>
              <a:headEn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216" tIns="45609" rIns="91216" bIns="45609" anchor="ctr"/>
            <a:lstStyle/>
            <a:p>
              <a:pPr eaLnBrk="0" hangingPunct="0">
                <a:defRPr/>
              </a:pPr>
              <a:endParaRPr lang="en-US" b="1" i="1">
                <a:solidFill>
                  <a:srgbClr val="CCECFF"/>
                </a:solidFill>
                <a:latin typeface="Times New Roman" panose="02020603050405020304" pitchFamily="18" charset="0"/>
                <a:ea typeface="ＭＳ Ｐゴシック" charset="0"/>
                <a:cs typeface="Times New Roman" panose="02020603050405020304" pitchFamily="18" charset="0"/>
              </a:endParaRPr>
            </a:p>
          </p:txBody>
        </p:sp>
      </p:grpSp>
      <p:cxnSp>
        <p:nvCxnSpPr>
          <p:cNvPr id="33" name="AutoShape 8"/>
          <p:cNvCxnSpPr>
            <a:cxnSpLocks noChangeShapeType="1"/>
          </p:cNvCxnSpPr>
          <p:nvPr/>
        </p:nvCxnSpPr>
        <p:spPr bwMode="auto">
          <a:xfrm rot="16200000" flipH="1">
            <a:off x="4127502" y="-566737"/>
            <a:ext cx="209551" cy="7292975"/>
          </a:xfrm>
          <a:prstGeom prst="bentConnector3">
            <a:avLst>
              <a:gd name="adj1" fmla="val 610016"/>
            </a:avLst>
          </a:prstGeom>
          <a:noFill/>
          <a:ln w="38100">
            <a:solidFill>
              <a:schemeClr val="tx1"/>
            </a:solidFill>
            <a:miter lim="800000"/>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Text Box 10"/>
          <p:cNvSpPr txBox="1">
            <a:spLocks noChangeArrowheads="1"/>
          </p:cNvSpPr>
          <p:nvPr/>
        </p:nvSpPr>
        <p:spPr bwMode="auto">
          <a:xfrm>
            <a:off x="3186115" y="4108451"/>
            <a:ext cx="1824037" cy="369065"/>
          </a:xfrm>
          <a:prstGeom prst="rect">
            <a:avLst/>
          </a:prstGeom>
          <a:solidFill>
            <a:srgbClr val="00B050"/>
          </a:solidFill>
          <a:ln>
            <a:noFill/>
          </a:ln>
          <a:effectLst/>
        </p:spPr>
        <p:txBody>
          <a:bodyPr lIns="91173" tIns="45588" rIns="91173" bIns="45588">
            <a:spAutoFit/>
          </a:bodyPr>
          <a:lstStyle/>
          <a:p>
            <a:pPr algn="ctr">
              <a:spcBef>
                <a:spcPct val="50000"/>
              </a:spcBef>
              <a:defRPr/>
            </a:pPr>
            <a:r>
              <a:rPr lang="en-US" dirty="0">
                <a:solidFill>
                  <a:srgbClr val="FFFFCC"/>
                </a:solidFill>
                <a:latin typeface="Times New Roman" panose="02020603050405020304" pitchFamily="18" charset="0"/>
                <a:ea typeface="ＭＳ Ｐゴシック" charset="0"/>
                <a:cs typeface="Times New Roman" panose="02020603050405020304" pitchFamily="18" charset="0"/>
              </a:rPr>
              <a:t>Inference</a:t>
            </a:r>
          </a:p>
        </p:txBody>
      </p:sp>
      <p:sp>
        <p:nvSpPr>
          <p:cNvPr id="6" name="矩形 5"/>
          <p:cNvSpPr/>
          <p:nvPr/>
        </p:nvSpPr>
        <p:spPr>
          <a:xfrm>
            <a:off x="655806" y="5410511"/>
            <a:ext cx="8135131" cy="92333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如果商品价格涨价一倍，预测销售量</a:t>
            </a:r>
            <a:r>
              <a:rPr lang="en-US" altLang="zh-CN" dirty="0">
                <a:latin typeface="Times New Roman" panose="02020603050405020304" pitchFamily="18" charset="0"/>
                <a:ea typeface="黑体" panose="02010609060101010101" pitchFamily="49" charset="-122"/>
                <a:cs typeface="Times New Roman" panose="02020603050405020304" pitchFamily="18" charset="0"/>
              </a:rPr>
              <a:t>P′(sales)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的变化</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如果放弃吸烟，预测癌症</a:t>
            </a:r>
            <a:r>
              <a:rPr lang="en-US" altLang="zh-CN" dirty="0">
                <a:latin typeface="Times New Roman" panose="02020603050405020304" pitchFamily="18" charset="0"/>
                <a:ea typeface="黑体" panose="02010609060101010101" pitchFamily="49" charset="-122"/>
                <a:cs typeface="Times New Roman" panose="02020603050405020304" pitchFamily="18" charset="0"/>
              </a:rPr>
              <a:t>P′(cancer)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的概率</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矩形 3"/>
          <p:cNvSpPr/>
          <p:nvPr/>
        </p:nvSpPr>
        <p:spPr>
          <a:xfrm>
            <a:off x="2686050" y="4774251"/>
            <a:ext cx="2503634" cy="507831"/>
          </a:xfrm>
          <a:prstGeom prst="rect">
            <a:avLst/>
          </a:prstGeom>
        </p:spPr>
        <p:txBody>
          <a:bodyPr wrap="none">
            <a:spAutoFit/>
          </a:bodyPr>
          <a:lstStyle/>
          <a:p>
            <a:pPr>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数据分布从</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P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变换到</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P′</a:t>
            </a:r>
          </a:p>
        </p:txBody>
      </p:sp>
      <p:sp>
        <p:nvSpPr>
          <p:cNvPr id="35" name="标题 1"/>
          <p:cNvSpPr>
            <a:spLocks noGrp="1"/>
          </p:cNvSpPr>
          <p:nvPr>
            <p:ph type="title"/>
          </p:nvPr>
        </p:nvSpPr>
        <p:spPr>
          <a:xfrm>
            <a:off x="768479" y="112225"/>
            <a:ext cx="8465301" cy="536704"/>
          </a:xfrm>
        </p:spPr>
        <p:txBody>
          <a:bodyPr/>
          <a:lstStyle/>
          <a:p>
            <a:r>
              <a:rPr lang="zh-CN" altLang="en-US" sz="2200" dirty="0">
                <a:solidFill>
                  <a:srgbClr val="0156FF"/>
                </a:solidFill>
                <a:latin typeface="Times New Roman" panose="02020603050405020304" pitchFamily="18" charset="0"/>
                <a:cs typeface="Times New Roman" panose="02020603050405020304" pitchFamily="18" charset="0"/>
              </a:rPr>
              <a:t>因果推理（</a:t>
            </a:r>
            <a:r>
              <a:rPr lang="en-US" altLang="zh-CN" sz="2200" dirty="0">
                <a:solidFill>
                  <a:srgbClr val="0156FF"/>
                </a:solidFill>
                <a:latin typeface="Times New Roman" panose="02020603050405020304" pitchFamily="18" charset="0"/>
                <a:cs typeface="Times New Roman" panose="02020603050405020304" pitchFamily="18" charset="0"/>
              </a:rPr>
              <a:t>Causal Inference</a:t>
            </a:r>
            <a:r>
              <a:rPr lang="zh-CN" altLang="en-US" sz="2200" dirty="0">
                <a:solidFill>
                  <a:srgbClr val="0156FF"/>
                </a:solidFill>
                <a:latin typeface="Times New Roman" panose="02020603050405020304" pitchFamily="18" charset="0"/>
                <a:cs typeface="Times New Roman" panose="02020603050405020304" pitchFamily="18" charset="0"/>
              </a:rPr>
              <a:t>）</a:t>
            </a:r>
            <a:r>
              <a:rPr lang="en-US" altLang="zh-CN" sz="2200" b="0" dirty="0">
                <a:latin typeface="Times New Roman" panose="02020603050405020304" pitchFamily="18" charset="0"/>
                <a:ea typeface="黑体" panose="02010609060101010101" pitchFamily="49" charset="-122"/>
                <a:cs typeface="Times New Roman" panose="02020603050405020304" pitchFamily="18" charset="0"/>
              </a:rPr>
              <a:t>: Simpson’s Paradox (</a:t>
            </a:r>
            <a:r>
              <a:rPr lang="zh-CN" altLang="en-US" sz="2200" b="0" dirty="0">
                <a:latin typeface="Times New Roman" panose="02020603050405020304" pitchFamily="18" charset="0"/>
                <a:ea typeface="黑体" panose="02010609060101010101" pitchFamily="49" charset="-122"/>
                <a:cs typeface="Times New Roman" panose="02020603050405020304" pitchFamily="18" charset="0"/>
              </a:rPr>
              <a:t>辛普森悖论</a:t>
            </a:r>
            <a:r>
              <a:rPr lang="en-US" altLang="zh-CN" sz="2200" b="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200" b="0" i="1" dirty="0">
              <a:solidFill>
                <a:srgbClr val="0156FF"/>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5020226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4425246" y="1213351"/>
            <a:ext cx="4536206" cy="4842933"/>
          </a:xfrm>
          <a:prstGeom prst="roundRect">
            <a:avLst>
              <a:gd name="adj" fmla="val 10838"/>
            </a:avLst>
          </a:prstGeom>
          <a:solidFill>
            <a:srgbClr val="F79646">
              <a:lumMod val="40000"/>
              <a:lumOff val="60000"/>
            </a:srgbClr>
          </a:solidFill>
          <a:ln w="25400" cap="flat" cmpd="sng" algn="ctr">
            <a:solidFill>
              <a:srgbClr val="4F81BD">
                <a:shade val="50000"/>
              </a:srgbClr>
            </a:solidFill>
            <a:prstDash val="solid"/>
          </a:ln>
          <a:effectLst/>
        </p:spPr>
        <p:txBody>
          <a:bodyPr anchor="ctr"/>
          <a:lstStyle/>
          <a:p>
            <a:pPr marL="0" marR="0" lvl="0" indent="0" algn="ctr" defTabSz="914400" eaLnBrk="0" fontAlgn="auto" latinLnBrk="0" hangingPunct="0">
              <a:lnSpc>
                <a:spcPct val="100000"/>
              </a:lnSpc>
              <a:spcBef>
                <a:spcPts val="0"/>
              </a:spcBef>
              <a:spcAft>
                <a:spcPts val="0"/>
              </a:spcAft>
              <a:buClrTx/>
              <a:buSzTx/>
              <a:buFont typeface="Arial" pitchFamily="34" charset="0"/>
              <a:buNone/>
              <a:tabLst/>
              <a:defRPr/>
            </a:pPr>
            <a:endParaRPr kumimoji="0" lang="zh-CN" altLang="en-US" sz="2800" b="0" i="0" u="none" strike="noStrike" kern="0" cap="none" spc="0" normalizeH="0" baseline="0" noProof="0">
              <a:ln>
                <a:noFill/>
              </a:ln>
              <a:solidFill>
                <a:srgbClr val="FFFFFF"/>
              </a:solidFill>
              <a:effectLst/>
              <a:uLnTx/>
              <a:uFillTx/>
              <a:latin typeface="Times New Roman"/>
              <a:ea typeface="黑体"/>
              <a:cs typeface="+mn-cs"/>
            </a:endParaRPr>
          </a:p>
        </p:txBody>
      </p:sp>
      <p:sp>
        <p:nvSpPr>
          <p:cNvPr id="12" name="圆角矩形 11"/>
          <p:cNvSpPr/>
          <p:nvPr/>
        </p:nvSpPr>
        <p:spPr bwMode="auto">
          <a:xfrm>
            <a:off x="4648165" y="1583060"/>
            <a:ext cx="4013688" cy="872069"/>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lvl="0" algn="ctr" eaLnBrk="0" hangingPunct="0">
              <a:defRPr/>
            </a:pPr>
            <a:r>
              <a:rPr lang="zh-CN" altLang="zh-CN" sz="2000" b="1" kern="0" dirty="0">
                <a:solidFill>
                  <a:srgbClr val="C00000"/>
                </a:solidFill>
                <a:latin typeface="Times New Roman"/>
                <a:ea typeface="微软雅黑" pitchFamily="34" charset="-122"/>
                <a:cs typeface="Times New Roman" pitchFamily="18" charset="0"/>
              </a:rPr>
              <a:t>关联</a:t>
            </a:r>
            <a:r>
              <a:rPr lang="en-US" altLang="zh-CN" sz="2000" b="1" kern="0" dirty="0">
                <a:solidFill>
                  <a:srgbClr val="C00000"/>
                </a:solidFill>
                <a:latin typeface="Times New Roman"/>
                <a:ea typeface="微软雅黑" pitchFamily="34" charset="-122"/>
                <a:cs typeface="Times New Roman" pitchFamily="18" charset="0"/>
              </a:rPr>
              <a:t>(association)</a:t>
            </a:r>
            <a:r>
              <a:rPr lang="zh-CN" altLang="zh-CN" sz="2000" b="1" kern="0" dirty="0">
                <a:solidFill>
                  <a:srgbClr val="C00000"/>
                </a:solidFill>
                <a:latin typeface="Times New Roman"/>
                <a:ea typeface="微软雅黑" pitchFamily="34" charset="-122"/>
                <a:cs typeface="Times New Roman" pitchFamily="18" charset="0"/>
              </a:rPr>
              <a:t>： </a:t>
            </a:r>
            <a:endParaRPr lang="en-US" altLang="zh-CN" sz="2000" b="1" kern="0" dirty="0">
              <a:solidFill>
                <a:srgbClr val="C00000"/>
              </a:solidFill>
              <a:latin typeface="Times New Roman"/>
              <a:ea typeface="微软雅黑" pitchFamily="34" charset="-122"/>
              <a:cs typeface="Times New Roman" pitchFamily="18" charset="0"/>
            </a:endParaRPr>
          </a:p>
          <a:p>
            <a:pPr lvl="0" eaLnBrk="0" hangingPunct="0">
              <a:defRPr/>
            </a:pPr>
            <a:r>
              <a:rPr lang="en-US" altLang="zh-CN" sz="1600" b="1" kern="0" dirty="0">
                <a:solidFill>
                  <a:srgbClr val="0070C0"/>
                </a:solidFill>
                <a:latin typeface="Times New Roman"/>
                <a:ea typeface="微软雅黑" pitchFamily="34" charset="-122"/>
                <a:cs typeface="Times New Roman" pitchFamily="18" charset="0"/>
              </a:rPr>
              <a:t>    </a:t>
            </a:r>
            <a:r>
              <a:rPr lang="zh-CN" altLang="zh-CN" sz="1600" b="1" kern="0" dirty="0">
                <a:solidFill>
                  <a:srgbClr val="0070C0"/>
                </a:solidFill>
                <a:latin typeface="Times New Roman"/>
                <a:ea typeface="微软雅黑" pitchFamily="34" charset="-122"/>
                <a:cs typeface="Times New Roman" pitchFamily="18" charset="0"/>
              </a:rPr>
              <a:t>直接可从数据中计算得到的统计相关</a:t>
            </a:r>
            <a:endParaRPr lang="en-US" altLang="zh-CN" sz="1600" b="1" kern="0" dirty="0">
              <a:solidFill>
                <a:srgbClr val="0070C0"/>
              </a:solidFill>
              <a:latin typeface="Times New Roman"/>
              <a:ea typeface="微软雅黑" pitchFamily="34" charset="-122"/>
              <a:cs typeface="Times New Roman" pitchFamily="18" charset="0"/>
            </a:endParaRPr>
          </a:p>
        </p:txBody>
      </p:sp>
      <p:sp>
        <p:nvSpPr>
          <p:cNvPr id="13" name="圆角矩形 12"/>
          <p:cNvSpPr/>
          <p:nvPr/>
        </p:nvSpPr>
        <p:spPr bwMode="auto">
          <a:xfrm>
            <a:off x="4663154" y="4521095"/>
            <a:ext cx="4082802" cy="1236031"/>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lvl="0" algn="ctr" eaLnBrk="0" hangingPunct="0">
              <a:defRPr/>
            </a:pPr>
            <a:r>
              <a:rPr kumimoji="0" lang="en-US" altLang="zh-CN" sz="2400" b="1" i="0" u="none" strike="noStrike" kern="0" cap="none" spc="0" normalizeH="0" baseline="0" noProof="0" dirty="0">
                <a:ln>
                  <a:noFill/>
                </a:ln>
                <a:solidFill>
                  <a:srgbClr val="C00000"/>
                </a:solidFill>
                <a:effectLst/>
                <a:uLnTx/>
                <a:uFillTx/>
                <a:latin typeface="Times New Roman"/>
                <a:ea typeface="微软雅黑" pitchFamily="34" charset="-122"/>
                <a:cs typeface="Times New Roman" pitchFamily="18" charset="0"/>
              </a:rPr>
              <a:t>      </a:t>
            </a:r>
            <a:r>
              <a:rPr lang="zh-CN" altLang="zh-CN" sz="2000" b="1" kern="0" dirty="0">
                <a:solidFill>
                  <a:srgbClr val="C00000"/>
                </a:solidFill>
                <a:latin typeface="Times New Roman"/>
                <a:ea typeface="微软雅黑" pitchFamily="34" charset="-122"/>
                <a:cs typeface="Times New Roman" pitchFamily="18" charset="0"/>
              </a:rPr>
              <a:t>反事实</a:t>
            </a:r>
            <a:r>
              <a:rPr lang="en-US" altLang="zh-CN" sz="2000" b="1" kern="0" dirty="0">
                <a:solidFill>
                  <a:srgbClr val="C00000"/>
                </a:solidFill>
                <a:latin typeface="Times New Roman"/>
                <a:ea typeface="微软雅黑" pitchFamily="34" charset="-122"/>
                <a:cs typeface="Times New Roman" pitchFamily="18" charset="0"/>
              </a:rPr>
              <a:t>(counterfactual)</a:t>
            </a:r>
            <a:r>
              <a:rPr lang="zh-CN" altLang="zh-CN" sz="2000" b="1" kern="0" dirty="0">
                <a:solidFill>
                  <a:srgbClr val="C00000"/>
                </a:solidFill>
                <a:latin typeface="Times New Roman"/>
                <a:ea typeface="微软雅黑" pitchFamily="34" charset="-122"/>
                <a:cs typeface="Times New Roman" pitchFamily="18" charset="0"/>
              </a:rPr>
              <a:t>：</a:t>
            </a:r>
            <a:endParaRPr lang="en-US" altLang="zh-CN" sz="2000" b="1" kern="0" dirty="0">
              <a:solidFill>
                <a:srgbClr val="C00000"/>
              </a:solidFill>
              <a:latin typeface="Times New Roman"/>
              <a:ea typeface="微软雅黑" pitchFamily="34" charset="-122"/>
              <a:cs typeface="Times New Roman" pitchFamily="18" charset="0"/>
            </a:endParaRPr>
          </a:p>
          <a:p>
            <a:pPr lvl="0" algn="ctr" eaLnBrk="0" hangingPunct="0">
              <a:defRPr/>
            </a:pPr>
            <a:r>
              <a:rPr lang="zh-CN" altLang="zh-CN" sz="1600" b="1" kern="0" dirty="0">
                <a:solidFill>
                  <a:srgbClr val="0070C0"/>
                </a:solidFill>
                <a:latin typeface="Times New Roman"/>
                <a:ea typeface="微软雅黑" pitchFamily="34" charset="-122"/>
                <a:cs typeface="Times New Roman" pitchFamily="18" charset="0"/>
              </a:rPr>
              <a:t>某个事情已经发生了</a:t>
            </a:r>
            <a:r>
              <a:rPr lang="zh-CN" altLang="en-US" sz="1600" b="1" kern="0" dirty="0">
                <a:solidFill>
                  <a:srgbClr val="0070C0"/>
                </a:solidFill>
                <a:latin typeface="Times New Roman"/>
                <a:ea typeface="微软雅黑" pitchFamily="34" charset="-122"/>
                <a:cs typeface="Times New Roman" pitchFamily="18" charset="0"/>
              </a:rPr>
              <a:t>，</a:t>
            </a:r>
            <a:r>
              <a:rPr lang="zh-CN" altLang="zh-CN" sz="1600" b="1" kern="0" dirty="0">
                <a:solidFill>
                  <a:srgbClr val="0070C0"/>
                </a:solidFill>
                <a:latin typeface="Times New Roman"/>
                <a:ea typeface="微软雅黑" pitchFamily="34" charset="-122"/>
                <a:cs typeface="Times New Roman" pitchFamily="18" charset="0"/>
              </a:rPr>
              <a:t>则在相同环境中，</a:t>
            </a:r>
            <a:endParaRPr lang="en-US" altLang="zh-CN" sz="1600" b="1" kern="0" dirty="0">
              <a:solidFill>
                <a:srgbClr val="0070C0"/>
              </a:solidFill>
              <a:latin typeface="Times New Roman"/>
              <a:ea typeface="微软雅黑" pitchFamily="34" charset="-122"/>
              <a:cs typeface="Times New Roman" pitchFamily="18" charset="0"/>
            </a:endParaRPr>
          </a:p>
          <a:p>
            <a:pPr lvl="0" algn="ctr" eaLnBrk="0" hangingPunct="0">
              <a:defRPr/>
            </a:pPr>
            <a:r>
              <a:rPr lang="zh-CN" altLang="zh-CN" sz="1600" b="1" kern="0" dirty="0">
                <a:solidFill>
                  <a:srgbClr val="0070C0"/>
                </a:solidFill>
                <a:latin typeface="Times New Roman"/>
                <a:ea typeface="微软雅黑" pitchFamily="34" charset="-122"/>
                <a:cs typeface="Times New Roman" pitchFamily="18" charset="0"/>
              </a:rPr>
              <a:t>这个事情不发生会带来怎样的新结果</a:t>
            </a:r>
            <a:endParaRPr lang="en-US" altLang="zh-CN" sz="1600" b="1" kern="0" dirty="0">
              <a:solidFill>
                <a:srgbClr val="0070C0"/>
              </a:solidFill>
              <a:latin typeface="Times New Roman"/>
              <a:ea typeface="微软雅黑" pitchFamily="34" charset="-122"/>
              <a:cs typeface="Times New Roman" pitchFamily="18" charset="0"/>
            </a:endParaRPr>
          </a:p>
        </p:txBody>
      </p:sp>
      <p:sp>
        <p:nvSpPr>
          <p:cNvPr id="16" name="圆角矩形 15"/>
          <p:cNvSpPr/>
          <p:nvPr/>
        </p:nvSpPr>
        <p:spPr bwMode="auto">
          <a:xfrm>
            <a:off x="4648164" y="2875240"/>
            <a:ext cx="4013688" cy="1273221"/>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lvl="0" algn="ctr" eaLnBrk="0" hangingPunct="0">
              <a:defRPr/>
            </a:pPr>
            <a:r>
              <a:rPr kumimoji="0" lang="en-US" altLang="zh-CN" sz="2400" b="1" i="0" u="none" strike="noStrike" kern="0" cap="none" spc="0" normalizeH="0" baseline="0" noProof="0" dirty="0">
                <a:ln>
                  <a:noFill/>
                </a:ln>
                <a:solidFill>
                  <a:srgbClr val="C00000"/>
                </a:solidFill>
                <a:effectLst/>
                <a:uLnTx/>
                <a:uFillTx/>
                <a:latin typeface="Times New Roman"/>
                <a:ea typeface="微软雅黑" pitchFamily="34" charset="-122"/>
                <a:cs typeface="Times New Roman" pitchFamily="18" charset="0"/>
              </a:rPr>
              <a:t>   </a:t>
            </a:r>
            <a:r>
              <a:rPr lang="zh-CN" altLang="en-US" sz="2400" b="1" kern="0" dirty="0">
                <a:solidFill>
                  <a:srgbClr val="C00000"/>
                </a:solidFill>
                <a:latin typeface="Times New Roman"/>
                <a:ea typeface="微软雅黑" pitchFamily="34" charset="-122"/>
                <a:cs typeface="Times New Roman" pitchFamily="18" charset="0"/>
              </a:rPr>
              <a:t> </a:t>
            </a:r>
            <a:r>
              <a:rPr lang="zh-CN" altLang="zh-CN" sz="2000" b="1" kern="0" dirty="0">
                <a:solidFill>
                  <a:srgbClr val="C00000"/>
                </a:solidFill>
                <a:latin typeface="Times New Roman"/>
                <a:ea typeface="微软雅黑" pitchFamily="34" charset="-122"/>
                <a:cs typeface="Times New Roman" pitchFamily="18" charset="0"/>
              </a:rPr>
              <a:t>介入</a:t>
            </a:r>
            <a:r>
              <a:rPr lang="en-US" altLang="zh-CN" sz="2000" b="1" kern="0" dirty="0">
                <a:solidFill>
                  <a:srgbClr val="C00000"/>
                </a:solidFill>
                <a:latin typeface="Times New Roman"/>
                <a:ea typeface="微软雅黑" pitchFamily="34" charset="-122"/>
                <a:cs typeface="Times New Roman" pitchFamily="18" charset="0"/>
              </a:rPr>
              <a:t>(intervention): </a:t>
            </a:r>
          </a:p>
          <a:p>
            <a:pPr lvl="0" algn="ctr" eaLnBrk="0" hangingPunct="0">
              <a:defRPr/>
            </a:pPr>
            <a:r>
              <a:rPr lang="zh-CN" altLang="zh-CN" sz="1600" b="1" kern="0" dirty="0">
                <a:solidFill>
                  <a:srgbClr val="0070C0"/>
                </a:solidFill>
                <a:latin typeface="Times New Roman"/>
                <a:ea typeface="微软雅黑" pitchFamily="34" charset="-122"/>
                <a:cs typeface="Times New Roman" pitchFamily="18" charset="0"/>
              </a:rPr>
              <a:t>无法直接从观测数据就能得到关系，</a:t>
            </a:r>
            <a:endParaRPr lang="en-US" altLang="zh-CN" sz="1600" b="1" kern="0" dirty="0">
              <a:solidFill>
                <a:srgbClr val="0070C0"/>
              </a:solidFill>
              <a:latin typeface="Times New Roman"/>
              <a:ea typeface="微软雅黑" pitchFamily="34" charset="-122"/>
              <a:cs typeface="Times New Roman" pitchFamily="18" charset="0"/>
            </a:endParaRPr>
          </a:p>
          <a:p>
            <a:pPr lvl="0" algn="ctr" eaLnBrk="0" hangingPunct="0">
              <a:defRPr/>
            </a:pPr>
            <a:r>
              <a:rPr lang="zh-CN" altLang="zh-CN" sz="1600" b="1" kern="0" dirty="0">
                <a:solidFill>
                  <a:srgbClr val="0070C0"/>
                </a:solidFill>
                <a:latin typeface="Times New Roman"/>
                <a:ea typeface="微软雅黑" pitchFamily="34" charset="-122"/>
                <a:cs typeface="Times New Roman" pitchFamily="18" charset="0"/>
              </a:rPr>
              <a:t>如“某个商品涨价会产生什么结果”</a:t>
            </a:r>
            <a:endParaRPr lang="en-US" altLang="zh-CN" sz="1600" b="1" kern="0" dirty="0">
              <a:solidFill>
                <a:srgbClr val="0070C0"/>
              </a:solidFill>
              <a:latin typeface="Times New Roman"/>
              <a:ea typeface="微软雅黑" pitchFamily="34" charset="-122"/>
              <a:cs typeface="Times New Roman" pitchFamily="18" charset="0"/>
            </a:endParaRPr>
          </a:p>
        </p:txBody>
      </p:sp>
      <mc:AlternateContent xmlns:mc="http://schemas.openxmlformats.org/markup-compatibility/2006" xmlns:a14="http://schemas.microsoft.com/office/drawing/2010/main">
        <mc:Choice Requires="a14">
          <p:graphicFrame>
            <p:nvGraphicFramePr>
              <p:cNvPr id="9" name="表格 8"/>
              <p:cNvGraphicFramePr>
                <a:graphicFrameLocks noGrp="1"/>
              </p:cNvGraphicFramePr>
              <p:nvPr>
                <p:extLst>
                  <p:ext uri="{D42A27DB-BD31-4B8C-83A1-F6EECF244321}">
                    <p14:modId xmlns:p14="http://schemas.microsoft.com/office/powerpoint/2010/main" val="2167499491"/>
                  </p:ext>
                </p:extLst>
              </p:nvPr>
            </p:nvGraphicFramePr>
            <p:xfrm>
              <a:off x="361953" y="1384448"/>
              <a:ext cx="3768021" cy="4500739"/>
            </p:xfrm>
            <a:graphic>
              <a:graphicData uri="http://schemas.openxmlformats.org/drawingml/2006/table">
                <a:tbl>
                  <a:tblPr firstRow="1" bandRow="1">
                    <a:tableStyleId>{5C22544A-7EE6-4342-B048-85BDC9FD1C3A}</a:tableStyleId>
                  </a:tblPr>
                  <a:tblGrid>
                    <a:gridCol w="1009649">
                      <a:extLst>
                        <a:ext uri="{9D8B030D-6E8A-4147-A177-3AD203B41FA5}">
                          <a16:colId xmlns:a16="http://schemas.microsoft.com/office/drawing/2014/main" val="20000"/>
                        </a:ext>
                      </a:extLst>
                    </a:gridCol>
                    <a:gridCol w="1257300">
                      <a:extLst>
                        <a:ext uri="{9D8B030D-6E8A-4147-A177-3AD203B41FA5}">
                          <a16:colId xmlns:a16="http://schemas.microsoft.com/office/drawing/2014/main" val="20001"/>
                        </a:ext>
                      </a:extLst>
                    </a:gridCol>
                    <a:gridCol w="1501072">
                      <a:extLst>
                        <a:ext uri="{9D8B030D-6E8A-4147-A177-3AD203B41FA5}">
                          <a16:colId xmlns:a16="http://schemas.microsoft.com/office/drawing/2014/main" val="20002"/>
                        </a:ext>
                      </a:extLst>
                    </a:gridCol>
                  </a:tblGrid>
                  <a:tr h="1066800">
                    <a:tc>
                      <a:txBody>
                        <a:bodyPr/>
                        <a:lstStyle/>
                        <a:p>
                          <a:pPr algn="ctr"/>
                          <a:r>
                            <a:rPr lang="zh-CN" altLang="en-US" sz="19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可观测性问题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900" b="0" dirty="0">
                              <a:solidFill>
                                <a:schemeClr val="tx1"/>
                              </a:solidFill>
                              <a:latin typeface="Times New Roman" panose="02020603050405020304" pitchFamily="18" charset="0"/>
                              <a:cs typeface="Times New Roman" panose="02020603050405020304" pitchFamily="18" charset="0"/>
                            </a:rPr>
                            <a:t>What if we see A </a:t>
                          </a:r>
                        </a:p>
                        <a:p>
                          <a:pPr algn="ctr"/>
                          <a:r>
                            <a:rPr lang="en-US" altLang="zh-CN" sz="1900" b="0" dirty="0">
                              <a:solidFill>
                                <a:schemeClr val="tx1"/>
                              </a:solidFill>
                              <a:latin typeface="Times New Roman" panose="02020603050405020304" pitchFamily="18" charset="0"/>
                              <a:cs typeface="Times New Roman" panose="02020603050405020304" pitchFamily="18" charset="0"/>
                            </a:rPr>
                            <a:t>(what is?)</a:t>
                          </a:r>
                          <a:endParaRPr lang="zh-CN" altLang="en-US" sz="19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900" b="0" i="1" smtClean="0">
                                    <a:solidFill>
                                      <a:schemeClr val="tx1"/>
                                    </a:solidFill>
                                    <a:latin typeface="Cambria Math"/>
                                  </a:rPr>
                                  <m:t>𝑃</m:t>
                                </m:r>
                                <m:r>
                                  <a:rPr lang="en-US" altLang="zh-CN" sz="1900" b="0" i="1" smtClean="0">
                                    <a:solidFill>
                                      <a:schemeClr val="tx1"/>
                                    </a:solidFill>
                                    <a:latin typeface="Cambria Math"/>
                                  </a:rPr>
                                  <m:t>(</m:t>
                                </m:r>
                                <m:r>
                                  <a:rPr lang="en-US" altLang="zh-CN" sz="1900" b="0" i="1" smtClean="0">
                                    <a:solidFill>
                                      <a:schemeClr val="tx1"/>
                                    </a:solidFill>
                                    <a:latin typeface="Cambria Math"/>
                                  </a:rPr>
                                  <m:t>𝑦</m:t>
                                </m:r>
                                <m:r>
                                  <a:rPr lang="en-US" altLang="zh-CN" sz="1900" b="0" i="1" smtClean="0">
                                    <a:solidFill>
                                      <a:schemeClr val="tx1"/>
                                    </a:solidFill>
                                    <a:latin typeface="Cambria Math"/>
                                  </a:rPr>
                                  <m:t>|</m:t>
                                </m:r>
                                <m:r>
                                  <a:rPr lang="en-US" altLang="zh-CN" sz="1900" b="0" i="1" smtClean="0">
                                    <a:solidFill>
                                      <a:schemeClr val="tx1"/>
                                    </a:solidFill>
                                    <a:latin typeface="Cambria Math"/>
                                  </a:rPr>
                                  <m:t>𝐴</m:t>
                                </m:r>
                                <m:r>
                                  <a:rPr lang="en-US" altLang="zh-CN" sz="1900" b="0" i="1" smtClean="0">
                                    <a:solidFill>
                                      <a:schemeClr val="tx1"/>
                                    </a:solidFill>
                                    <a:latin typeface="Cambria Math"/>
                                  </a:rPr>
                                  <m:t>)</m:t>
                                </m:r>
                              </m:oMath>
                            </m:oMathPara>
                          </a14:m>
                          <a:endParaRPr lang="zh-CN" altLang="en-US" sz="19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449211">
                    <a:tc>
                      <a:txBody>
                        <a:bodyPr/>
                        <a:lstStyle/>
                        <a:p>
                          <a:pPr algn="ctr"/>
                          <a:r>
                            <a:rPr lang="zh-CN" altLang="en-US" sz="19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决策行动问题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900" b="0" dirty="0">
                              <a:solidFill>
                                <a:schemeClr val="tx1"/>
                              </a:solidFill>
                              <a:latin typeface="Times New Roman" panose="02020603050405020304" pitchFamily="18" charset="0"/>
                              <a:cs typeface="Times New Roman" panose="02020603050405020304" pitchFamily="18" charset="0"/>
                            </a:rPr>
                            <a:t>What</a:t>
                          </a:r>
                          <a:r>
                            <a:rPr lang="en-US" altLang="zh-CN" sz="1900" b="0" baseline="0" dirty="0">
                              <a:solidFill>
                                <a:schemeClr val="tx1"/>
                              </a:solidFill>
                              <a:latin typeface="Times New Roman" panose="02020603050405020304" pitchFamily="18" charset="0"/>
                              <a:cs typeface="Times New Roman" panose="02020603050405020304" pitchFamily="18" charset="0"/>
                            </a:rPr>
                            <a:t> if we do A (what if?)</a:t>
                          </a:r>
                          <a:endParaRPr lang="zh-CN" altLang="en-US" sz="19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900" b="0" i="1" smtClean="0">
                                    <a:solidFill>
                                      <a:schemeClr val="tx1"/>
                                    </a:solidFill>
                                    <a:latin typeface="Cambria Math"/>
                                  </a:rPr>
                                  <m:t>𝑃</m:t>
                                </m:r>
                                <m:r>
                                  <a:rPr lang="en-US" altLang="zh-CN" sz="1900" b="0" i="1" smtClean="0">
                                    <a:solidFill>
                                      <a:schemeClr val="tx1"/>
                                    </a:solidFill>
                                    <a:latin typeface="Cambria Math"/>
                                  </a:rPr>
                                  <m:t>(</m:t>
                                </m:r>
                                <m:r>
                                  <a:rPr lang="en-US" altLang="zh-CN" sz="1900" b="0" i="1" smtClean="0">
                                    <a:solidFill>
                                      <a:schemeClr val="tx1"/>
                                    </a:solidFill>
                                    <a:latin typeface="Cambria Math"/>
                                  </a:rPr>
                                  <m:t>𝑦</m:t>
                                </m:r>
                                <m:r>
                                  <a:rPr lang="en-US" altLang="zh-CN" sz="1900" b="0" i="1" smtClean="0">
                                    <a:solidFill>
                                      <a:schemeClr val="tx1"/>
                                    </a:solidFill>
                                    <a:latin typeface="Cambria Math"/>
                                  </a:rPr>
                                  <m:t>|</m:t>
                                </m:r>
                                <m:r>
                                  <a:rPr lang="en-US" altLang="zh-CN" sz="1900" b="0" i="1" smtClean="0">
                                    <a:solidFill>
                                      <a:schemeClr val="tx1"/>
                                    </a:solidFill>
                                    <a:latin typeface="Cambria Math"/>
                                  </a:rPr>
                                  <m:t>𝑑𝑜</m:t>
                                </m:r>
                                <m:r>
                                  <a:rPr lang="en-US" altLang="zh-CN" sz="1900" b="0" i="1" smtClean="0">
                                    <a:solidFill>
                                      <a:schemeClr val="tx1"/>
                                    </a:solidFill>
                                    <a:latin typeface="Cambria Math"/>
                                  </a:rPr>
                                  <m:t>(</m:t>
                                </m:r>
                                <m:r>
                                  <a:rPr lang="en-US" altLang="zh-CN" sz="1900" b="0" i="1" smtClean="0">
                                    <a:solidFill>
                                      <a:schemeClr val="tx1"/>
                                    </a:solidFill>
                                    <a:latin typeface="Cambria Math"/>
                                  </a:rPr>
                                  <m:t>𝐴</m:t>
                                </m:r>
                                <m:r>
                                  <a:rPr lang="en-US" altLang="zh-CN" sz="1900" b="0" i="1" smtClean="0">
                                    <a:solidFill>
                                      <a:schemeClr val="tx1"/>
                                    </a:solidFill>
                                    <a:latin typeface="Cambria Math"/>
                                  </a:rPr>
                                  <m:t>))</m:t>
                                </m:r>
                              </m:oMath>
                            </m:oMathPara>
                          </a14:m>
                          <a:endParaRPr lang="en-US" altLang="zh-CN" sz="1900" b="0" dirty="0">
                            <a:solidFill>
                              <a:schemeClr val="tx1"/>
                            </a:solidFill>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（如果采取</a:t>
                          </a: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行为，则</a:t>
                          </a: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568168">
                    <a:tc>
                      <a:txBody>
                        <a:bodyPr/>
                        <a:lstStyle/>
                        <a:p>
                          <a:pPr algn="ctr"/>
                          <a:r>
                            <a:rPr lang="zh-CN" altLang="en-US" sz="19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反事实问题</a:t>
                          </a:r>
                          <a:r>
                            <a:rPr lang="en-US" altLang="zh-CN" sz="19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(Counterfactual)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900" b="0" dirty="0">
                              <a:solidFill>
                                <a:schemeClr val="tx1"/>
                              </a:solidFill>
                              <a:latin typeface="Times New Roman" panose="02020603050405020304" pitchFamily="18" charset="0"/>
                              <a:cs typeface="Times New Roman" panose="02020603050405020304" pitchFamily="18" charset="0"/>
                            </a:rPr>
                            <a:t>What</a:t>
                          </a:r>
                          <a:r>
                            <a:rPr lang="en-US" altLang="zh-CN" sz="1900" b="0" baseline="0" dirty="0">
                              <a:solidFill>
                                <a:schemeClr val="tx1"/>
                              </a:solidFill>
                              <a:latin typeface="Times New Roman" panose="02020603050405020304" pitchFamily="18" charset="0"/>
                              <a:cs typeface="Times New Roman" panose="02020603050405020304" pitchFamily="18" charset="0"/>
                            </a:rPr>
                            <a:t> if we did things differently</a:t>
                          </a:r>
                          <a:endParaRPr lang="zh-CN" altLang="en-US" sz="19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b="0" dirty="0">
                              <a:solidFill>
                                <a:schemeClr val="tx1"/>
                              </a:solidFill>
                              <a:latin typeface="Times New Roman" panose="02020603050405020304" pitchFamily="18" charset="0"/>
                              <a:cs typeface="Times New Roman" panose="02020603050405020304" pitchFamily="18" charset="0"/>
                            </a:rPr>
                            <a:t>(why?) </a:t>
                          </a:r>
                          <a14:m>
                            <m:oMath xmlns:m="http://schemas.openxmlformats.org/officeDocument/2006/math">
                              <m:r>
                                <a:rPr lang="en-US" altLang="zh-CN" sz="1900" b="0" i="1" smtClean="0">
                                  <a:solidFill>
                                    <a:schemeClr val="tx1"/>
                                  </a:solidFill>
                                  <a:latin typeface="Cambria Math"/>
                                </a:rPr>
                                <m:t>𝑃</m:t>
                              </m:r>
                              <m:r>
                                <a:rPr lang="en-US" altLang="zh-CN" sz="1900" b="0" i="1" smtClean="0">
                                  <a:solidFill>
                                    <a:schemeClr val="tx1"/>
                                  </a:solidFill>
                                  <a:latin typeface="Cambria Math"/>
                                </a:rPr>
                                <m:t>(</m:t>
                              </m:r>
                              <m:sSup>
                                <m:sSupPr>
                                  <m:ctrlPr>
                                    <a:rPr lang="en-US" altLang="zh-CN" sz="1900" b="0" i="1" smtClean="0">
                                      <a:solidFill>
                                        <a:schemeClr val="tx1"/>
                                      </a:solidFill>
                                      <a:latin typeface="Cambria Math" panose="02040503050406030204" pitchFamily="18" charset="0"/>
                                    </a:rPr>
                                  </m:ctrlPr>
                                </m:sSupPr>
                                <m:e>
                                  <m:r>
                                    <a:rPr lang="en-US" altLang="zh-CN" sz="1900" b="0" i="1" smtClean="0">
                                      <a:solidFill>
                                        <a:schemeClr val="tx1"/>
                                      </a:solidFill>
                                      <a:latin typeface="Cambria Math"/>
                                    </a:rPr>
                                    <m:t>𝑦</m:t>
                                  </m:r>
                                </m:e>
                                <m:sup>
                                  <m:r>
                                    <a:rPr lang="en-US" altLang="zh-CN" sz="1900" b="0" i="1" smtClean="0">
                                      <a:solidFill>
                                        <a:schemeClr val="tx1"/>
                                      </a:solidFill>
                                      <a:latin typeface="Cambria Math"/>
                                    </a:rPr>
                                    <m:t>′</m:t>
                                  </m:r>
                                </m:sup>
                              </m:sSup>
                              <m:r>
                                <a:rPr lang="en-US" altLang="zh-CN" sz="1900" b="0" i="1" smtClean="0">
                                  <a:solidFill>
                                    <a:schemeClr val="tx1"/>
                                  </a:solidFill>
                                  <a:latin typeface="Cambria Math"/>
                                </a:rPr>
                                <m:t>|</m:t>
                              </m:r>
                              <m:r>
                                <a:rPr lang="en-US" altLang="zh-CN" sz="1900" b="0" i="1" smtClean="0">
                                  <a:solidFill>
                                    <a:schemeClr val="tx1"/>
                                  </a:solidFill>
                                  <a:latin typeface="Cambria Math"/>
                                </a:rPr>
                                <m:t>𝐴</m:t>
                              </m:r>
                              <m:r>
                                <a:rPr lang="en-US" altLang="zh-CN" sz="1900" b="0" i="1" smtClean="0">
                                  <a:solidFill>
                                    <a:schemeClr val="tx1"/>
                                  </a:solidFill>
                                  <a:latin typeface="Cambria Math"/>
                                </a:rPr>
                                <m:t>)</m:t>
                              </m:r>
                            </m:oMath>
                          </a14:m>
                          <a:endParaRPr lang="zh-CN" altLang="en-US" sz="1900" b="0" dirty="0">
                            <a:solidFill>
                              <a:schemeClr val="tx1"/>
                            </a:solidFill>
                            <a:latin typeface="Times New Roman" panose="02020603050405020304" pitchFamily="18" charset="0"/>
                            <a:cs typeface="Times New Roman" panose="02020603050405020304" pitchFamily="18" charset="0"/>
                          </a:endParaRPr>
                        </a:p>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（如果</a:t>
                          </a: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为真，则</a:t>
                          </a:r>
                          <a:r>
                            <a:rPr lang="en-US" altLang="zh-CN"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将不同）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6560">
                    <a:tc gridSpan="3">
                      <a:txBody>
                        <a:bodyPr/>
                        <a:lstStyle/>
                        <a:p>
                          <a:pPr algn="ctr"/>
                          <a:r>
                            <a:rPr lang="en-US" altLang="zh-CN" sz="1900" b="0" dirty="0">
                              <a:solidFill>
                                <a:schemeClr val="tx1"/>
                              </a:solidFill>
                              <a:latin typeface="Times New Roman" panose="02020603050405020304" pitchFamily="18" charset="0"/>
                              <a:cs typeface="Times New Roman" panose="02020603050405020304" pitchFamily="18" charset="0"/>
                            </a:rPr>
                            <a:t>Options: with what probability</a:t>
                          </a:r>
                          <a:endParaRPr lang="zh-CN" altLang="en-US" sz="19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3"/>
                      </a:ext>
                    </a:extLst>
                  </a:tr>
                </a:tbl>
              </a:graphicData>
            </a:graphic>
          </p:graphicFrame>
        </mc:Choice>
        <mc:Fallback xmlns="">
          <p:graphicFrame>
            <p:nvGraphicFramePr>
              <p:cNvPr id="9" name="表格 8"/>
              <p:cNvGraphicFramePr>
                <a:graphicFrameLocks noGrp="1"/>
              </p:cNvGraphicFramePr>
              <p:nvPr>
                <p:extLst>
                  <p:ext uri="{D42A27DB-BD31-4B8C-83A1-F6EECF244321}">
                    <p14:modId xmlns:p14="http://schemas.microsoft.com/office/powerpoint/2010/main" val="2167499491"/>
                  </p:ext>
                </p:extLst>
              </p:nvPr>
            </p:nvGraphicFramePr>
            <p:xfrm>
              <a:off x="361953" y="1384448"/>
              <a:ext cx="3768021" cy="4500739"/>
            </p:xfrm>
            <a:graphic>
              <a:graphicData uri="http://schemas.openxmlformats.org/drawingml/2006/table">
                <a:tbl>
                  <a:tblPr firstRow="1" bandRow="1">
                    <a:tableStyleId>{5C22544A-7EE6-4342-B048-85BDC9FD1C3A}</a:tableStyleId>
                  </a:tblPr>
                  <a:tblGrid>
                    <a:gridCol w="1009649"/>
                    <a:gridCol w="1257300"/>
                    <a:gridCol w="1501072"/>
                  </a:tblGrid>
                  <a:tr h="1066800">
                    <a:tc>
                      <a:txBody>
                        <a:bodyPr/>
                        <a:lstStyle/>
                        <a:p>
                          <a:pPr algn="ctr"/>
                          <a:r>
                            <a:rPr lang="zh-CN" altLang="en-US" sz="19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可观测性问题</a:t>
                          </a:r>
                          <a:endParaRPr lang="zh-CN" altLang="en-US" sz="19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900" b="0" dirty="0" smtClean="0">
                              <a:solidFill>
                                <a:schemeClr val="tx1"/>
                              </a:solidFill>
                              <a:latin typeface="Times New Roman" panose="02020603050405020304" pitchFamily="18" charset="0"/>
                              <a:cs typeface="Times New Roman" panose="02020603050405020304" pitchFamily="18" charset="0"/>
                            </a:rPr>
                            <a:t>What if we see A </a:t>
                          </a:r>
                        </a:p>
                        <a:p>
                          <a:pPr algn="ctr"/>
                          <a:r>
                            <a:rPr lang="en-US" altLang="zh-CN" sz="1900" b="0" dirty="0" smtClean="0">
                              <a:solidFill>
                                <a:schemeClr val="tx1"/>
                              </a:solidFill>
                              <a:latin typeface="Times New Roman" panose="02020603050405020304" pitchFamily="18" charset="0"/>
                              <a:cs typeface="Times New Roman" panose="02020603050405020304" pitchFamily="18" charset="0"/>
                            </a:rPr>
                            <a:t>(what is?)</a:t>
                          </a:r>
                          <a:endParaRPr lang="zh-CN" altLang="en-US" sz="19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51220" t="-2857" r="-407" b="-328571"/>
                          </a:stretch>
                        </a:blipFill>
                      </a:tcPr>
                    </a:tc>
                  </a:tr>
                  <a:tr h="1449211">
                    <a:tc>
                      <a:txBody>
                        <a:bodyPr/>
                        <a:lstStyle/>
                        <a:p>
                          <a:pPr algn="ctr"/>
                          <a:r>
                            <a:rPr lang="zh-CN" altLang="en-US" sz="19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决策行动问题</a:t>
                          </a:r>
                          <a:endParaRPr lang="zh-CN" altLang="en-US" sz="19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900" b="0" dirty="0" smtClean="0">
                              <a:solidFill>
                                <a:schemeClr val="tx1"/>
                              </a:solidFill>
                              <a:latin typeface="Times New Roman" panose="02020603050405020304" pitchFamily="18" charset="0"/>
                              <a:cs typeface="Times New Roman" panose="02020603050405020304" pitchFamily="18" charset="0"/>
                            </a:rPr>
                            <a:t>What</a:t>
                          </a:r>
                          <a:r>
                            <a:rPr lang="en-US" altLang="zh-CN" sz="1900" b="0" baseline="0" dirty="0" smtClean="0">
                              <a:solidFill>
                                <a:schemeClr val="tx1"/>
                              </a:solidFill>
                              <a:latin typeface="Times New Roman" panose="02020603050405020304" pitchFamily="18" charset="0"/>
                              <a:cs typeface="Times New Roman" panose="02020603050405020304" pitchFamily="18" charset="0"/>
                            </a:rPr>
                            <a:t> if we do A (what if?)</a:t>
                          </a:r>
                          <a:endParaRPr lang="zh-CN" altLang="en-US" sz="19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51220" t="-75630" r="-407" b="-141597"/>
                          </a:stretch>
                        </a:blipFill>
                      </a:tcPr>
                    </a:tc>
                  </a:tr>
                  <a:tr h="1568168">
                    <a:tc>
                      <a:txBody>
                        <a:bodyPr/>
                        <a:lstStyle/>
                        <a:p>
                          <a:pPr algn="ctr"/>
                          <a:r>
                            <a:rPr lang="zh-CN" altLang="en-US" sz="19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反事实问题</a:t>
                          </a:r>
                          <a:r>
                            <a:rPr lang="en-US" altLang="zh-CN" sz="1900" b="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(Counterfactual)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900" b="0" dirty="0" smtClean="0">
                              <a:solidFill>
                                <a:schemeClr val="tx1"/>
                              </a:solidFill>
                              <a:latin typeface="Times New Roman" panose="02020603050405020304" pitchFamily="18" charset="0"/>
                              <a:cs typeface="Times New Roman" panose="02020603050405020304" pitchFamily="18" charset="0"/>
                            </a:rPr>
                            <a:t>What</a:t>
                          </a:r>
                          <a:r>
                            <a:rPr lang="en-US" altLang="zh-CN" sz="1900" b="0" baseline="0" dirty="0" smtClean="0">
                              <a:solidFill>
                                <a:schemeClr val="tx1"/>
                              </a:solidFill>
                              <a:latin typeface="Times New Roman" panose="02020603050405020304" pitchFamily="18" charset="0"/>
                              <a:cs typeface="Times New Roman" panose="02020603050405020304" pitchFamily="18" charset="0"/>
                            </a:rPr>
                            <a:t> if we did things differently</a:t>
                          </a:r>
                          <a:endParaRPr lang="zh-CN" altLang="en-US" sz="19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51220" t="-162646" r="-407" b="-31128"/>
                          </a:stretch>
                        </a:blipFill>
                      </a:tcPr>
                    </a:tc>
                  </a:tr>
                  <a:tr h="416560">
                    <a:tc gridSpan="3">
                      <a:txBody>
                        <a:bodyPr/>
                        <a:lstStyle/>
                        <a:p>
                          <a:pPr algn="ctr"/>
                          <a:r>
                            <a:rPr lang="en-US" altLang="zh-CN" sz="1900" b="0" dirty="0" smtClean="0">
                              <a:solidFill>
                                <a:schemeClr val="tx1"/>
                              </a:solidFill>
                              <a:latin typeface="Times New Roman" panose="02020603050405020304" pitchFamily="18" charset="0"/>
                              <a:cs typeface="Times New Roman" panose="02020603050405020304" pitchFamily="18" charset="0"/>
                            </a:rPr>
                            <a:t>Options: with what probability</a:t>
                          </a:r>
                          <a:endParaRPr lang="zh-CN" altLang="en-US" sz="19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p>
                      </a:txBody>
                      <a:tcPr/>
                    </a:tc>
                    <a:tc hMerge="1">
                      <a:txBody>
                        <a:bodyPr/>
                        <a:lstStyle/>
                        <a:p>
                          <a:endParaRPr lang="zh-CN" altLang="en-US" dirty="0"/>
                        </a:p>
                      </a:txBody>
                      <a:tcPr/>
                    </a:tc>
                  </a:tr>
                </a:tbl>
              </a:graphicData>
            </a:graphic>
          </p:graphicFrame>
        </mc:Fallback>
      </mc:AlternateContent>
      <p:sp>
        <p:nvSpPr>
          <p:cNvPr id="8" name="标题 1"/>
          <p:cNvSpPr>
            <a:spLocks noGrp="1"/>
          </p:cNvSpPr>
          <p:nvPr>
            <p:ph type="title"/>
          </p:nvPr>
        </p:nvSpPr>
        <p:spPr>
          <a:xfrm>
            <a:off x="369600" y="138783"/>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从关联到推理：因果推理</a:t>
            </a:r>
          </a:p>
        </p:txBody>
      </p:sp>
    </p:spTree>
    <p:extLst>
      <p:ext uri="{BB962C8B-B14F-4D97-AF65-F5344CB8AC3E}">
        <p14:creationId xmlns:p14="http://schemas.microsoft.com/office/powerpoint/2010/main" val="24295874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69600" y="138783"/>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因果推理的主要模型</a:t>
            </a:r>
          </a:p>
        </p:txBody>
      </p:sp>
      <p:sp>
        <p:nvSpPr>
          <p:cNvPr id="2" name="矩形 1"/>
          <p:cNvSpPr/>
          <p:nvPr/>
        </p:nvSpPr>
        <p:spPr>
          <a:xfrm>
            <a:off x="220337" y="1125918"/>
            <a:ext cx="8361803" cy="4662815"/>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zh-CN" dirty="0"/>
              <a:t>结构因果模型</a:t>
            </a:r>
            <a:r>
              <a:rPr lang="en-US" altLang="zh-CN" dirty="0"/>
              <a:t>(structural causal model, SCM)</a:t>
            </a:r>
            <a:r>
              <a:rPr lang="zh-CN" altLang="en-US" dirty="0"/>
              <a:t>：</a:t>
            </a:r>
            <a:r>
              <a:rPr lang="zh-CN" altLang="zh-CN" dirty="0"/>
              <a:t>也被称为因果模型（</a:t>
            </a:r>
            <a:r>
              <a:rPr lang="en-US" altLang="zh-CN" dirty="0"/>
              <a:t>causal model</a:t>
            </a:r>
            <a:r>
              <a:rPr lang="zh-CN" altLang="zh-CN" dirty="0"/>
              <a:t>）或</a:t>
            </a:r>
            <a:r>
              <a:rPr lang="en-US" altLang="zh-CN" dirty="0" err="1"/>
              <a:t>Neyman</a:t>
            </a:r>
            <a:r>
              <a:rPr lang="en-US" altLang="zh-CN" dirty="0"/>
              <a:t>–Rubin</a:t>
            </a:r>
            <a:r>
              <a:rPr lang="zh-CN" altLang="zh-CN" dirty="0"/>
              <a:t>因果模型。这一模型最早可追溯于</a:t>
            </a:r>
            <a:r>
              <a:rPr lang="en-US" altLang="zh-CN" dirty="0"/>
              <a:t>Jerzy </a:t>
            </a:r>
            <a:r>
              <a:rPr lang="en-US" altLang="zh-CN" dirty="0" err="1"/>
              <a:t>Neyman</a:t>
            </a:r>
            <a:r>
              <a:rPr lang="zh-CN" altLang="zh-CN" dirty="0"/>
              <a:t>在</a:t>
            </a:r>
            <a:r>
              <a:rPr lang="en-US" altLang="zh-CN" dirty="0"/>
              <a:t>1923</a:t>
            </a:r>
            <a:r>
              <a:rPr lang="zh-CN" altLang="zh-CN" dirty="0"/>
              <a:t>年用波兰语所撰写论文中提出的</a:t>
            </a:r>
            <a:r>
              <a:rPr lang="en-US" altLang="zh-CN" dirty="0"/>
              <a:t>“</a:t>
            </a:r>
            <a:r>
              <a:rPr lang="zh-CN" altLang="zh-CN" dirty="0"/>
              <a:t>潜在结果</a:t>
            </a:r>
            <a:r>
              <a:rPr lang="en-US" altLang="zh-CN" dirty="0"/>
              <a:t>”</a:t>
            </a:r>
            <a:r>
              <a:rPr lang="zh-CN" altLang="zh-CN" dirty="0"/>
              <a:t>（</a:t>
            </a:r>
            <a:r>
              <a:rPr lang="en-US" altLang="zh-CN" dirty="0"/>
              <a:t>potential outcome</a:t>
            </a:r>
            <a:r>
              <a:rPr lang="zh-CN" altLang="zh-CN" dirty="0"/>
              <a:t>）的概念。之后，</a:t>
            </a:r>
            <a:r>
              <a:rPr lang="en-US" altLang="zh-CN" dirty="0"/>
              <a:t>Donald Rubin</a:t>
            </a:r>
            <a:r>
              <a:rPr lang="zh-CN" altLang="zh-CN" dirty="0"/>
              <a:t>发展了</a:t>
            </a:r>
            <a:r>
              <a:rPr lang="en-US" altLang="zh-CN" dirty="0"/>
              <a:t>“</a:t>
            </a:r>
            <a:r>
              <a:rPr lang="zh-CN" altLang="zh-CN" dirty="0"/>
              <a:t>潜在结果</a:t>
            </a:r>
            <a:r>
              <a:rPr lang="en-US" altLang="zh-CN" dirty="0"/>
              <a:t>”</a:t>
            </a:r>
            <a:r>
              <a:rPr lang="zh-CN" altLang="zh-CN" dirty="0"/>
              <a:t>这一概念，并将其和缺失数据的理论联系在一起。</a:t>
            </a:r>
          </a:p>
          <a:p>
            <a:pPr marL="285750" indent="-285750" algn="just">
              <a:lnSpc>
                <a:spcPct val="150000"/>
              </a:lnSpc>
              <a:buFont typeface="Wingdings" panose="05000000000000000000" pitchFamily="2" charset="2"/>
              <a:buChar char="l"/>
            </a:pPr>
            <a:endParaRPr lang="en-US" altLang="zh-CN" dirty="0"/>
          </a:p>
          <a:p>
            <a:pPr marL="285750" indent="-285750" algn="just">
              <a:lnSpc>
                <a:spcPct val="150000"/>
              </a:lnSpc>
              <a:buFont typeface="Wingdings" panose="05000000000000000000" pitchFamily="2" charset="2"/>
              <a:buChar char="l"/>
            </a:pPr>
            <a:r>
              <a:rPr lang="zh-CN" altLang="zh-CN" dirty="0"/>
              <a:t>因果图（</a:t>
            </a:r>
            <a:r>
              <a:rPr lang="en-US" altLang="zh-CN" dirty="0"/>
              <a:t>causal diagram</a:t>
            </a:r>
            <a:r>
              <a:rPr lang="zh-CN" altLang="zh-CN" dirty="0"/>
              <a:t>）</a:t>
            </a:r>
            <a:r>
              <a:rPr lang="zh-CN" altLang="en-US" dirty="0"/>
              <a:t>：</a:t>
            </a:r>
            <a:r>
              <a:rPr lang="en-US" altLang="zh-CN" dirty="0"/>
              <a:t>Judea Pearl 1995</a:t>
            </a:r>
            <a:r>
              <a:rPr lang="zh-CN" altLang="zh-CN" dirty="0"/>
              <a:t>年提出。一般而言，因果图是有向无环图</a:t>
            </a:r>
            <a:r>
              <a:rPr lang="en-US" altLang="zh-CN" dirty="0"/>
              <a:t>(directed acyclic graphs, DAG)</a:t>
            </a:r>
            <a:r>
              <a:rPr lang="zh-CN" altLang="zh-CN" dirty="0"/>
              <a:t>。有向无环图指的是一个无回路的有向图，即从图中任意一个节点出发经过任意条边，均无法回到该节点。有向无环图刻画了图中所有节点之间的依赖关系。</a:t>
            </a:r>
            <a:r>
              <a:rPr lang="en-US" altLang="zh-CN" dirty="0"/>
              <a:t>DAG </a:t>
            </a:r>
            <a:r>
              <a:rPr lang="zh-CN" altLang="zh-CN" dirty="0"/>
              <a:t>可用于描述数据的生成机制。这样描述变量联合分布或者数据生成机制的模型，被称为</a:t>
            </a:r>
            <a:r>
              <a:rPr lang="en-US" altLang="zh-CN" dirty="0"/>
              <a:t> “</a:t>
            </a:r>
            <a:r>
              <a:rPr lang="zh-CN" altLang="zh-CN" dirty="0"/>
              <a:t>贝叶斯网络</a:t>
            </a:r>
            <a:r>
              <a:rPr lang="en-US" altLang="zh-CN" dirty="0"/>
              <a:t>”</a:t>
            </a:r>
            <a:r>
              <a:rPr lang="zh-CN" altLang="zh-CN" dirty="0"/>
              <a:t>（</a:t>
            </a:r>
            <a:r>
              <a:rPr lang="en-US" altLang="zh-CN" dirty="0"/>
              <a:t>Bayesian network</a:t>
            </a:r>
            <a:r>
              <a:rPr lang="zh-CN" altLang="zh-CN" dirty="0"/>
              <a:t>）。 </a:t>
            </a:r>
            <a:endParaRPr lang="zh-CN" altLang="en-US" dirty="0"/>
          </a:p>
        </p:txBody>
      </p:sp>
    </p:spTree>
    <p:extLst>
      <p:ext uri="{BB962C8B-B14F-4D97-AF65-F5344CB8AC3E}">
        <p14:creationId xmlns:p14="http://schemas.microsoft.com/office/powerpoint/2010/main" val="34184909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69600" y="138783"/>
            <a:ext cx="8376356" cy="657727"/>
          </a:xfrm>
        </p:spPr>
        <p:txBody>
          <a:bodyPr/>
          <a:lstStyle/>
          <a:p>
            <a:r>
              <a:rPr lang="zh-CN" altLang="zh-CN" sz="2800" dirty="0"/>
              <a:t>结构因果模型</a:t>
            </a:r>
            <a:r>
              <a:rPr lang="zh-CN" altLang="en-US" sz="2800" dirty="0">
                <a:latin typeface="黑体" panose="02010609060101010101" pitchFamily="49" charset="-122"/>
                <a:ea typeface="黑体" panose="02010609060101010101" pitchFamily="49" charset="-122"/>
                <a:cs typeface="Times New Roman" panose="02020603050405020304" pitchFamily="18" charset="0"/>
              </a:rPr>
              <a:t>定义</a:t>
            </a:r>
          </a:p>
        </p:txBody>
      </p:sp>
      <mc:AlternateContent xmlns:mc="http://schemas.openxmlformats.org/markup-compatibility/2006" xmlns:a14="http://schemas.microsoft.com/office/drawing/2010/main">
        <mc:Choice Requires="a14">
          <p:sp>
            <p:nvSpPr>
              <p:cNvPr id="3" name="矩形 2"/>
              <p:cNvSpPr/>
              <p:nvPr/>
            </p:nvSpPr>
            <p:spPr>
              <a:xfrm>
                <a:off x="242369" y="952813"/>
                <a:ext cx="8747393" cy="6047809"/>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zh-CN" b="1" dirty="0"/>
                  <a:t>定义</a:t>
                </a:r>
                <a:r>
                  <a:rPr lang="en-US" altLang="zh-CN" b="1" dirty="0"/>
                  <a:t> 2.15 </a:t>
                </a:r>
                <a:r>
                  <a:rPr lang="zh-CN" altLang="zh-CN" b="1" dirty="0"/>
                  <a:t>结构因果模型：</a:t>
                </a:r>
                <a:r>
                  <a:rPr lang="zh-CN" altLang="zh-CN" dirty="0"/>
                  <a:t>结构因果模型由两组变量集合</a:t>
                </a:r>
                <a14:m>
                  <m:oMath xmlns:m="http://schemas.openxmlformats.org/officeDocument/2006/math">
                    <m:r>
                      <a:rPr lang="en-US" altLang="zh-CN" i="1">
                        <a:latin typeface="Cambria Math"/>
                      </a:rPr>
                      <m:t>𝑈</m:t>
                    </m:r>
                  </m:oMath>
                </a14:m>
                <a:r>
                  <a:rPr lang="zh-CN" altLang="zh-CN" dirty="0"/>
                  <a:t>和</a:t>
                </a:r>
                <a14:m>
                  <m:oMath xmlns:m="http://schemas.openxmlformats.org/officeDocument/2006/math">
                    <m:r>
                      <a:rPr lang="en-US" altLang="zh-CN" i="1">
                        <a:latin typeface="Cambria Math"/>
                      </a:rPr>
                      <m:t>𝑉</m:t>
                    </m:r>
                  </m:oMath>
                </a14:m>
                <a:r>
                  <a:rPr lang="zh-CN" altLang="zh-CN" dirty="0"/>
                  <a:t>以及一组函数</a:t>
                </a:r>
                <a14:m>
                  <m:oMath xmlns:m="http://schemas.openxmlformats.org/officeDocument/2006/math">
                    <m:r>
                      <a:rPr lang="en-US" altLang="zh-CN" i="1">
                        <a:latin typeface="Cambria Math"/>
                      </a:rPr>
                      <m:t>𝑓</m:t>
                    </m:r>
                  </m:oMath>
                </a14:m>
                <a:r>
                  <a:rPr lang="zh-CN" altLang="zh-CN" dirty="0"/>
                  <a:t>组成。其中，</a:t>
                </a:r>
                <a14:m>
                  <m:oMath xmlns:m="http://schemas.openxmlformats.org/officeDocument/2006/math">
                    <m:r>
                      <a:rPr lang="en-US" altLang="zh-CN" i="1">
                        <a:latin typeface="Cambria Math"/>
                      </a:rPr>
                      <m:t>𝑓</m:t>
                    </m:r>
                  </m:oMath>
                </a14:m>
                <a:r>
                  <a:rPr lang="zh-CN" altLang="zh-CN" dirty="0"/>
                  <a:t>是根据模型中其他变量取值而给</a:t>
                </a:r>
                <a14:m>
                  <m:oMath xmlns:m="http://schemas.openxmlformats.org/officeDocument/2006/math">
                    <m:r>
                      <a:rPr lang="en-US" altLang="zh-CN" i="1">
                        <a:latin typeface="Cambria Math"/>
                      </a:rPr>
                      <m:t>𝑉</m:t>
                    </m:r>
                  </m:oMath>
                </a14:m>
                <a:r>
                  <a:rPr lang="zh-CN" altLang="zh-CN" dirty="0"/>
                  <a:t>中每一个变量赋值的函数。</a:t>
                </a:r>
                <a:endParaRPr lang="en-US" altLang="zh-CN" dirty="0"/>
              </a:p>
              <a:p>
                <a:pPr>
                  <a:lnSpc>
                    <a:spcPct val="150000"/>
                  </a:lnSpc>
                </a:pPr>
                <a:endParaRPr lang="en-US" altLang="zh-CN" dirty="0"/>
              </a:p>
              <a:p>
                <a:pPr marL="285750" indent="-285750">
                  <a:lnSpc>
                    <a:spcPct val="150000"/>
                  </a:lnSpc>
                  <a:buFont typeface="Wingdings" panose="05000000000000000000" pitchFamily="2" charset="2"/>
                  <a:buChar char="l"/>
                </a:pPr>
                <a:r>
                  <a:rPr lang="zh-CN" altLang="zh-CN" b="1" dirty="0"/>
                  <a:t>定义</a:t>
                </a:r>
                <a:r>
                  <a:rPr lang="en-US" altLang="zh-CN" b="1" dirty="0"/>
                  <a:t> 2.16</a:t>
                </a:r>
                <a:r>
                  <a:rPr lang="en-US" altLang="zh-CN" dirty="0"/>
                  <a:t> </a:t>
                </a:r>
                <a:r>
                  <a:rPr lang="zh-CN" altLang="zh-CN" b="1" dirty="0"/>
                  <a:t>结构因果模型中的原因</a:t>
                </a:r>
                <a:r>
                  <a:rPr lang="zh-CN" altLang="zh-CN" dirty="0"/>
                  <a:t>：如果变量</a:t>
                </a:r>
                <a14:m>
                  <m:oMath xmlns:m="http://schemas.openxmlformats.org/officeDocument/2006/math">
                    <m:r>
                      <a:rPr lang="en-US" altLang="zh-CN" i="1">
                        <a:latin typeface="Cambria Math"/>
                      </a:rPr>
                      <m:t>𝑋</m:t>
                    </m:r>
                  </m:oMath>
                </a14:m>
                <a:r>
                  <a:rPr lang="zh-CN" altLang="zh-CN" dirty="0"/>
                  <a:t>出现在给变量</a:t>
                </a:r>
                <a14:m>
                  <m:oMath xmlns:m="http://schemas.openxmlformats.org/officeDocument/2006/math">
                    <m:r>
                      <a:rPr lang="en-US" altLang="zh-CN" i="1">
                        <a:latin typeface="Cambria Math"/>
                      </a:rPr>
                      <m:t>𝑌</m:t>
                    </m:r>
                  </m:oMath>
                </a14:m>
                <a:r>
                  <a:rPr lang="zh-CN" altLang="zh-CN" dirty="0"/>
                  <a:t>赋值的函数中，则</a:t>
                </a:r>
                <a14:m>
                  <m:oMath xmlns:m="http://schemas.openxmlformats.org/officeDocument/2006/math">
                    <m:r>
                      <a:rPr lang="en-US" altLang="zh-CN" i="1">
                        <a:latin typeface="Cambria Math"/>
                      </a:rPr>
                      <m:t>𝑋</m:t>
                    </m:r>
                  </m:oMath>
                </a14:m>
                <a:r>
                  <a:rPr lang="zh-CN" altLang="zh-CN" dirty="0"/>
                  <a:t>是</a:t>
                </a:r>
                <a14:m>
                  <m:oMath xmlns:m="http://schemas.openxmlformats.org/officeDocument/2006/math">
                    <m:r>
                      <a:rPr lang="en-US" altLang="zh-CN" i="1">
                        <a:latin typeface="Cambria Math"/>
                      </a:rPr>
                      <m:t>𝑌</m:t>
                    </m:r>
                  </m:oMath>
                </a14:m>
                <a:r>
                  <a:rPr lang="zh-CN" altLang="zh-CN" dirty="0"/>
                  <a:t>的直接原因</a:t>
                </a:r>
                <a:r>
                  <a:rPr lang="en-US" altLang="zh-CN" dirty="0"/>
                  <a:t>(direct cause)</a:t>
                </a:r>
                <a:r>
                  <a:rPr lang="zh-CN" altLang="zh-CN" dirty="0"/>
                  <a:t>。如果</a:t>
                </a:r>
                <a14:m>
                  <m:oMath xmlns:m="http://schemas.openxmlformats.org/officeDocument/2006/math">
                    <m:r>
                      <a:rPr lang="en-US" altLang="zh-CN" i="1">
                        <a:latin typeface="Cambria Math"/>
                      </a:rPr>
                      <m:t>𝑋</m:t>
                    </m:r>
                  </m:oMath>
                </a14:m>
                <a:r>
                  <a:rPr lang="zh-CN" altLang="zh-CN" dirty="0"/>
                  <a:t>是</a:t>
                </a:r>
                <a14:m>
                  <m:oMath xmlns:m="http://schemas.openxmlformats.org/officeDocument/2006/math">
                    <m:r>
                      <a:rPr lang="en-US" altLang="zh-CN" i="1">
                        <a:latin typeface="Cambria Math"/>
                      </a:rPr>
                      <m:t>𝑌</m:t>
                    </m:r>
                  </m:oMath>
                </a14:m>
                <a:r>
                  <a:rPr lang="zh-CN" altLang="zh-CN" dirty="0"/>
                  <a:t>的直接原因或者其他原因，均称</a:t>
                </a:r>
                <a14:m>
                  <m:oMath xmlns:m="http://schemas.openxmlformats.org/officeDocument/2006/math">
                    <m:r>
                      <a:rPr lang="en-US" altLang="zh-CN" i="1">
                        <a:latin typeface="Cambria Math"/>
                      </a:rPr>
                      <m:t>𝑋</m:t>
                    </m:r>
                  </m:oMath>
                </a14:m>
                <a:r>
                  <a:rPr lang="zh-CN" altLang="zh-CN" dirty="0"/>
                  <a:t>是</a:t>
                </a:r>
                <a14:m>
                  <m:oMath xmlns:m="http://schemas.openxmlformats.org/officeDocument/2006/math">
                    <m:r>
                      <a:rPr lang="en-US" altLang="zh-CN" i="1">
                        <a:latin typeface="Cambria Math"/>
                      </a:rPr>
                      <m:t>𝑌</m:t>
                    </m:r>
                  </m:oMath>
                </a14:m>
                <a:r>
                  <a:rPr lang="zh-CN" altLang="zh-CN" dirty="0"/>
                  <a:t>的原因。</a:t>
                </a:r>
                <a:endParaRPr lang="en-US" altLang="zh-CN" dirty="0"/>
              </a:p>
              <a:p>
                <a:pPr marL="285750" indent="-285750">
                  <a:lnSpc>
                    <a:spcPct val="150000"/>
                  </a:lnSpc>
                  <a:buFont typeface="Wingdings" panose="05000000000000000000" pitchFamily="2" charset="2"/>
                  <a:buChar char="l"/>
                </a:pPr>
                <a:endParaRPr lang="en-US" altLang="zh-CN" dirty="0"/>
              </a:p>
              <a:p>
                <a:pPr marL="285750" indent="-285750">
                  <a:lnSpc>
                    <a:spcPct val="150000"/>
                  </a:lnSpc>
                  <a:buFont typeface="Wingdings" panose="05000000000000000000" pitchFamily="2" charset="2"/>
                  <a:buChar char="l"/>
                </a:pPr>
                <a14:m>
                  <m:oMath xmlns:m="http://schemas.openxmlformats.org/officeDocument/2006/math">
                    <m:r>
                      <a:rPr lang="en-US" altLang="zh-CN" i="1">
                        <a:latin typeface="Cambria Math"/>
                      </a:rPr>
                      <m:t>𝑈</m:t>
                    </m:r>
                  </m:oMath>
                </a14:m>
                <a:r>
                  <a:rPr lang="zh-CN" altLang="zh-CN" dirty="0"/>
                  <a:t>中的变量被称为外生变量</a:t>
                </a:r>
                <a:r>
                  <a:rPr lang="en-US" altLang="zh-CN" dirty="0"/>
                  <a:t>(exogenous variables)</a:t>
                </a:r>
                <a:r>
                  <a:rPr lang="zh-CN" altLang="zh-CN" dirty="0"/>
                  <a:t>，即这些变量处于模型之外，不对其阐述和解释；</a:t>
                </a:r>
                <a14:m>
                  <m:oMath xmlns:m="http://schemas.openxmlformats.org/officeDocument/2006/math">
                    <m:r>
                      <a:rPr lang="en-US" altLang="zh-CN" i="1">
                        <a:latin typeface="Cambria Math"/>
                      </a:rPr>
                      <m:t>𝑉</m:t>
                    </m:r>
                  </m:oMath>
                </a14:m>
                <a:r>
                  <a:rPr lang="zh-CN" altLang="zh-CN" dirty="0"/>
                  <a:t>中的变量称为内生变量</a:t>
                </a:r>
                <a:r>
                  <a:rPr lang="en-US" altLang="zh-CN" dirty="0"/>
                  <a:t>(endogenous variables)</a:t>
                </a:r>
                <a:r>
                  <a:rPr lang="zh-CN" altLang="zh-CN" dirty="0"/>
                  <a:t>。以图中的节点来说明内生变量和外生变量的关系：每一个内生变量都至少是一个外生变量的后代；而每一个外生变量都不是其他外生或内生变量的后代，它们没有祖先，也就是说，外生变量都是图中的根节点。如果知道了每一个外生变量的值，就可以使用函数</a:t>
                </a:r>
                <a14:m>
                  <m:oMath xmlns:m="http://schemas.openxmlformats.org/officeDocument/2006/math">
                    <m:r>
                      <a:rPr lang="en-US" altLang="zh-CN" i="1">
                        <a:latin typeface="Cambria Math"/>
                      </a:rPr>
                      <m:t>𝑓</m:t>
                    </m:r>
                  </m:oMath>
                </a14:m>
                <a:r>
                  <a:rPr lang="zh-CN" altLang="zh-CN" dirty="0"/>
                  <a:t>来计算出每一个内生变量的值。</a:t>
                </a:r>
              </a:p>
              <a:p>
                <a:pPr marL="285750" indent="-285750">
                  <a:lnSpc>
                    <a:spcPct val="200000"/>
                  </a:lnSpc>
                  <a:buFont typeface="Wingdings" panose="05000000000000000000" pitchFamily="2" charset="2"/>
                  <a:buChar char="l"/>
                </a:pPr>
                <a:endParaRPr lang="zh-CN" altLang="zh-CN" dirty="0"/>
              </a:p>
            </p:txBody>
          </p:sp>
        </mc:Choice>
        <mc:Fallback xmlns="">
          <p:sp>
            <p:nvSpPr>
              <p:cNvPr id="3" name="矩形 2"/>
              <p:cNvSpPr>
                <a:spLocks noRot="1" noChangeAspect="1" noMove="1" noResize="1" noEditPoints="1" noAdjustHandles="1" noChangeArrowheads="1" noChangeShapeType="1" noTextEdit="1"/>
              </p:cNvSpPr>
              <p:nvPr/>
            </p:nvSpPr>
            <p:spPr>
              <a:xfrm>
                <a:off x="242369" y="952813"/>
                <a:ext cx="8747393" cy="6047809"/>
              </a:xfrm>
              <a:prstGeom prst="rect">
                <a:avLst/>
              </a:prstGeom>
              <a:blipFill rotWithShape="1">
                <a:blip r:embed="rId2"/>
                <a:stretch>
                  <a:fillRect l="-488" r="-5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535382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242369" y="963830"/>
                <a:ext cx="8747393" cy="5608202"/>
              </a:xfrm>
              <a:prstGeom prst="rect">
                <a:avLst/>
              </a:prstGeom>
            </p:spPr>
            <p:txBody>
              <a:bodyPr wrap="square">
                <a:spAutoFit/>
              </a:bodyPr>
              <a:lstStyle/>
              <a:p>
                <a:pPr>
                  <a:lnSpc>
                    <a:spcPct val="200000"/>
                  </a:lnSpc>
                </a:pPr>
                <a:r>
                  <a:rPr lang="zh-CN" altLang="zh-CN" b="1" dirty="0"/>
                  <a:t>例</a:t>
                </a:r>
                <a:r>
                  <a:rPr lang="en-US" altLang="zh-CN" b="1" dirty="0"/>
                  <a:t> 2.17</a:t>
                </a:r>
                <a:r>
                  <a:rPr lang="en-US" altLang="zh-CN" dirty="0"/>
                  <a:t> </a:t>
                </a:r>
                <a:r>
                  <a:rPr lang="zh-CN" altLang="zh-CN" dirty="0"/>
                  <a:t>在结构因果模型框架下讨论某种治疗方案</a:t>
                </a:r>
                <a14:m>
                  <m:oMath xmlns:m="http://schemas.openxmlformats.org/officeDocument/2006/math">
                    <m:r>
                      <a:rPr lang="en-US" altLang="zh-CN" i="1">
                        <a:latin typeface="Cambria Math"/>
                      </a:rPr>
                      <m:t>𝑋</m:t>
                    </m:r>
                  </m:oMath>
                </a14:m>
                <a:r>
                  <a:rPr lang="zh-CN" altLang="zh-CN" dirty="0"/>
                  <a:t>对肝脏功能</a:t>
                </a:r>
                <a14:m>
                  <m:oMath xmlns:m="http://schemas.openxmlformats.org/officeDocument/2006/math">
                    <m:r>
                      <a:rPr lang="en-US" altLang="zh-CN" i="1">
                        <a:latin typeface="Cambria Math"/>
                      </a:rPr>
                      <m:t>𝑌</m:t>
                    </m:r>
                  </m:oMath>
                </a14:m>
                <a:r>
                  <a:rPr lang="zh-CN" altLang="zh-CN" dirty="0"/>
                  <a:t>的因果关系。在讨论</a:t>
                </a:r>
                <a14:m>
                  <m:oMath xmlns:m="http://schemas.openxmlformats.org/officeDocument/2006/math">
                    <m:r>
                      <a:rPr lang="en-US" altLang="zh-CN" i="1">
                        <a:latin typeface="Cambria Math"/>
                      </a:rPr>
                      <m:t>𝑋</m:t>
                    </m:r>
                  </m:oMath>
                </a14:m>
                <a:r>
                  <a:rPr lang="zh-CN" altLang="zh-CN" dirty="0"/>
                  <a:t>对</a:t>
                </a:r>
                <a14:m>
                  <m:oMath xmlns:m="http://schemas.openxmlformats.org/officeDocument/2006/math">
                    <m:r>
                      <a:rPr lang="en-US" altLang="zh-CN" i="1">
                        <a:latin typeface="Cambria Math"/>
                      </a:rPr>
                      <m:t>𝑌</m:t>
                    </m:r>
                  </m:oMath>
                </a14:m>
                <a:r>
                  <a:rPr lang="zh-CN" altLang="zh-CN" dirty="0"/>
                  <a:t>的因果关系时，可能会假设肝脏功能</a:t>
                </a:r>
                <a14:m>
                  <m:oMath xmlns:m="http://schemas.openxmlformats.org/officeDocument/2006/math">
                    <m:r>
                      <a:rPr lang="en-US" altLang="zh-CN" i="1">
                        <a:latin typeface="Cambria Math"/>
                      </a:rPr>
                      <m:t>𝑌</m:t>
                    </m:r>
                  </m:oMath>
                </a14:m>
                <a:r>
                  <a:rPr lang="zh-CN" altLang="zh-CN" dirty="0"/>
                  <a:t>会受到水污染</a:t>
                </a:r>
                <a14:m>
                  <m:oMath xmlns:m="http://schemas.openxmlformats.org/officeDocument/2006/math">
                    <m:r>
                      <a:rPr lang="en-US" altLang="zh-CN" i="1">
                        <a:latin typeface="Cambria Math"/>
                      </a:rPr>
                      <m:t>𝑍</m:t>
                    </m:r>
                  </m:oMath>
                </a14:m>
                <a:r>
                  <a:rPr lang="zh-CN" altLang="zh-CN" dirty="0"/>
                  <a:t>的影响，由于水污染</a:t>
                </a:r>
                <a14:m>
                  <m:oMath xmlns:m="http://schemas.openxmlformats.org/officeDocument/2006/math">
                    <m:r>
                      <a:rPr lang="en-US" altLang="zh-CN" i="1">
                        <a:latin typeface="Cambria Math"/>
                      </a:rPr>
                      <m:t>𝑍</m:t>
                    </m:r>
                  </m:oMath>
                </a14:m>
                <a:r>
                  <a:rPr lang="zh-CN" altLang="zh-CN" dirty="0"/>
                  <a:t>不会受到治疗方案</a:t>
                </a:r>
                <a14:m>
                  <m:oMath xmlns:m="http://schemas.openxmlformats.org/officeDocument/2006/math">
                    <m:r>
                      <a:rPr lang="en-US" altLang="zh-CN" i="1">
                        <a:latin typeface="Cambria Math"/>
                      </a:rPr>
                      <m:t>𝑋</m:t>
                    </m:r>
                  </m:oMath>
                </a14:m>
                <a:r>
                  <a:rPr lang="zh-CN" altLang="zh-CN" dirty="0"/>
                  <a:t>和肝脏功能</a:t>
                </a:r>
                <a14:m>
                  <m:oMath xmlns:m="http://schemas.openxmlformats.org/officeDocument/2006/math">
                    <m:r>
                      <a:rPr lang="en-US" altLang="zh-CN" i="1">
                        <a:latin typeface="Cambria Math"/>
                      </a:rPr>
                      <m:t>𝑌</m:t>
                    </m:r>
                  </m:oMath>
                </a14:m>
                <a:r>
                  <a:rPr lang="zh-CN" altLang="zh-CN" dirty="0"/>
                  <a:t>的影响，因此，可将</a:t>
                </a:r>
                <a14:m>
                  <m:oMath xmlns:m="http://schemas.openxmlformats.org/officeDocument/2006/math">
                    <m:r>
                      <a:rPr lang="en-US" altLang="zh-CN" i="1">
                        <a:latin typeface="Cambria Math"/>
                      </a:rPr>
                      <m:t>𝑋</m:t>
                    </m:r>
                  </m:oMath>
                </a14:m>
                <a:r>
                  <a:rPr lang="zh-CN" altLang="zh-CN" dirty="0"/>
                  <a:t>和</a:t>
                </a:r>
                <a14:m>
                  <m:oMath xmlns:m="http://schemas.openxmlformats.org/officeDocument/2006/math">
                    <m:r>
                      <a:rPr lang="en-US" altLang="zh-CN" i="1">
                        <a:latin typeface="Cambria Math"/>
                      </a:rPr>
                      <m:t>𝑌</m:t>
                    </m:r>
                  </m:oMath>
                </a14:m>
                <a:r>
                  <a:rPr lang="zh-CN" altLang="zh-CN" dirty="0"/>
                  <a:t>作为内生变量，</a:t>
                </a:r>
                <a14:m>
                  <m:oMath xmlns:m="http://schemas.openxmlformats.org/officeDocument/2006/math">
                    <m:r>
                      <a:rPr lang="en-US" altLang="zh-CN" i="1">
                        <a:latin typeface="Cambria Math"/>
                      </a:rPr>
                      <m:t>𝑍</m:t>
                    </m:r>
                  </m:oMath>
                </a14:m>
                <a:r>
                  <a:rPr lang="zh-CN" altLang="zh-CN" dirty="0"/>
                  <a:t>作为外生变量来进行研究。</a:t>
                </a:r>
                <a:endParaRPr lang="en-US" altLang="zh-CN" dirty="0"/>
              </a:p>
              <a:p>
                <a:pPr>
                  <a:lnSpc>
                    <a:spcPct val="200000"/>
                  </a:lnSpc>
                </a:pPr>
                <a:endParaRPr lang="zh-CN" altLang="zh-CN" dirty="0"/>
              </a:p>
              <a:p>
                <a:pPr>
                  <a:lnSpc>
                    <a:spcPct val="200000"/>
                  </a:lnSpc>
                </a:pPr>
                <a:r>
                  <a:rPr lang="zh-CN" altLang="zh-CN" dirty="0"/>
                  <a:t>每个结构因果模型</a:t>
                </a:r>
                <a14:m>
                  <m:oMath xmlns:m="http://schemas.openxmlformats.org/officeDocument/2006/math">
                    <m:r>
                      <a:rPr lang="en-US" altLang="zh-CN" i="1">
                        <a:latin typeface="Cambria Math"/>
                      </a:rPr>
                      <m:t>𝑀</m:t>
                    </m:r>
                  </m:oMath>
                </a14:m>
                <a:r>
                  <a:rPr lang="zh-CN" altLang="zh-CN" dirty="0"/>
                  <a:t>都与一个因果图</a:t>
                </a:r>
                <a14:m>
                  <m:oMath xmlns:m="http://schemas.openxmlformats.org/officeDocument/2006/math">
                    <m:r>
                      <a:rPr lang="en-US" altLang="zh-CN" i="1">
                        <a:latin typeface="Cambria Math"/>
                      </a:rPr>
                      <m:t>𝐺</m:t>
                    </m:r>
                  </m:oMath>
                </a14:m>
                <a:r>
                  <a:rPr lang="zh-CN" altLang="zh-CN" dirty="0"/>
                  <a:t>相对应。因果图中的节点是结构因果模型中</a:t>
                </a:r>
                <a14:m>
                  <m:oMath xmlns:m="http://schemas.openxmlformats.org/officeDocument/2006/math">
                    <m:r>
                      <a:rPr lang="en-US" altLang="zh-CN" i="1">
                        <a:latin typeface="Cambria Math"/>
                      </a:rPr>
                      <m:t>𝑈</m:t>
                    </m:r>
                  </m:oMath>
                </a14:m>
                <a:r>
                  <a:rPr lang="zh-CN" altLang="zh-CN" dirty="0"/>
                  <a:t>和</a:t>
                </a:r>
                <a14:m>
                  <m:oMath xmlns:m="http://schemas.openxmlformats.org/officeDocument/2006/math">
                    <m:r>
                      <a:rPr lang="en-US" altLang="zh-CN" i="1">
                        <a:latin typeface="Cambria Math"/>
                      </a:rPr>
                      <m:t>𝑉</m:t>
                    </m:r>
                  </m:oMath>
                </a14:m>
                <a:r>
                  <a:rPr lang="zh-CN" altLang="zh-CN" dirty="0"/>
                  <a:t>所包括的变量，节点之间的边表示函数</a:t>
                </a:r>
                <a14:m>
                  <m:oMath xmlns:m="http://schemas.openxmlformats.org/officeDocument/2006/math">
                    <m:r>
                      <a:rPr lang="en-US" altLang="zh-CN" i="1">
                        <a:latin typeface="Cambria Math"/>
                      </a:rPr>
                      <m:t>𝑓</m:t>
                    </m:r>
                  </m:oMath>
                </a14:m>
                <a:r>
                  <a:rPr lang="zh-CN" altLang="zh-CN" dirty="0"/>
                  <a:t>。在</a:t>
                </a:r>
                <a14:m>
                  <m:oMath xmlns:m="http://schemas.openxmlformats.org/officeDocument/2006/math">
                    <m:r>
                      <a:rPr lang="en-US" altLang="zh-CN" i="1">
                        <a:latin typeface="Cambria Math"/>
                      </a:rPr>
                      <m:t>𝑀</m:t>
                    </m:r>
                  </m:oMath>
                </a14:m>
                <a:r>
                  <a:rPr lang="zh-CN" altLang="zh-CN" dirty="0"/>
                  <a:t>中，若变量</a:t>
                </a:r>
                <a14:m>
                  <m:oMath xmlns:m="http://schemas.openxmlformats.org/officeDocument/2006/math">
                    <m:r>
                      <a:rPr lang="en-US" altLang="zh-CN" i="1">
                        <a:latin typeface="Cambria Math"/>
                      </a:rPr>
                      <m:t>𝑋</m:t>
                    </m:r>
                  </m:oMath>
                </a14:m>
                <a:r>
                  <a:rPr lang="zh-CN" altLang="zh-CN" dirty="0"/>
                  <a:t>的函数</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𝑓</m:t>
                        </m:r>
                      </m:e>
                      <m:sub>
                        <m:r>
                          <a:rPr lang="en-US" altLang="zh-CN" i="1">
                            <a:latin typeface="Cambria Math"/>
                          </a:rPr>
                          <m:t>𝑥</m:t>
                        </m:r>
                      </m:sub>
                    </m:sSub>
                  </m:oMath>
                </a14:m>
                <a:r>
                  <a:rPr lang="zh-CN" altLang="zh-CN" dirty="0"/>
                  <a:t>包含了变量</a:t>
                </a:r>
                <a14:m>
                  <m:oMath xmlns:m="http://schemas.openxmlformats.org/officeDocument/2006/math">
                    <m:r>
                      <a:rPr lang="en-US" altLang="zh-CN" i="1">
                        <a:latin typeface="Cambria Math"/>
                      </a:rPr>
                      <m:t>𝑌</m:t>
                    </m:r>
                  </m:oMath>
                </a14:m>
                <a:r>
                  <a:rPr lang="zh-CN" altLang="zh-CN" dirty="0"/>
                  <a:t>（</a:t>
                </a:r>
                <a14:m>
                  <m:oMath xmlns:m="http://schemas.openxmlformats.org/officeDocument/2006/math">
                    <m:r>
                      <a:rPr lang="en-US" altLang="zh-CN" i="1">
                        <a:latin typeface="Cambria Math"/>
                      </a:rPr>
                      <m:t>𝑋</m:t>
                    </m:r>
                  </m:oMath>
                </a14:m>
                <a:r>
                  <a:rPr lang="zh-CN" altLang="zh-CN" dirty="0"/>
                  <a:t>的取值依赖于</a:t>
                </a:r>
                <a14:m>
                  <m:oMath xmlns:m="http://schemas.openxmlformats.org/officeDocument/2006/math">
                    <m:r>
                      <a:rPr lang="en-US" altLang="zh-CN" i="1">
                        <a:latin typeface="Cambria Math"/>
                      </a:rPr>
                      <m:t>𝑌</m:t>
                    </m:r>
                  </m:oMath>
                </a14:m>
                <a:r>
                  <a:rPr lang="zh-CN" altLang="zh-CN" dirty="0"/>
                  <a:t>），则在</a:t>
                </a:r>
                <a14:m>
                  <m:oMath xmlns:m="http://schemas.openxmlformats.org/officeDocument/2006/math">
                    <m:r>
                      <a:rPr lang="en-US" altLang="zh-CN" i="1">
                        <a:latin typeface="Cambria Math"/>
                      </a:rPr>
                      <m:t>𝐺</m:t>
                    </m:r>
                  </m:oMath>
                </a14:m>
                <a:r>
                  <a:rPr lang="zh-CN" altLang="zh-CN" dirty="0"/>
                  <a:t>中有一条从</a:t>
                </a:r>
                <a14:m>
                  <m:oMath xmlns:m="http://schemas.openxmlformats.org/officeDocument/2006/math">
                    <m:r>
                      <a:rPr lang="en-US" altLang="zh-CN" i="1">
                        <a:latin typeface="Cambria Math"/>
                      </a:rPr>
                      <m:t>𝑌</m:t>
                    </m:r>
                  </m:oMath>
                </a14:m>
                <a:r>
                  <a:rPr lang="zh-CN" altLang="zh-CN" dirty="0"/>
                  <a:t>到</a:t>
                </a:r>
                <a14:m>
                  <m:oMath xmlns:m="http://schemas.openxmlformats.org/officeDocument/2006/math">
                    <m:r>
                      <a:rPr lang="en-US" altLang="zh-CN" i="1">
                        <a:latin typeface="Cambria Math"/>
                      </a:rPr>
                      <m:t>𝑋</m:t>
                    </m:r>
                  </m:oMath>
                </a14:m>
                <a:r>
                  <a:rPr lang="zh-CN" altLang="zh-CN" dirty="0"/>
                  <a:t>的有向边。本书主要讨论因果图为有向无环图的结构因果模型。</a:t>
                </a:r>
              </a:p>
              <a:p>
                <a:pPr marL="285750" indent="-285750">
                  <a:lnSpc>
                    <a:spcPct val="200000"/>
                  </a:lnSpc>
                  <a:buFont typeface="Wingdings" panose="05000000000000000000" pitchFamily="2" charset="2"/>
                  <a:buChar char="l"/>
                </a:pPr>
                <a:endParaRPr lang="zh-CN" altLang="zh-CN" dirty="0"/>
              </a:p>
            </p:txBody>
          </p:sp>
        </mc:Choice>
        <mc:Fallback xmlns="">
          <p:sp>
            <p:nvSpPr>
              <p:cNvPr id="3" name="矩形 2"/>
              <p:cNvSpPr>
                <a:spLocks noRot="1" noChangeAspect="1" noMove="1" noResize="1" noEditPoints="1" noAdjustHandles="1" noChangeArrowheads="1" noChangeShapeType="1" noTextEdit="1"/>
              </p:cNvSpPr>
              <p:nvPr/>
            </p:nvSpPr>
            <p:spPr>
              <a:xfrm>
                <a:off x="242369" y="963830"/>
                <a:ext cx="8747393" cy="5608202"/>
              </a:xfrm>
              <a:prstGeom prst="rect">
                <a:avLst/>
              </a:prstGeom>
              <a:blipFill rotWithShape="1">
                <a:blip r:embed="rId2"/>
                <a:stretch>
                  <a:fillRect l="-627" r="-348"/>
                </a:stretch>
              </a:blipFill>
            </p:spPr>
            <p:txBody>
              <a:bodyPr/>
              <a:lstStyle/>
              <a:p>
                <a:r>
                  <a:rPr lang="zh-CN" altLang="en-US">
                    <a:noFill/>
                  </a:rPr>
                  <a:t> </a:t>
                </a:r>
              </a:p>
            </p:txBody>
          </p:sp>
        </mc:Fallback>
      </mc:AlternateContent>
      <p:sp>
        <p:nvSpPr>
          <p:cNvPr id="7" name="标题 1"/>
          <p:cNvSpPr>
            <a:spLocks noGrp="1"/>
          </p:cNvSpPr>
          <p:nvPr>
            <p:ph type="title"/>
          </p:nvPr>
        </p:nvSpPr>
        <p:spPr>
          <a:xfrm>
            <a:off x="369600" y="138783"/>
            <a:ext cx="8376356" cy="657727"/>
          </a:xfrm>
        </p:spPr>
        <p:txBody>
          <a:bodyPr/>
          <a:lstStyle/>
          <a:p>
            <a:r>
              <a:rPr lang="zh-CN" altLang="zh-CN" sz="2800" dirty="0"/>
              <a:t>结构因果模型</a:t>
            </a:r>
            <a:r>
              <a:rPr lang="zh-CN" altLang="en-US" sz="2800" dirty="0">
                <a:latin typeface="黑体" panose="02010609060101010101" pitchFamily="49" charset="-122"/>
                <a:ea typeface="黑体" panose="02010609060101010101" pitchFamily="49" charset="-122"/>
                <a:cs typeface="Times New Roman" panose="02020603050405020304" pitchFamily="18" charset="0"/>
              </a:rPr>
              <a:t>定义</a:t>
            </a:r>
          </a:p>
        </p:txBody>
      </p:sp>
    </p:spTree>
    <p:extLst>
      <p:ext uri="{BB962C8B-B14F-4D97-AF65-F5344CB8AC3E}">
        <p14:creationId xmlns:p14="http://schemas.microsoft.com/office/powerpoint/2010/main" val="29389237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69600" y="138783"/>
            <a:ext cx="8376356" cy="657727"/>
          </a:xfrm>
        </p:spPr>
        <p:txBody>
          <a:bodyPr/>
          <a:lstStyle/>
          <a:p>
            <a:r>
              <a:rPr lang="zh-CN" altLang="zh-CN" sz="2800" dirty="0"/>
              <a:t>因果图</a:t>
            </a:r>
            <a:r>
              <a:rPr lang="zh-CN" altLang="en-US" sz="2800" dirty="0"/>
              <a:t>模型</a:t>
            </a: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143218" y="844336"/>
                <a:ext cx="4803356" cy="6206314"/>
              </a:xfrm>
              <a:prstGeom prst="rect">
                <a:avLst/>
              </a:prstGeom>
            </p:spPr>
            <p:txBody>
              <a:bodyPr wrap="square">
                <a:spAutoFit/>
              </a:bodyPr>
              <a:lstStyle/>
              <a:p>
                <a:pPr>
                  <a:lnSpc>
                    <a:spcPct val="150000"/>
                  </a:lnSpc>
                </a:pPr>
                <a:r>
                  <a:rPr lang="zh-CN" altLang="zh-CN" b="1" dirty="0"/>
                  <a:t>定义</a:t>
                </a:r>
                <a:r>
                  <a:rPr lang="en-US" altLang="zh-CN" b="1" dirty="0"/>
                  <a:t> 2.18 </a:t>
                </a:r>
                <a:r>
                  <a:rPr lang="en-US" altLang="zh-CN" dirty="0"/>
                  <a:t> </a:t>
                </a:r>
                <a:r>
                  <a:rPr lang="zh-CN" altLang="zh-CN" b="1" dirty="0"/>
                  <a:t>因果图中的原因：</a:t>
                </a:r>
                <a:r>
                  <a:rPr lang="zh-CN" altLang="zh-CN" dirty="0"/>
                  <a:t>在因果图中，若变量</a:t>
                </a:r>
                <a14:m>
                  <m:oMath xmlns:m="http://schemas.openxmlformats.org/officeDocument/2006/math">
                    <m:r>
                      <a:rPr lang="en-US" altLang="zh-CN" i="1">
                        <a:latin typeface="Cambria Math"/>
                      </a:rPr>
                      <m:t>𝑌</m:t>
                    </m:r>
                  </m:oMath>
                </a14:m>
                <a:r>
                  <a:rPr lang="zh-CN" altLang="zh-CN" dirty="0"/>
                  <a:t>是另一个变量</a:t>
                </a:r>
                <a14:m>
                  <m:oMath xmlns:m="http://schemas.openxmlformats.org/officeDocument/2006/math">
                    <m:r>
                      <a:rPr lang="en-US" altLang="zh-CN" i="1">
                        <a:latin typeface="Cambria Math"/>
                      </a:rPr>
                      <m:t>𝑋</m:t>
                    </m:r>
                  </m:oMath>
                </a14:m>
                <a:r>
                  <a:rPr lang="zh-CN" altLang="zh-CN" dirty="0"/>
                  <a:t>的孩子，则</a:t>
                </a:r>
                <a14:m>
                  <m:oMath xmlns:m="http://schemas.openxmlformats.org/officeDocument/2006/math">
                    <m:r>
                      <a:rPr lang="en-US" altLang="zh-CN" i="1">
                        <a:latin typeface="Cambria Math"/>
                      </a:rPr>
                      <m:t>𝑋</m:t>
                    </m:r>
                  </m:oMath>
                </a14:m>
                <a:r>
                  <a:rPr lang="zh-CN" altLang="zh-CN" dirty="0"/>
                  <a:t>是</a:t>
                </a:r>
                <a14:m>
                  <m:oMath xmlns:m="http://schemas.openxmlformats.org/officeDocument/2006/math">
                    <m:r>
                      <a:rPr lang="en-US" altLang="zh-CN" i="1">
                        <a:latin typeface="Cambria Math"/>
                      </a:rPr>
                      <m:t>𝑌</m:t>
                    </m:r>
                  </m:oMath>
                </a14:m>
                <a:r>
                  <a:rPr lang="zh-CN" altLang="zh-CN" dirty="0"/>
                  <a:t>的直接原因；若</a:t>
                </a:r>
                <a14:m>
                  <m:oMath xmlns:m="http://schemas.openxmlformats.org/officeDocument/2006/math">
                    <m:r>
                      <a:rPr lang="en-US" altLang="zh-CN" i="1">
                        <a:latin typeface="Cambria Math"/>
                      </a:rPr>
                      <m:t>𝑌</m:t>
                    </m:r>
                  </m:oMath>
                </a14:m>
                <a:r>
                  <a:rPr lang="zh-CN" altLang="zh-CN" dirty="0"/>
                  <a:t>是</a:t>
                </a:r>
                <a14:m>
                  <m:oMath xmlns:m="http://schemas.openxmlformats.org/officeDocument/2006/math">
                    <m:r>
                      <a:rPr lang="en-US" altLang="zh-CN" i="1">
                        <a:latin typeface="Cambria Math"/>
                      </a:rPr>
                      <m:t>𝑋</m:t>
                    </m:r>
                  </m:oMath>
                </a14:m>
                <a:r>
                  <a:rPr lang="zh-CN" altLang="zh-CN" dirty="0"/>
                  <a:t>的后代，则</a:t>
                </a:r>
                <a14:m>
                  <m:oMath xmlns:m="http://schemas.openxmlformats.org/officeDocument/2006/math">
                    <m:r>
                      <a:rPr lang="en-US" altLang="zh-CN" i="1">
                        <a:latin typeface="Cambria Math"/>
                      </a:rPr>
                      <m:t>𝑋</m:t>
                    </m:r>
                  </m:oMath>
                </a14:m>
                <a:r>
                  <a:rPr lang="zh-CN" altLang="zh-CN" dirty="0"/>
                  <a:t>是</a:t>
                </a:r>
                <a14:m>
                  <m:oMath xmlns:m="http://schemas.openxmlformats.org/officeDocument/2006/math">
                    <m:r>
                      <a:rPr lang="en-US" altLang="zh-CN" i="1">
                        <a:latin typeface="Cambria Math"/>
                      </a:rPr>
                      <m:t>𝑌</m:t>
                    </m:r>
                  </m:oMath>
                </a14:m>
                <a:r>
                  <a:rPr lang="zh-CN" altLang="zh-CN" dirty="0"/>
                  <a:t>的潜在原因。</a:t>
                </a:r>
                <a:endParaRPr lang="en-US" altLang="zh-CN" dirty="0"/>
              </a:p>
              <a:p>
                <a:pPr>
                  <a:lnSpc>
                    <a:spcPct val="150000"/>
                  </a:lnSpc>
                </a:pPr>
                <a:endParaRPr lang="zh-CN" altLang="zh-CN" dirty="0"/>
              </a:p>
              <a:p>
                <a:pPr>
                  <a:lnSpc>
                    <a:spcPct val="150000"/>
                  </a:lnSpc>
                </a:pPr>
                <a:r>
                  <a:rPr lang="zh-CN" altLang="zh-CN" b="1" dirty="0"/>
                  <a:t>例</a:t>
                </a:r>
                <a:r>
                  <a:rPr lang="en-US" altLang="zh-CN" b="1" dirty="0"/>
                  <a:t> 2.18</a:t>
                </a:r>
                <a:r>
                  <a:rPr lang="en-US" altLang="zh-CN" dirty="0"/>
                  <a:t> </a:t>
                </a:r>
                <a:r>
                  <a:rPr lang="zh-CN" altLang="zh-CN" dirty="0"/>
                  <a:t>假设某一商品销量</a:t>
                </a:r>
                <a14:m>
                  <m:oMath xmlns:m="http://schemas.openxmlformats.org/officeDocument/2006/math">
                    <m:r>
                      <a:rPr lang="en-US" altLang="zh-CN" i="1">
                        <a:latin typeface="Cambria Math"/>
                      </a:rPr>
                      <m:t>𝑍</m:t>
                    </m:r>
                  </m:oMath>
                </a14:m>
                <a:r>
                  <a:rPr lang="zh-CN" altLang="zh-CN" dirty="0"/>
                  <a:t>、该商品与其他商品的价格差</a:t>
                </a:r>
                <a14:m>
                  <m:oMath xmlns:m="http://schemas.openxmlformats.org/officeDocument/2006/math">
                    <m:r>
                      <a:rPr lang="en-US" altLang="zh-CN" i="1">
                        <a:latin typeface="Cambria Math"/>
                      </a:rPr>
                      <m:t>𝑋</m:t>
                    </m:r>
                  </m:oMath>
                </a14:m>
                <a:r>
                  <a:rPr lang="zh-CN" altLang="zh-CN" dirty="0"/>
                  <a:t>以及为该商品促销所支出的广告费</a:t>
                </a:r>
                <a14:m>
                  <m:oMath xmlns:m="http://schemas.openxmlformats.org/officeDocument/2006/math">
                    <m:r>
                      <a:rPr lang="en-US" altLang="zh-CN" i="1">
                        <a:latin typeface="Cambria Math"/>
                      </a:rPr>
                      <m:t>𝑌</m:t>
                    </m:r>
                  </m:oMath>
                </a14:m>
                <a:r>
                  <a:rPr lang="zh-CN" altLang="zh-CN" dirty="0"/>
                  <a:t>三个变量所形成的结构因果模型如下表示：</a:t>
                </a:r>
              </a:p>
              <a:p>
                <a:pPr>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a:rPr>
                        <m:t>𝑈</m:t>
                      </m:r>
                      <m:r>
                        <a:rPr lang="en-US" altLang="zh-CN" i="1">
                          <a:latin typeface="Cambria Math"/>
                        </a:rPr>
                        <m:t>=</m:t>
                      </m:r>
                      <m:d>
                        <m:dPr>
                          <m:begChr m:val="{"/>
                          <m:endChr m:val="}"/>
                          <m:ctrlPr>
                            <a:rPr lang="zh-CN" altLang="zh-CN" i="1">
                              <a:latin typeface="Cambria Math" panose="02040503050406030204" pitchFamily="18" charset="0"/>
                            </a:rPr>
                          </m:ctrlPr>
                        </m:dPr>
                        <m:e>
                          <m:r>
                            <a:rPr lang="en-US" altLang="zh-CN" i="1">
                              <a:latin typeface="Cambria Math"/>
                            </a:rPr>
                            <m:t>𝑋</m:t>
                          </m:r>
                          <m:r>
                            <a:rPr lang="en-US" altLang="zh-CN" i="1">
                              <a:latin typeface="Cambria Math"/>
                            </a:rPr>
                            <m:t>, </m:t>
                          </m:r>
                          <m:r>
                            <a:rPr lang="en-US" altLang="zh-CN" i="1">
                              <a:latin typeface="Cambria Math"/>
                            </a:rPr>
                            <m:t>𝑌</m:t>
                          </m:r>
                        </m:e>
                      </m:d>
                      <m:r>
                        <a:rPr lang="en-US" altLang="zh-CN" i="1">
                          <a:latin typeface="Cambria Math"/>
                        </a:rPr>
                        <m:t>,   </m:t>
                      </m:r>
                      <m:r>
                        <a:rPr lang="en-US" altLang="zh-CN" i="1">
                          <a:latin typeface="Cambria Math"/>
                        </a:rPr>
                        <m:t>𝑉</m:t>
                      </m:r>
                      <m:r>
                        <a:rPr lang="en-US" altLang="zh-CN" i="1">
                          <a:latin typeface="Cambria Math"/>
                        </a:rPr>
                        <m:t>=</m:t>
                      </m:r>
                      <m:d>
                        <m:dPr>
                          <m:begChr m:val="{"/>
                          <m:endChr m:val="}"/>
                          <m:ctrlPr>
                            <a:rPr lang="zh-CN" altLang="zh-CN" i="1">
                              <a:latin typeface="Cambria Math" panose="02040503050406030204" pitchFamily="18" charset="0"/>
                            </a:rPr>
                          </m:ctrlPr>
                        </m:dPr>
                        <m:e>
                          <m:r>
                            <a:rPr lang="en-US" altLang="zh-CN" i="1">
                              <a:latin typeface="Cambria Math"/>
                            </a:rPr>
                            <m:t>𝑍</m:t>
                          </m:r>
                        </m:e>
                      </m:d>
                      <m:r>
                        <a:rPr lang="en-US" altLang="zh-CN" i="1">
                          <a:latin typeface="Cambria Math"/>
                        </a:rPr>
                        <m:t>,   </m:t>
                      </m:r>
                      <m:r>
                        <a:rPr lang="en-US" altLang="zh-CN" i="1">
                          <a:latin typeface="Cambria Math"/>
                        </a:rPr>
                        <m:t>𝐹</m:t>
                      </m:r>
                      <m:r>
                        <a:rPr lang="en-US" altLang="zh-CN" i="1">
                          <a:latin typeface="Cambria Math"/>
                        </a:rPr>
                        <m:t>=</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a:rPr>
                                <m:t>𝑓</m:t>
                              </m:r>
                            </m:e>
                            <m:sub>
                              <m:r>
                                <a:rPr lang="en-US" altLang="zh-CN" i="1">
                                  <a:latin typeface="Cambria Math"/>
                                </a:rPr>
                                <m:t>𝑍</m:t>
                              </m:r>
                            </m:sub>
                          </m:sSub>
                        </m:e>
                      </m:d>
                    </m:oMath>
                  </m:oMathPara>
                </a14:m>
                <a:endParaRPr lang="zh-CN" altLang="zh-CN" dirty="0"/>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𝑓</m:t>
                          </m:r>
                        </m:e>
                        <m:sub>
                          <m:r>
                            <a:rPr lang="en-US" altLang="zh-CN" i="1">
                              <a:latin typeface="Cambria Math"/>
                            </a:rPr>
                            <m:t>𝑍</m:t>
                          </m:r>
                        </m:sub>
                      </m:sSub>
                      <m:r>
                        <a:rPr lang="en-US" altLang="zh-CN" i="1">
                          <a:latin typeface="Cambria Math"/>
                        </a:rPr>
                        <m:t>: </m:t>
                      </m:r>
                      <m:r>
                        <a:rPr lang="en-US" altLang="zh-CN" i="1">
                          <a:latin typeface="Cambria Math"/>
                        </a:rPr>
                        <m:t>𝑍</m:t>
                      </m:r>
                      <m:r>
                        <a:rPr lang="en-US" altLang="zh-CN" i="1">
                          <a:latin typeface="Cambria Math"/>
                        </a:rPr>
                        <m:t>=2</m:t>
                      </m:r>
                      <m:r>
                        <a:rPr lang="en-US" altLang="zh-CN" i="1">
                          <a:latin typeface="Cambria Math"/>
                        </a:rPr>
                        <m:t>𝑋</m:t>
                      </m:r>
                      <m:r>
                        <a:rPr lang="en-US" altLang="zh-CN" i="1">
                          <a:latin typeface="Cambria Math"/>
                        </a:rPr>
                        <m:t>+5</m:t>
                      </m:r>
                      <m:r>
                        <a:rPr lang="en-US" altLang="zh-CN" i="1">
                          <a:latin typeface="Cambria Math"/>
                        </a:rPr>
                        <m:t>𝑌</m:t>
                      </m:r>
                    </m:oMath>
                  </m:oMathPara>
                </a14:m>
                <a:endParaRPr lang="zh-CN" altLang="zh-CN" dirty="0"/>
              </a:p>
              <a:p>
                <a:pPr>
                  <a:lnSpc>
                    <a:spcPct val="150000"/>
                  </a:lnSpc>
                </a:pPr>
                <a:r>
                  <a:rPr lang="zh-CN" altLang="zh-CN" dirty="0"/>
                  <a:t>由于</a:t>
                </a:r>
                <a14:m>
                  <m:oMath xmlns:m="http://schemas.openxmlformats.org/officeDocument/2006/math">
                    <m:r>
                      <a:rPr lang="en-US" altLang="zh-CN" i="1">
                        <a:latin typeface="Cambria Math"/>
                      </a:rPr>
                      <m:t>𝑋</m:t>
                    </m:r>
                  </m:oMath>
                </a14:m>
                <a:r>
                  <a:rPr lang="zh-CN" altLang="zh-CN" dirty="0"/>
                  <a:t>和</a:t>
                </a:r>
                <a14:m>
                  <m:oMath xmlns:m="http://schemas.openxmlformats.org/officeDocument/2006/math">
                    <m:r>
                      <a:rPr lang="en-US" altLang="zh-CN" i="1">
                        <a:latin typeface="Cambria Math"/>
                      </a:rPr>
                      <m:t>𝑌</m:t>
                    </m:r>
                  </m:oMath>
                </a14:m>
                <a:r>
                  <a:rPr lang="zh-CN" altLang="zh-CN" dirty="0"/>
                  <a:t>都出现在函数</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𝑓</m:t>
                        </m:r>
                      </m:e>
                      <m:sub>
                        <m:r>
                          <a:rPr lang="en-US" altLang="zh-CN" i="1">
                            <a:latin typeface="Cambria Math"/>
                          </a:rPr>
                          <m:t>𝑍</m:t>
                        </m:r>
                      </m:sub>
                    </m:sSub>
                  </m:oMath>
                </a14:m>
                <a:r>
                  <a:rPr lang="zh-CN" altLang="zh-CN" dirty="0"/>
                  <a:t>中，因此，</a:t>
                </a:r>
                <a14:m>
                  <m:oMath xmlns:m="http://schemas.openxmlformats.org/officeDocument/2006/math">
                    <m:r>
                      <a:rPr lang="en-US" altLang="zh-CN" i="1">
                        <a:latin typeface="Cambria Math"/>
                      </a:rPr>
                      <m:t>𝑋</m:t>
                    </m:r>
                  </m:oMath>
                </a14:m>
                <a:r>
                  <a:rPr lang="zh-CN" altLang="zh-CN" dirty="0"/>
                  <a:t>和</a:t>
                </a:r>
                <a14:m>
                  <m:oMath xmlns:m="http://schemas.openxmlformats.org/officeDocument/2006/math">
                    <m:r>
                      <a:rPr lang="en-US" altLang="zh-CN" i="1">
                        <a:latin typeface="Cambria Math"/>
                      </a:rPr>
                      <m:t>𝑌</m:t>
                    </m:r>
                  </m:oMath>
                </a14:m>
                <a:r>
                  <a:rPr lang="zh-CN" altLang="zh-CN" dirty="0"/>
                  <a:t>都是</a:t>
                </a:r>
                <a14:m>
                  <m:oMath xmlns:m="http://schemas.openxmlformats.org/officeDocument/2006/math">
                    <m:r>
                      <a:rPr lang="en-US" altLang="zh-CN" i="1">
                        <a:latin typeface="Cambria Math"/>
                      </a:rPr>
                      <m:t>𝑍</m:t>
                    </m:r>
                  </m:oMath>
                </a14:m>
                <a:r>
                  <a:rPr lang="zh-CN" altLang="zh-CN" dirty="0"/>
                  <a:t>的直接原因。若</a:t>
                </a:r>
                <a14:m>
                  <m:oMath xmlns:m="http://schemas.openxmlformats.org/officeDocument/2006/math">
                    <m:r>
                      <a:rPr lang="en-US" altLang="zh-CN" i="1">
                        <a:latin typeface="Cambria Math"/>
                      </a:rPr>
                      <m:t>𝑋</m:t>
                    </m:r>
                  </m:oMath>
                </a14:m>
                <a:r>
                  <a:rPr lang="zh-CN" altLang="zh-CN" dirty="0"/>
                  <a:t>和</a:t>
                </a:r>
                <a14:m>
                  <m:oMath xmlns:m="http://schemas.openxmlformats.org/officeDocument/2006/math">
                    <m:r>
                      <a:rPr lang="en-US" altLang="zh-CN" i="1">
                        <a:latin typeface="Cambria Math"/>
                      </a:rPr>
                      <m:t>𝑌</m:t>
                    </m:r>
                  </m:oMath>
                </a14:m>
                <a:r>
                  <a:rPr lang="zh-CN" altLang="zh-CN" dirty="0"/>
                  <a:t>有其他祖先，则这些祖先是</a:t>
                </a:r>
                <a14:m>
                  <m:oMath xmlns:m="http://schemas.openxmlformats.org/officeDocument/2006/math">
                    <m:r>
                      <a:rPr lang="en-US" altLang="zh-CN" i="1">
                        <a:latin typeface="Cambria Math"/>
                      </a:rPr>
                      <m:t>𝑍</m:t>
                    </m:r>
                  </m:oMath>
                </a14:m>
                <a:r>
                  <a:rPr lang="zh-CN" altLang="zh-CN" dirty="0"/>
                  <a:t>的潜在原因。图</a:t>
                </a:r>
                <a:r>
                  <a:rPr lang="en-US" altLang="zh-CN" dirty="0"/>
                  <a:t>2.3</a:t>
                </a:r>
                <a:r>
                  <a:rPr lang="zh-CN" altLang="zh-CN" dirty="0"/>
                  <a:t>是该结构因果模型所对应的因果图。</a:t>
                </a:r>
              </a:p>
              <a:p>
                <a:pPr marL="285750" indent="-285750">
                  <a:lnSpc>
                    <a:spcPct val="200000"/>
                  </a:lnSpc>
                  <a:buFont typeface="Wingdings" panose="05000000000000000000" pitchFamily="2" charset="2"/>
                  <a:buChar char="l"/>
                </a:pPr>
                <a:endParaRPr lang="zh-CN" altLang="zh-CN" dirty="0"/>
              </a:p>
            </p:txBody>
          </p:sp>
        </mc:Choice>
        <mc:Fallback xmlns="">
          <p:sp>
            <p:nvSpPr>
              <p:cNvPr id="3" name="矩形 2"/>
              <p:cNvSpPr>
                <a:spLocks noRot="1" noChangeAspect="1" noMove="1" noResize="1" noEditPoints="1" noAdjustHandles="1" noChangeArrowheads="1" noChangeShapeType="1" noTextEdit="1"/>
              </p:cNvSpPr>
              <p:nvPr/>
            </p:nvSpPr>
            <p:spPr>
              <a:xfrm>
                <a:off x="143218" y="844336"/>
                <a:ext cx="4803356" cy="6206314"/>
              </a:xfrm>
              <a:prstGeom prst="rect">
                <a:avLst/>
              </a:prstGeom>
              <a:blipFill rotWithShape="1">
                <a:blip r:embed="rId2"/>
                <a:stretch>
                  <a:fillRect l="-1015" r="-5838"/>
                </a:stretch>
              </a:blipFill>
            </p:spPr>
            <p:txBody>
              <a:bodyPr/>
              <a:lstStyle/>
              <a:p>
                <a:r>
                  <a:rPr lang="zh-CN" altLang="en-US">
                    <a:noFill/>
                  </a:rPr>
                  <a:t> </a:t>
                </a:r>
              </a:p>
            </p:txBody>
          </p:sp>
        </mc:Fallback>
      </mc:AlternateContent>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49" name="图片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7922" y="2060154"/>
            <a:ext cx="2121332" cy="16081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5827922" y="3824383"/>
            <a:ext cx="231354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dirty="0">
                <a:ln>
                  <a:noFill/>
                </a:ln>
                <a:solidFill>
                  <a:schemeClr val="tx1"/>
                </a:solidFill>
                <a:effectLst/>
                <a:ea typeface="华文楷体" pitchFamily="2" charset="-122"/>
                <a:cs typeface="Times New Roman" pitchFamily="18" charset="0"/>
              </a:rPr>
              <a:t>图</a:t>
            </a:r>
            <a:r>
              <a:rPr kumimoji="0" lang="en-US" altLang="zh-CN" sz="1400" b="1" i="0" u="none" strike="noStrike" cap="none" normalizeH="0" baseline="0" dirty="0">
                <a:ln>
                  <a:noFill/>
                </a:ln>
                <a:solidFill>
                  <a:schemeClr val="tx1"/>
                </a:solidFill>
                <a:effectLst/>
                <a:ea typeface="华文楷体" pitchFamily="2" charset="-122"/>
                <a:cs typeface="Times New Roman" pitchFamily="18" charset="0"/>
              </a:rPr>
              <a:t>2.3 </a:t>
            </a:r>
            <a:r>
              <a:rPr kumimoji="0" lang="zh-CN" altLang="en-US" sz="1400" b="1" i="0" u="none" strike="noStrike" cap="none" normalizeH="0" baseline="0" dirty="0">
                <a:ln>
                  <a:noFill/>
                </a:ln>
                <a:solidFill>
                  <a:schemeClr val="tx1"/>
                </a:solidFill>
                <a:effectLst/>
                <a:ea typeface="华文楷体" pitchFamily="2" charset="-122"/>
                <a:cs typeface="Times New Roman" pitchFamily="18" charset="0"/>
              </a:rPr>
              <a:t>商品销量</a:t>
            </a:r>
            <a:r>
              <a:rPr kumimoji="0" lang="en-US" altLang="zh-CN" sz="1400" b="0" i="1" u="none" strike="noStrike" cap="none" normalizeH="0" baseline="0" dirty="0">
                <a:ln>
                  <a:noFill/>
                </a:ln>
                <a:solidFill>
                  <a:schemeClr val="tx1"/>
                </a:solidFill>
                <a:effectLst/>
                <a:ea typeface="华文楷体" pitchFamily="2" charset="-122"/>
                <a:cs typeface="Times New Roman" pitchFamily="18" charset="0"/>
              </a:rPr>
              <a:t>Z</a:t>
            </a:r>
            <a:r>
              <a:rPr kumimoji="0" lang="zh-CN" altLang="en-US" sz="1400" b="1" i="0" u="none" strike="noStrike" cap="none" normalizeH="0" baseline="0" dirty="0">
                <a:ln>
                  <a:noFill/>
                </a:ln>
                <a:solidFill>
                  <a:schemeClr val="tx1"/>
                </a:solidFill>
                <a:effectLst/>
                <a:ea typeface="华文楷体" pitchFamily="2" charset="-122"/>
                <a:cs typeface="Times New Roman" pitchFamily="18" charset="0"/>
              </a:rPr>
              <a:t>，价格差</a:t>
            </a:r>
            <a:r>
              <a:rPr kumimoji="0" lang="en-US" altLang="zh-CN" sz="1400" b="0" i="1" u="none" strike="noStrike" cap="none" normalizeH="0" baseline="0" dirty="0">
                <a:ln>
                  <a:noFill/>
                </a:ln>
                <a:solidFill>
                  <a:schemeClr val="tx1"/>
                </a:solidFill>
                <a:effectLst/>
                <a:ea typeface="华文楷体" pitchFamily="2" charset="-122"/>
                <a:cs typeface="Times New Roman" pitchFamily="18" charset="0"/>
              </a:rPr>
              <a:t>X</a:t>
            </a:r>
            <a:r>
              <a:rPr kumimoji="0" lang="zh-CN" altLang="en-US" sz="1400" b="1" i="0" u="none" strike="noStrike" cap="none" normalizeH="0" baseline="0" dirty="0">
                <a:ln>
                  <a:noFill/>
                </a:ln>
                <a:solidFill>
                  <a:schemeClr val="tx1"/>
                </a:solidFill>
                <a:effectLst/>
                <a:ea typeface="华文楷体" pitchFamily="2" charset="-122"/>
                <a:cs typeface="Times New Roman" pitchFamily="18" charset="0"/>
              </a:rPr>
              <a:t>和告费</a:t>
            </a:r>
            <a:r>
              <a:rPr kumimoji="0" lang="en-US" altLang="zh-CN" sz="1400" b="0" i="1" u="none" strike="noStrike" cap="none" normalizeH="0" baseline="0" dirty="0">
                <a:ln>
                  <a:noFill/>
                </a:ln>
                <a:solidFill>
                  <a:schemeClr val="tx1"/>
                </a:solidFill>
                <a:effectLst/>
                <a:ea typeface="华文楷体" pitchFamily="2" charset="-122"/>
                <a:cs typeface="Times New Roman" pitchFamily="18" charset="0"/>
              </a:rPr>
              <a:t>Y</a:t>
            </a:r>
            <a:r>
              <a:rPr kumimoji="0" lang="zh-CN" altLang="en-US" sz="1400" b="1" i="0" u="none" strike="noStrike" cap="none" normalizeH="0" baseline="0" dirty="0">
                <a:ln>
                  <a:noFill/>
                </a:ln>
                <a:solidFill>
                  <a:schemeClr val="tx1"/>
                </a:solidFill>
                <a:effectLst/>
                <a:ea typeface="华文楷体" pitchFamily="2" charset="-122"/>
                <a:cs typeface="Times New Roman" pitchFamily="18" charset="0"/>
              </a:rPr>
              <a:t>的因果图</a:t>
            </a:r>
            <a:endParaRPr kumimoji="0" lang="zh-CN" altLang="en-US" sz="1400" b="0" i="0" u="none" strike="noStrike" cap="none" normalizeH="0" baseline="0" dirty="0">
              <a:ln>
                <a:noFill/>
              </a:ln>
              <a:solidFill>
                <a:schemeClr val="tx1"/>
              </a:solidFill>
              <a:effectLst/>
              <a:ea typeface="宋体" pitchFamily="2" charset="-122"/>
              <a:cs typeface="宋体" pitchFamily="2" charset="-122"/>
            </a:endParaRPr>
          </a:p>
        </p:txBody>
      </p:sp>
    </p:spTree>
    <p:extLst>
      <p:ext uri="{BB962C8B-B14F-4D97-AF65-F5344CB8AC3E}">
        <p14:creationId xmlns:p14="http://schemas.microsoft.com/office/powerpoint/2010/main" val="1394402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6968" y="200380"/>
            <a:ext cx="7507706" cy="657727"/>
          </a:xfrm>
        </p:spPr>
        <p:txBody>
          <a:bodyPr/>
          <a:lstStyle/>
          <a:p>
            <a:r>
              <a:rPr lang="zh-CN" altLang="en-US" sz="2400" dirty="0">
                <a:latin typeface="Times New Roman" panose="02020603050405020304" pitchFamily="18" charset="0"/>
                <a:cs typeface="Times New Roman" panose="02020603050405020304" pitchFamily="18" charset="0"/>
              </a:rPr>
              <a:t>命题逻辑 </a:t>
            </a:r>
            <a:r>
              <a:rPr lang="en-US" altLang="zh-CN" sz="2400" dirty="0">
                <a:latin typeface="Times New Roman" panose="02020603050405020304" pitchFamily="18" charset="0"/>
                <a:cs typeface="Times New Roman" panose="02020603050405020304" pitchFamily="18" charset="0"/>
              </a:rPr>
              <a:t> </a:t>
            </a:r>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273132" y="858107"/>
                <a:ext cx="8692738" cy="923330"/>
              </a:xfrm>
              <a:prstGeom prst="rect">
                <a:avLst/>
              </a:prstGeom>
            </p:spPr>
            <p:txBody>
              <a:bodyPr wrap="square">
                <a:spAutoFit/>
              </a:bodyPr>
              <a:lstStyle/>
              <a:p>
                <a:pPr marL="342900" indent="-342900" algn="just">
                  <a:buFont typeface="Wingdings" panose="05000000000000000000" pitchFamily="2" charset="2"/>
                  <a:buChar char="l"/>
                </a:pPr>
                <a:r>
                  <a:rPr lang="zh-CN" altLang="zh-CN" dirty="0">
                    <a:latin typeface="Times New Roman" panose="02020603050405020304" pitchFamily="18" charset="0"/>
                    <a:ea typeface="黑体" panose="02010609060101010101" pitchFamily="49" charset="-122"/>
                    <a:cs typeface="Times New Roman" panose="02020603050405020304" pitchFamily="18" charset="0"/>
                  </a:rPr>
                  <a:t>可通过命题联结词</a:t>
                </a:r>
                <a:r>
                  <a:rPr lang="en-US" altLang="zh-CN" dirty="0">
                    <a:latin typeface="Times New Roman" panose="02020603050405020304" pitchFamily="18" charset="0"/>
                    <a:ea typeface="黑体" panose="02010609060101010101" pitchFamily="49" charset="-122"/>
                    <a:cs typeface="Times New Roman" panose="02020603050405020304" pitchFamily="18" charset="0"/>
                  </a:rPr>
                  <a:t>(connectives</a:t>
                </a:r>
                <a:r>
                  <a:rPr lang="zh-CN" altLang="zh-CN" dirty="0">
                    <a:latin typeface="Times New Roman" panose="02020603050405020304" pitchFamily="18" charset="0"/>
                    <a:ea typeface="黑体" panose="02010609060101010101" pitchFamily="49" charset="-122"/>
                    <a:cs typeface="Times New Roman" panose="02020603050405020304" pitchFamily="18" charset="0"/>
                  </a:rPr>
                  <a:t>）对已有命题进行组合，得到新命题。这些通过命题联结词得到的命题被称为复合命题</a:t>
                </a:r>
                <a:r>
                  <a:rPr lang="en-US" altLang="zh-CN" dirty="0">
                    <a:latin typeface="Times New Roman" panose="02020603050405020304" pitchFamily="18" charset="0"/>
                    <a:ea typeface="黑体" panose="02010609060101010101" pitchFamily="49" charset="-122"/>
                    <a:cs typeface="Times New Roman" panose="02020603050405020304" pitchFamily="18" charset="0"/>
                  </a:rPr>
                  <a:t>(compound proposition</a:t>
                </a:r>
                <a:r>
                  <a:rPr lang="zh-CN"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假设存在命题</a:t>
                </a:r>
                <a14:m>
                  <m:oMath xmlns:m="http://schemas.openxmlformats.org/officeDocument/2006/math">
                    <m:r>
                      <a:rPr lang="en-US" altLang="zh-CN" b="0" i="1" smtClean="0">
                        <a:latin typeface="Cambria Math"/>
                        <a:ea typeface="黑体" panose="02010609060101010101" pitchFamily="49" charset="-122"/>
                        <a:cs typeface="Times New Roman" panose="02020603050405020304" pitchFamily="18" charset="0"/>
                      </a:rPr>
                      <m:t>𝑝</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b="0" i="1" dirty="0" smtClean="0">
                        <a:latin typeface="Cambria Math"/>
                        <a:ea typeface="黑体" panose="02010609060101010101" pitchFamily="49" charset="-122"/>
                        <a:cs typeface="Times New Roman" panose="02020603050405020304" pitchFamily="18" charset="0"/>
                      </a:rPr>
                      <m:t>𝑞</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，下面介绍五</a:t>
                </a:r>
                <a:r>
                  <a:rPr lang="zh-CN" altLang="zh-CN" dirty="0">
                    <a:latin typeface="Times New Roman" panose="02020603050405020304" pitchFamily="18" charset="0"/>
                    <a:ea typeface="黑体" panose="02010609060101010101" pitchFamily="49" charset="-122"/>
                    <a:cs typeface="Times New Roman" panose="02020603050405020304" pitchFamily="18" charset="0"/>
                  </a:rPr>
                  <a:t>种主要的命题联结词：</a:t>
                </a:r>
              </a:p>
            </p:txBody>
          </p:sp>
        </mc:Choice>
        <mc:Fallback xmlns="">
          <p:sp>
            <p:nvSpPr>
              <p:cNvPr id="5" name="矩形 4"/>
              <p:cNvSpPr>
                <a:spLocks noRot="1" noChangeAspect="1" noMove="1" noResize="1" noEditPoints="1" noAdjustHandles="1" noChangeArrowheads="1" noChangeShapeType="1" noTextEdit="1"/>
              </p:cNvSpPr>
              <p:nvPr/>
            </p:nvSpPr>
            <p:spPr>
              <a:xfrm>
                <a:off x="273132" y="858107"/>
                <a:ext cx="8692738" cy="923330"/>
              </a:xfrm>
              <a:prstGeom prst="rect">
                <a:avLst/>
              </a:prstGeom>
              <a:blipFill rotWithShape="1">
                <a:blip r:embed="rId2"/>
                <a:stretch>
                  <a:fillRect l="-491" t="-4636" r="-3156" b="-86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6" name="表格 15"/>
              <p:cNvGraphicFramePr>
                <a:graphicFrameLocks noGrp="1"/>
              </p:cNvGraphicFramePr>
              <p:nvPr>
                <p:extLst>
                  <p:ext uri="{D42A27DB-BD31-4B8C-83A1-F6EECF244321}">
                    <p14:modId xmlns:p14="http://schemas.microsoft.com/office/powerpoint/2010/main" val="2349062544"/>
                  </p:ext>
                </p:extLst>
              </p:nvPr>
            </p:nvGraphicFramePr>
            <p:xfrm>
              <a:off x="1024569" y="1902622"/>
              <a:ext cx="7590622" cy="4627740"/>
            </p:xfrm>
            <a:graphic>
              <a:graphicData uri="http://schemas.openxmlformats.org/drawingml/2006/table">
                <a:tbl>
                  <a:tblPr firstRow="1" bandRow="1">
                    <a:tableStyleId>{5C22544A-7EE6-4342-B048-85BDC9FD1C3A}</a:tableStyleId>
                  </a:tblPr>
                  <a:tblGrid>
                    <a:gridCol w="2903715">
                      <a:extLst>
                        <a:ext uri="{9D8B030D-6E8A-4147-A177-3AD203B41FA5}">
                          <a16:colId xmlns:a16="http://schemas.microsoft.com/office/drawing/2014/main" val="20000"/>
                        </a:ext>
                      </a:extLst>
                    </a:gridCol>
                    <a:gridCol w="1337396">
                      <a:extLst>
                        <a:ext uri="{9D8B030D-6E8A-4147-A177-3AD203B41FA5}">
                          <a16:colId xmlns:a16="http://schemas.microsoft.com/office/drawing/2014/main" val="20001"/>
                        </a:ext>
                      </a:extLst>
                    </a:gridCol>
                    <a:gridCol w="3349511">
                      <a:extLst>
                        <a:ext uri="{9D8B030D-6E8A-4147-A177-3AD203B41FA5}">
                          <a16:colId xmlns:a16="http://schemas.microsoft.com/office/drawing/2014/main" val="20002"/>
                        </a:ext>
                      </a:extLst>
                    </a:gridCol>
                  </a:tblGrid>
                  <a:tr h="562627">
                    <a:tc>
                      <a:txBody>
                        <a:bodyPr/>
                        <a:lstStyle/>
                        <a:p>
                          <a:pPr algn="ctr"/>
                          <a:r>
                            <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命题连接符号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表示形式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意义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62627">
                    <a:tc>
                      <a:txBody>
                        <a:bodyPr/>
                        <a:lstStyle/>
                        <a:p>
                          <a:pPr algn="ctr"/>
                          <a:r>
                            <a:rPr lang="zh-CN" altLang="en-US" sz="19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与</a:t>
                          </a:r>
                          <a:r>
                            <a:rPr lang="en-US" altLang="zh-CN" sz="19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(and)</a:t>
                          </a:r>
                          <a:endParaRPr lang="zh-CN" altLang="en-US" sz="19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altLang="zh-CN" sz="1900" b="0" i="1" smtClean="0">
                                    <a:latin typeface="Cambria Math"/>
                                    <a:ea typeface="黑体" panose="02010609060101010101" pitchFamily="49" charset="-122"/>
                                    <a:cs typeface="Times New Roman" panose="02020603050405020304" pitchFamily="18" charset="0"/>
                                  </a:rPr>
                                  <m:t>𝑝</m:t>
                                </m:r>
                                <m:r>
                                  <a:rPr lang="en-US" altLang="zh-CN" sz="1900" b="0" i="1" smtClean="0">
                                    <a:latin typeface="Cambria Math"/>
                                    <a:ea typeface="Cambria Math"/>
                                    <a:cs typeface="Times New Roman" panose="02020603050405020304" pitchFamily="18" charset="0"/>
                                  </a:rPr>
                                  <m:t>⋀</m:t>
                                </m:r>
                                <m:r>
                                  <a:rPr lang="en-US" altLang="zh-CN" sz="1900" b="0" i="1" smtClean="0">
                                    <a:latin typeface="Cambria Math"/>
                                    <a:ea typeface="Cambria Math"/>
                                    <a:cs typeface="Times New Roman" panose="02020603050405020304" pitchFamily="18" charset="0"/>
                                  </a:rPr>
                                  <m:t>𝑞</m:t>
                                </m:r>
                              </m:oMath>
                            </m:oMathPara>
                          </a14:m>
                          <a:endParaRPr lang="zh-CN" altLang="en-US" sz="19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命题合取</a:t>
                          </a:r>
                          <a:r>
                            <a:rPr lang="en-US" altLang="zh-CN" sz="1900" dirty="0">
                              <a:latin typeface="Times New Roman" panose="02020603050405020304" pitchFamily="18" charset="0"/>
                              <a:ea typeface="黑体" panose="02010609060101010101" pitchFamily="49" charset="-122"/>
                              <a:cs typeface="Times New Roman" panose="02020603050405020304" pitchFamily="18" charset="0"/>
                            </a:rPr>
                            <a:t>(conjunction)</a:t>
                          </a:r>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，即“</a:t>
                          </a:r>
                          <a14:m>
                            <m:oMath xmlns:m="http://schemas.openxmlformats.org/officeDocument/2006/math">
                              <m:r>
                                <a:rPr lang="en-US" altLang="zh-CN" sz="1900" b="0" i="1" smtClean="0">
                                  <a:latin typeface="Cambria Math"/>
                                  <a:ea typeface="黑体" panose="02010609060101010101" pitchFamily="49" charset="-122"/>
                                  <a:cs typeface="Times New Roman" panose="02020603050405020304" pitchFamily="18" charset="0"/>
                                </a:rPr>
                                <m:t>𝑝</m:t>
                              </m:r>
                            </m:oMath>
                          </a14:m>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且</a:t>
                          </a:r>
                          <a14:m>
                            <m:oMath xmlns:m="http://schemas.openxmlformats.org/officeDocument/2006/math">
                              <m:r>
                                <a:rPr lang="en-US" altLang="zh-CN" sz="1900" b="0" i="1" smtClean="0">
                                  <a:latin typeface="Cambria Math"/>
                                  <a:ea typeface="Cambria Math"/>
                                  <a:cs typeface="Times New Roman" panose="02020603050405020304" pitchFamily="18" charset="0"/>
                                </a:rPr>
                                <m:t>𝑞</m:t>
                              </m:r>
                            </m:oMath>
                          </a14:m>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03876">
                    <a:tc>
                      <a:txBody>
                        <a:bodyPr/>
                        <a:lstStyle/>
                        <a:p>
                          <a:pPr algn="ctr"/>
                          <a:r>
                            <a:rPr lang="zh-CN" altLang="en-US" sz="19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或</a:t>
                          </a:r>
                          <a:r>
                            <a:rPr lang="en-US" altLang="zh-CN" sz="19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(or)</a:t>
                          </a:r>
                          <a:endParaRPr lang="zh-CN" altLang="en-US" sz="19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900" b="0" i="1" smtClean="0">
                                    <a:latin typeface="Cambria Math"/>
                                    <a:ea typeface="黑体" panose="02010609060101010101" pitchFamily="49" charset="-122"/>
                                    <a:cs typeface="Times New Roman" panose="02020603050405020304" pitchFamily="18" charset="0"/>
                                  </a:rPr>
                                  <m:t>𝑝</m:t>
                                </m:r>
                                <m:r>
                                  <a:rPr lang="en-US" altLang="zh-CN" sz="1900" b="0" i="1" smtClean="0">
                                    <a:latin typeface="Cambria Math"/>
                                    <a:ea typeface="Cambria Math"/>
                                    <a:cs typeface="Times New Roman" panose="02020603050405020304" pitchFamily="18" charset="0"/>
                                  </a:rPr>
                                  <m:t>⋁</m:t>
                                </m:r>
                                <m:r>
                                  <a:rPr lang="en-US" altLang="zh-CN" sz="1900" b="0" i="1" smtClean="0">
                                    <a:latin typeface="Cambria Math"/>
                                    <a:ea typeface="Cambria Math"/>
                                    <a:cs typeface="Times New Roman" panose="02020603050405020304" pitchFamily="18" charset="0"/>
                                  </a:rPr>
                                  <m:t>𝑞</m:t>
                                </m:r>
                              </m:oMath>
                            </m:oMathPara>
                          </a14:m>
                          <a:endParaRPr lang="zh-CN" altLang="en-US" sz="1900" dirty="0">
                            <a:latin typeface="Times New Roman" panose="02020603050405020304" pitchFamily="18" charset="0"/>
                            <a:ea typeface="黑体" panose="02010609060101010101" pitchFamily="49" charset="-122"/>
                            <a:cs typeface="Times New Roman" panose="02020603050405020304" pitchFamily="18" charset="0"/>
                          </a:endParaRPr>
                        </a:p>
                        <a:p>
                          <a:pPr algn="ctr"/>
                          <a:endParaRPr lang="zh-CN" altLang="en-US" sz="19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命题析取</a:t>
                          </a:r>
                          <a:r>
                            <a:rPr lang="en-US" altLang="zh-CN" sz="1900" dirty="0">
                              <a:latin typeface="Times New Roman" panose="02020603050405020304" pitchFamily="18" charset="0"/>
                              <a:ea typeface="黑体" panose="02010609060101010101" pitchFamily="49" charset="-122"/>
                              <a:cs typeface="Times New Roman" panose="02020603050405020304" pitchFamily="18" charset="0"/>
                            </a:rPr>
                            <a:t>(disjunction)</a:t>
                          </a:r>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，即“</a:t>
                          </a:r>
                          <a14:m>
                            <m:oMath xmlns:m="http://schemas.openxmlformats.org/officeDocument/2006/math">
                              <m:r>
                                <a:rPr lang="en-US" altLang="zh-CN" sz="1900" b="0" i="1" smtClean="0">
                                  <a:latin typeface="Cambria Math"/>
                                  <a:ea typeface="黑体" panose="02010609060101010101" pitchFamily="49" charset="-122"/>
                                  <a:cs typeface="Times New Roman" panose="02020603050405020304" pitchFamily="18" charset="0"/>
                                </a:rPr>
                                <m:t>𝑝</m:t>
                              </m:r>
                              <m:r>
                                <a:rPr lang="zh-CN" altLang="en-US" sz="1900" b="0" i="1" smtClean="0">
                                  <a:latin typeface="Cambria Math"/>
                                  <a:ea typeface="黑体" panose="02010609060101010101" pitchFamily="49" charset="-122"/>
                                  <a:cs typeface="Times New Roman" panose="02020603050405020304" pitchFamily="18" charset="0"/>
                                </a:rPr>
                                <m:t>或</m:t>
                              </m:r>
                              <m:r>
                                <a:rPr lang="en-US" altLang="zh-CN" sz="1900" b="0" i="1" smtClean="0">
                                  <a:latin typeface="Cambria Math"/>
                                  <a:ea typeface="黑体" panose="02010609060101010101" pitchFamily="49" charset="-122"/>
                                  <a:cs typeface="Times New Roman" panose="02020603050405020304" pitchFamily="18" charset="0"/>
                                </a:rPr>
                                <m:t> </m:t>
                              </m:r>
                              <m:r>
                                <a:rPr lang="en-US" altLang="zh-CN" sz="1900" b="0" i="1" smtClean="0">
                                  <a:latin typeface="Cambria Math"/>
                                  <a:ea typeface="Cambria Math"/>
                                  <a:cs typeface="Times New Roman" panose="02020603050405020304" pitchFamily="18" charset="0"/>
                                </a:rPr>
                                <m:t>𝑞</m:t>
                              </m:r>
                            </m:oMath>
                          </a14:m>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a:t>
                          </a:r>
                        </a:p>
                        <a:p>
                          <a:pPr algn="ctr"/>
                          <a:endParaRPr lang="zh-CN" altLang="en-US" sz="19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803753">
                    <a:tc>
                      <a:txBody>
                        <a:bodyPr/>
                        <a:lstStyle/>
                        <a:p>
                          <a:pPr marL="0" algn="ctr" defTabSz="685800" rtl="0" eaLnBrk="1" latinLnBrk="0" hangingPunct="1"/>
                          <a:r>
                            <a:rPr lang="zh-CN" altLang="en-US" sz="19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非（</a:t>
                          </a:r>
                          <a:r>
                            <a:rPr lang="en-US" altLang="zh-CN" sz="19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not</a:t>
                          </a:r>
                          <a:r>
                            <a:rPr lang="zh-CN" altLang="en-US" sz="19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altLang="zh-CN" sz="1900" i="1" smtClean="0">
                                    <a:latin typeface="Cambria Math"/>
                                    <a:ea typeface="Cambria Math"/>
                                    <a:cs typeface="Times New Roman" panose="02020603050405020304" pitchFamily="18" charset="0"/>
                                  </a:rPr>
                                  <m:t>¬</m:t>
                                </m:r>
                                <m:r>
                                  <a:rPr lang="en-US" altLang="zh-CN" sz="1900" b="0" i="1" smtClean="0">
                                    <a:latin typeface="Cambria Math"/>
                                    <a:ea typeface="Cambria Math"/>
                                    <a:cs typeface="Times New Roman" panose="02020603050405020304" pitchFamily="18" charset="0"/>
                                  </a:rPr>
                                  <m:t>𝑝</m:t>
                                </m:r>
                              </m:oMath>
                            </m:oMathPara>
                          </a14:m>
                          <a:endParaRPr lang="zh-CN" altLang="en-US" sz="19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命题否定</a:t>
                          </a:r>
                          <a:r>
                            <a:rPr lang="en-US" altLang="zh-CN" sz="1900" dirty="0">
                              <a:latin typeface="Times New Roman" panose="02020603050405020304" pitchFamily="18" charset="0"/>
                              <a:ea typeface="黑体" panose="02010609060101010101" pitchFamily="49" charset="-122"/>
                              <a:cs typeface="Times New Roman" panose="02020603050405020304" pitchFamily="18" charset="0"/>
                            </a:rPr>
                            <a:t>(negation)</a:t>
                          </a:r>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，即“非</a:t>
                          </a:r>
                          <a14:m>
                            <m:oMath xmlns:m="http://schemas.openxmlformats.org/officeDocument/2006/math">
                              <m:r>
                                <a:rPr lang="en-US" altLang="zh-CN" sz="1900" b="0" i="1" smtClean="0">
                                  <a:latin typeface="Cambria Math"/>
                                  <a:ea typeface="黑体" panose="02010609060101010101" pitchFamily="49" charset="-122"/>
                                  <a:cs typeface="Times New Roman" panose="02020603050405020304" pitchFamily="18" charset="0"/>
                                </a:rPr>
                                <m:t>𝑝</m:t>
                              </m:r>
                            </m:oMath>
                          </a14:m>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60400">
                    <a:tc>
                      <a:txBody>
                        <a:bodyPr/>
                        <a:lstStyle/>
                        <a:p>
                          <a:pPr marL="0" algn="ctr" defTabSz="685800" rtl="0" eaLnBrk="1" latinLnBrk="0" hangingPunct="1"/>
                          <a:r>
                            <a:rPr lang="zh-CN" altLang="en-US" sz="19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条件</a:t>
                          </a:r>
                          <a:r>
                            <a:rPr lang="en-US" altLang="zh-CN" sz="19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(conditional)</a:t>
                          </a:r>
                          <a:endParaRPr lang="zh-CN" altLang="en-US" sz="19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900" b="0" i="1" smtClean="0">
                                    <a:latin typeface="Cambria Math"/>
                                    <a:ea typeface="黑体" panose="02010609060101010101" pitchFamily="49" charset="-122"/>
                                    <a:cs typeface="Times New Roman" panose="02020603050405020304" pitchFamily="18" charset="0"/>
                                  </a:rPr>
                                  <m:t>𝑝</m:t>
                                </m:r>
                                <m:r>
                                  <a:rPr lang="en-US" altLang="zh-CN" sz="1900" b="0" i="1" smtClean="0">
                                    <a:latin typeface="Cambria Math"/>
                                    <a:ea typeface="Cambria Math"/>
                                    <a:cs typeface="Times New Roman" panose="02020603050405020304" pitchFamily="18" charset="0"/>
                                  </a:rPr>
                                  <m:t>→</m:t>
                                </m:r>
                                <m:r>
                                  <a:rPr lang="en-US" altLang="zh-CN" sz="1900" b="0" i="1" smtClean="0">
                                    <a:latin typeface="Cambria Math"/>
                                    <a:ea typeface="Cambria Math"/>
                                    <a:cs typeface="Times New Roman" panose="02020603050405020304" pitchFamily="18" charset="0"/>
                                  </a:rPr>
                                  <m:t>𝑞</m:t>
                                </m:r>
                              </m:oMath>
                            </m:oMathPara>
                          </a14:m>
                          <a:endParaRPr lang="zh-CN" altLang="en-US" sz="1900" dirty="0">
                            <a:latin typeface="Times New Roman" panose="02020603050405020304" pitchFamily="18" charset="0"/>
                            <a:ea typeface="黑体" panose="02010609060101010101" pitchFamily="49" charset="-122"/>
                            <a:cs typeface="Times New Roman" panose="02020603050405020304" pitchFamily="18" charset="0"/>
                          </a:endParaRPr>
                        </a:p>
                        <a:p>
                          <a:pPr algn="ctr"/>
                          <a:endParaRPr lang="zh-CN" altLang="en-US" sz="19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命题蕴含</a:t>
                          </a:r>
                          <a:r>
                            <a:rPr lang="en-US" altLang="zh-CN" sz="1900" dirty="0">
                              <a:latin typeface="Times New Roman" panose="02020603050405020304" pitchFamily="18" charset="0"/>
                              <a:ea typeface="黑体" panose="02010609060101010101" pitchFamily="49" charset="-122"/>
                              <a:cs typeface="Times New Roman" panose="02020603050405020304" pitchFamily="18" charset="0"/>
                            </a:rPr>
                            <a:t>(implication)</a:t>
                          </a:r>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，即“如果</a:t>
                          </a:r>
                          <a14:m>
                            <m:oMath xmlns:m="http://schemas.openxmlformats.org/officeDocument/2006/math">
                              <m:r>
                                <a:rPr lang="en-US" altLang="zh-CN" sz="1900" b="0" i="1" smtClean="0">
                                  <a:latin typeface="Cambria Math"/>
                                  <a:ea typeface="黑体" panose="02010609060101010101" pitchFamily="49" charset="-122"/>
                                  <a:cs typeface="Times New Roman" panose="02020603050405020304" pitchFamily="18" charset="0"/>
                                </a:rPr>
                                <m:t>𝑝</m:t>
                              </m:r>
                              <m:r>
                                <a:rPr lang="en-US" altLang="zh-CN" sz="1900" b="0" i="1" smtClean="0">
                                  <a:latin typeface="Cambria Math"/>
                                  <a:ea typeface="黑体" panose="02010609060101010101" pitchFamily="49" charset="-122"/>
                                  <a:cs typeface="Times New Roman" panose="02020603050405020304" pitchFamily="18" charset="0"/>
                                </a:rPr>
                                <m:t> </m:t>
                              </m:r>
                              <m:r>
                                <a:rPr lang="zh-CN" altLang="en-US" sz="1900" b="0" i="1" smtClean="0">
                                  <a:latin typeface="Cambria Math"/>
                                  <a:ea typeface="黑体" panose="02010609060101010101" pitchFamily="49" charset="-122"/>
                                  <a:cs typeface="Times New Roman" panose="02020603050405020304" pitchFamily="18" charset="0"/>
                                </a:rPr>
                                <m:t>则</m:t>
                              </m:r>
                              <m:r>
                                <a:rPr lang="en-US" altLang="zh-CN" sz="1900" b="0" i="1" smtClean="0">
                                  <a:latin typeface="Cambria Math"/>
                                  <a:ea typeface="黑体" panose="02010609060101010101" pitchFamily="49" charset="-122"/>
                                  <a:cs typeface="Times New Roman" panose="02020603050405020304" pitchFamily="18" charset="0"/>
                                </a:rPr>
                                <m:t> </m:t>
                              </m:r>
                              <m:r>
                                <a:rPr lang="en-US" altLang="zh-CN" sz="1900" b="0" i="1" smtClean="0">
                                  <a:latin typeface="Cambria Math"/>
                                  <a:ea typeface="Cambria Math"/>
                                  <a:cs typeface="Times New Roman" panose="02020603050405020304" pitchFamily="18" charset="0"/>
                                </a:rPr>
                                <m:t>𝑞</m:t>
                              </m:r>
                            </m:oMath>
                          </a14:m>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944880">
                    <a:tc>
                      <a:txBody>
                        <a:bodyPr/>
                        <a:lstStyle/>
                        <a:p>
                          <a:pPr marL="0" algn="ctr" defTabSz="685800" rtl="0" eaLnBrk="1" latinLnBrk="0" hangingPunct="1"/>
                          <a:r>
                            <a:rPr lang="zh-CN" altLang="en-US" sz="19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双向条件</a:t>
                          </a:r>
                          <a:r>
                            <a:rPr lang="en-US" altLang="zh-CN" sz="19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(bi-conditional)</a:t>
                          </a:r>
                          <a:endParaRPr lang="zh-CN" altLang="en-US" sz="19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900" b="0" i="1" smtClean="0">
                                    <a:latin typeface="Cambria Math"/>
                                    <a:ea typeface="黑体" panose="02010609060101010101" pitchFamily="49" charset="-122"/>
                                    <a:cs typeface="Times New Roman" panose="02020603050405020304" pitchFamily="18" charset="0"/>
                                  </a:rPr>
                                  <m:t>𝑝</m:t>
                                </m:r>
                                <m:r>
                                  <a:rPr lang="en-US" altLang="zh-CN" sz="1900" b="0" i="1" smtClean="0">
                                    <a:latin typeface="Cambria Math"/>
                                    <a:ea typeface="Cambria Math"/>
                                    <a:cs typeface="Times New Roman" panose="02020603050405020304" pitchFamily="18" charset="0"/>
                                  </a:rPr>
                                  <m:t>↔</m:t>
                                </m:r>
                                <m:r>
                                  <a:rPr lang="en-US" altLang="zh-CN" sz="1900" b="0" i="1" smtClean="0">
                                    <a:latin typeface="Cambria Math"/>
                                    <a:ea typeface="Cambria Math"/>
                                    <a:cs typeface="Times New Roman" panose="02020603050405020304" pitchFamily="18" charset="0"/>
                                  </a:rPr>
                                  <m:t>𝑞</m:t>
                                </m:r>
                              </m:oMath>
                            </m:oMathPara>
                          </a14:m>
                          <a:endParaRPr lang="zh-CN" altLang="en-US" sz="1900" dirty="0">
                            <a:latin typeface="Times New Roman" panose="02020603050405020304" pitchFamily="18" charset="0"/>
                            <a:ea typeface="黑体" panose="02010609060101010101" pitchFamily="49" charset="-122"/>
                            <a:cs typeface="Times New Roman" panose="02020603050405020304" pitchFamily="18" charset="0"/>
                          </a:endParaRPr>
                        </a:p>
                        <a:p>
                          <a:pPr algn="ctr"/>
                          <a:endParaRPr lang="zh-CN" altLang="en-US" sz="1900" dirty="0">
                            <a:latin typeface="Times New Roman" panose="02020603050405020304" pitchFamily="18" charset="0"/>
                            <a:ea typeface="黑体" panose="02010609060101010101" pitchFamily="49" charset="-122"/>
                            <a:cs typeface="Times New Roman" panose="02020603050405020304" pitchFamily="18" charset="0"/>
                          </a:endParaRPr>
                        </a:p>
                        <a:p>
                          <a:pPr algn="ctr"/>
                          <a:endParaRPr lang="zh-CN" altLang="en-US" sz="1900" dirty="0">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命题双向蕴含</a:t>
                          </a:r>
                          <a:r>
                            <a:rPr lang="en-US" altLang="zh-CN" sz="1900" dirty="0">
                              <a:latin typeface="Times New Roman" panose="02020603050405020304" pitchFamily="18" charset="0"/>
                              <a:ea typeface="黑体" panose="02010609060101010101" pitchFamily="49" charset="-122"/>
                              <a:cs typeface="Times New Roman" panose="02020603050405020304" pitchFamily="18" charset="0"/>
                            </a:rPr>
                            <a:t>(bi-implication)</a:t>
                          </a:r>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，即“</a:t>
                          </a:r>
                          <a14:m>
                            <m:oMath xmlns:m="http://schemas.openxmlformats.org/officeDocument/2006/math">
                              <m:r>
                                <a:rPr lang="en-US" altLang="zh-CN" sz="1900" b="0" i="1" smtClean="0">
                                  <a:latin typeface="Cambria Math"/>
                                  <a:ea typeface="黑体" panose="02010609060101010101" pitchFamily="49" charset="-122"/>
                                  <a:cs typeface="Times New Roman" panose="02020603050405020304" pitchFamily="18" charset="0"/>
                                </a:rPr>
                                <m:t>𝑝</m:t>
                              </m:r>
                              <m:r>
                                <a:rPr lang="en-US" altLang="zh-CN" sz="1900" b="0" i="1" smtClean="0">
                                  <a:latin typeface="Cambria Math"/>
                                  <a:ea typeface="黑体" panose="02010609060101010101" pitchFamily="49" charset="-122"/>
                                  <a:cs typeface="Times New Roman" panose="02020603050405020304" pitchFamily="18" charset="0"/>
                                </a:rPr>
                                <m:t> </m:t>
                              </m:r>
                              <m:r>
                                <a:rPr lang="zh-CN" altLang="en-US" sz="1900" b="0" i="1" smtClean="0">
                                  <a:latin typeface="Cambria Math"/>
                                  <a:ea typeface="黑体" panose="02010609060101010101" pitchFamily="49" charset="-122"/>
                                  <a:cs typeface="Times New Roman" panose="02020603050405020304" pitchFamily="18" charset="0"/>
                                </a:rPr>
                                <m:t>当且仅当</m:t>
                              </m:r>
                              <m:r>
                                <a:rPr lang="en-US" altLang="zh-CN" sz="1900" b="0" i="1" smtClean="0">
                                  <a:latin typeface="Cambria Math"/>
                                  <a:ea typeface="黑体" panose="02010609060101010101" pitchFamily="49" charset="-122"/>
                                  <a:cs typeface="Times New Roman" panose="02020603050405020304" pitchFamily="18" charset="0"/>
                                </a:rPr>
                                <m:t> </m:t>
                              </m:r>
                              <m:r>
                                <a:rPr lang="en-US" altLang="zh-CN" sz="1900" b="0" i="1" smtClean="0">
                                  <a:latin typeface="Cambria Math"/>
                                  <a:ea typeface="Cambria Math"/>
                                  <a:cs typeface="Times New Roman" panose="02020603050405020304" pitchFamily="18" charset="0"/>
                                </a:rPr>
                                <m:t>𝑞</m:t>
                              </m:r>
                            </m:oMath>
                          </a14:m>
                          <a:r>
                            <a:rPr lang="zh-CN" altLang="en-US" sz="1900" dirty="0">
                              <a:latin typeface="Times New Roman" panose="02020603050405020304" pitchFamily="18" charset="0"/>
                              <a:ea typeface="黑体" panose="02010609060101010101" pitchFamily="49" charset="-122"/>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mc:Choice>
        <mc:Fallback xmlns="">
          <p:graphicFrame>
            <p:nvGraphicFramePr>
              <p:cNvPr id="16" name="表格 15"/>
              <p:cNvGraphicFramePr>
                <a:graphicFrameLocks noGrp="1"/>
              </p:cNvGraphicFramePr>
              <p:nvPr>
                <p:extLst>
                  <p:ext uri="{D42A27DB-BD31-4B8C-83A1-F6EECF244321}">
                    <p14:modId xmlns:p14="http://schemas.microsoft.com/office/powerpoint/2010/main" val="2349062544"/>
                  </p:ext>
                </p:extLst>
              </p:nvPr>
            </p:nvGraphicFramePr>
            <p:xfrm>
              <a:off x="1024569" y="1902622"/>
              <a:ext cx="7590622" cy="4627740"/>
            </p:xfrm>
            <a:graphic>
              <a:graphicData uri="http://schemas.openxmlformats.org/drawingml/2006/table">
                <a:tbl>
                  <a:tblPr firstRow="1" bandRow="1">
                    <a:tableStyleId>{5C22544A-7EE6-4342-B048-85BDC9FD1C3A}</a:tableStyleId>
                  </a:tblPr>
                  <a:tblGrid>
                    <a:gridCol w="2903715"/>
                    <a:gridCol w="1337396"/>
                    <a:gridCol w="3349511"/>
                  </a:tblGrid>
                  <a:tr h="562627">
                    <a:tc>
                      <a:txBody>
                        <a:bodyPr/>
                        <a:lstStyle/>
                        <a:p>
                          <a:pPr algn="ctr"/>
                          <a:r>
                            <a:rPr lang="zh-CN" altLang="en-US"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命题连接符号</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表示形式</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900" b="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意义</a:t>
                          </a:r>
                          <a:endParaRPr lang="zh-CN" altLang="en-US" sz="19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70560">
                    <a:tc>
                      <a:txBody>
                        <a:bodyPr/>
                        <a:lstStyle/>
                        <a:p>
                          <a:pPr algn="ctr"/>
                          <a:r>
                            <a:rPr lang="zh-CN" altLang="en-US" sz="19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与</a:t>
                          </a:r>
                          <a:r>
                            <a:rPr lang="en-US" altLang="zh-CN" sz="19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(and)</a:t>
                          </a:r>
                          <a:endParaRPr lang="zh-CN" altLang="en-US" sz="19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16364" t="-90000" r="-250000" b="-507273"/>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26776" t="-90000" r="-182" b="-507273"/>
                          </a:stretch>
                        </a:blipFill>
                      </a:tcPr>
                    </a:tc>
                  </a:tr>
                  <a:tr h="960120">
                    <a:tc>
                      <a:txBody>
                        <a:bodyPr/>
                        <a:lstStyle/>
                        <a:p>
                          <a:pPr algn="ctr"/>
                          <a:r>
                            <a:rPr lang="zh-CN" altLang="en-US" sz="19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或</a:t>
                          </a:r>
                          <a:r>
                            <a:rPr lang="en-US" altLang="zh-CN" sz="19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(or)</a:t>
                          </a:r>
                          <a:endParaRPr lang="zh-CN" altLang="en-US" sz="19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16364" t="-132278" r="-250000" b="-253165"/>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26776" t="-132278" r="-182" b="-253165"/>
                          </a:stretch>
                        </a:blipFill>
                      </a:tcPr>
                    </a:tc>
                  </a:tr>
                  <a:tr h="803753">
                    <a:tc>
                      <a:txBody>
                        <a:bodyPr/>
                        <a:lstStyle/>
                        <a:p>
                          <a:pPr marL="0" algn="ctr" defTabSz="685800" rtl="0" eaLnBrk="1" latinLnBrk="0" hangingPunct="1"/>
                          <a:r>
                            <a:rPr lang="zh-CN" altLang="en-US" sz="1900" b="1"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非（</a:t>
                          </a:r>
                          <a:r>
                            <a:rPr lang="en-US" altLang="zh-CN" sz="1900" b="1"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not</a:t>
                          </a:r>
                          <a:r>
                            <a:rPr lang="zh-CN" altLang="en-US" sz="1900" b="1"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9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16364" t="-278030" r="-250000" b="-203030"/>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26776" t="-278030" r="-182" b="-203030"/>
                          </a:stretch>
                        </a:blipFill>
                      </a:tcPr>
                    </a:tc>
                  </a:tr>
                  <a:tr h="670560">
                    <a:tc>
                      <a:txBody>
                        <a:bodyPr/>
                        <a:lstStyle/>
                        <a:p>
                          <a:pPr marL="0" algn="ctr" defTabSz="685800" rtl="0" eaLnBrk="1" latinLnBrk="0" hangingPunct="1"/>
                          <a:r>
                            <a:rPr lang="zh-CN" altLang="en-US" sz="1900" b="1"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条件</a:t>
                          </a:r>
                          <a:r>
                            <a:rPr lang="en-US" altLang="zh-CN" sz="1900" b="1"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(conditional)</a:t>
                          </a:r>
                          <a:endParaRPr lang="zh-CN" altLang="en-US" sz="19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16364" t="-453636" r="-250000" b="-143636"/>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26776" t="-453636" r="-182" b="-143636"/>
                          </a:stretch>
                        </a:blipFill>
                      </a:tcPr>
                    </a:tc>
                  </a:tr>
                  <a:tr h="960120">
                    <a:tc>
                      <a:txBody>
                        <a:bodyPr/>
                        <a:lstStyle/>
                        <a:p>
                          <a:pPr marL="0" algn="ctr" defTabSz="685800" rtl="0" eaLnBrk="1" latinLnBrk="0" hangingPunct="1"/>
                          <a:r>
                            <a:rPr lang="zh-CN" altLang="en-US" sz="1900" b="1"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双向条件</a:t>
                          </a:r>
                          <a:r>
                            <a:rPr lang="en-US" altLang="zh-CN" sz="1900" b="1" kern="1200"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(bi-conditional)</a:t>
                          </a:r>
                          <a:endParaRPr lang="zh-CN" altLang="en-US" sz="1900" b="1" kern="12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16364" t="-387898" r="-250000" b="-637"/>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26776" t="-387898" r="-182" b="-637"/>
                          </a:stretch>
                        </a:blipFill>
                      </a:tcPr>
                    </a:tc>
                  </a:tr>
                </a:tbl>
              </a:graphicData>
            </a:graphic>
          </p:graphicFrame>
        </mc:Fallback>
      </mc:AlternateContent>
    </p:spTree>
    <p:extLst>
      <p:ext uri="{BB962C8B-B14F-4D97-AF65-F5344CB8AC3E}">
        <p14:creationId xmlns:p14="http://schemas.microsoft.com/office/powerpoint/2010/main" val="36673156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69600" y="138783"/>
            <a:ext cx="8376356" cy="657727"/>
          </a:xfrm>
        </p:spPr>
        <p:txBody>
          <a:bodyPr/>
          <a:lstStyle/>
          <a:p>
            <a:r>
              <a:rPr lang="zh-CN" altLang="zh-CN" sz="2800" dirty="0"/>
              <a:t>因果图</a:t>
            </a:r>
            <a:r>
              <a:rPr lang="zh-CN" altLang="en-US" sz="2800" dirty="0"/>
              <a:t>模型</a:t>
            </a: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5" name="矩形 4"/>
              <p:cNvSpPr/>
              <p:nvPr/>
            </p:nvSpPr>
            <p:spPr>
              <a:xfrm>
                <a:off x="649996" y="1101719"/>
                <a:ext cx="7535537" cy="3696140"/>
              </a:xfrm>
              <a:prstGeom prst="rect">
                <a:avLst/>
              </a:prstGeom>
            </p:spPr>
            <p:txBody>
              <a:bodyPr wrap="square">
                <a:spAutoFit/>
              </a:bodyPr>
              <a:lstStyle/>
              <a:p>
                <a:pPr>
                  <a:lnSpc>
                    <a:spcPct val="150000"/>
                  </a:lnSpc>
                </a:pPr>
                <a:r>
                  <a:rPr lang="zh-CN" altLang="zh-CN" b="1" dirty="0"/>
                  <a:t>例</a:t>
                </a:r>
                <a:r>
                  <a:rPr lang="en-US" altLang="zh-CN" b="1" dirty="0"/>
                  <a:t> 2.19</a:t>
                </a:r>
                <a:r>
                  <a:rPr lang="en-US" altLang="zh-CN" dirty="0"/>
                  <a:t> </a:t>
                </a:r>
                <a:r>
                  <a:rPr lang="zh-CN" altLang="zh-CN" dirty="0"/>
                  <a:t>当例</a:t>
                </a:r>
                <a:r>
                  <a:rPr lang="en-US" altLang="zh-CN" dirty="0"/>
                  <a:t>2.18</a:t>
                </a:r>
                <a:r>
                  <a:rPr lang="zh-CN" altLang="zh-CN" dirty="0"/>
                  <a:t>中的商品销量、价格差和广告费的量化关系无法给出，并含有某些未知因素时，其部分指定的结构因果模型如下：</a:t>
                </a:r>
              </a:p>
              <a:p>
                <a:pPr>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a:rPr>
                        <m:t>𝑈</m:t>
                      </m:r>
                      <m:r>
                        <a:rPr lang="en-US" altLang="zh-CN" i="1">
                          <a:latin typeface="Cambria Math"/>
                        </a:rPr>
                        <m:t>=</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a:rPr>
                                <m:t>𝑈</m:t>
                              </m:r>
                            </m:e>
                            <m:sub>
                              <m:r>
                                <a:rPr lang="en-US" altLang="zh-CN" i="1">
                                  <a:latin typeface="Cambria Math"/>
                                </a:rPr>
                                <m:t>1</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𝑈</m:t>
                              </m:r>
                            </m:e>
                            <m:sub>
                              <m:r>
                                <a:rPr lang="en-US" altLang="zh-CN" i="1">
                                  <a:latin typeface="Cambria Math"/>
                                </a:rPr>
                                <m:t>2</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𝑈</m:t>
                              </m:r>
                            </m:e>
                            <m:sub>
                              <m:r>
                                <a:rPr lang="en-US" altLang="zh-CN" i="1">
                                  <a:latin typeface="Cambria Math"/>
                                </a:rPr>
                                <m:t>3</m:t>
                              </m:r>
                            </m:sub>
                          </m:sSub>
                        </m:e>
                      </m:d>
                      <m:r>
                        <a:rPr lang="en-US" altLang="zh-CN" i="1">
                          <a:latin typeface="Cambria Math"/>
                        </a:rPr>
                        <m:t>,   </m:t>
                      </m:r>
                      <m:r>
                        <a:rPr lang="en-US" altLang="zh-CN" i="1">
                          <a:latin typeface="Cambria Math"/>
                        </a:rPr>
                        <m:t>𝑉</m:t>
                      </m:r>
                      <m:r>
                        <a:rPr lang="en-US" altLang="zh-CN" i="1">
                          <a:latin typeface="Cambria Math"/>
                        </a:rPr>
                        <m:t>=</m:t>
                      </m:r>
                      <m:d>
                        <m:dPr>
                          <m:begChr m:val="{"/>
                          <m:endChr m:val="}"/>
                          <m:ctrlPr>
                            <a:rPr lang="zh-CN" altLang="zh-CN" i="1">
                              <a:latin typeface="Cambria Math" panose="02040503050406030204" pitchFamily="18" charset="0"/>
                            </a:rPr>
                          </m:ctrlPr>
                        </m:dPr>
                        <m:e>
                          <m:r>
                            <a:rPr lang="en-US" altLang="zh-CN" i="1">
                              <a:latin typeface="Cambria Math"/>
                            </a:rPr>
                            <m:t>𝑋</m:t>
                          </m:r>
                          <m:r>
                            <a:rPr lang="en-US" altLang="zh-CN" i="1">
                              <a:latin typeface="Cambria Math"/>
                            </a:rPr>
                            <m:t>, </m:t>
                          </m:r>
                          <m:r>
                            <a:rPr lang="en-US" altLang="zh-CN" i="1">
                              <a:latin typeface="Cambria Math"/>
                            </a:rPr>
                            <m:t>𝑌</m:t>
                          </m:r>
                          <m:r>
                            <a:rPr lang="en-US" altLang="zh-CN" i="1">
                              <a:latin typeface="Cambria Math"/>
                            </a:rPr>
                            <m:t>, </m:t>
                          </m:r>
                          <m:r>
                            <a:rPr lang="en-US" altLang="zh-CN" i="1">
                              <a:latin typeface="Cambria Math"/>
                            </a:rPr>
                            <m:t>𝑍</m:t>
                          </m:r>
                        </m:e>
                      </m:d>
                      <m:r>
                        <a:rPr lang="en-US" altLang="zh-CN" i="1">
                          <a:latin typeface="Cambria Math"/>
                        </a:rPr>
                        <m:t>,   </m:t>
                      </m:r>
                      <m:r>
                        <a:rPr lang="en-US" altLang="zh-CN" i="1">
                          <a:latin typeface="Cambria Math"/>
                        </a:rPr>
                        <m:t>𝐹</m:t>
                      </m:r>
                      <m:r>
                        <a:rPr lang="en-US" altLang="zh-CN" i="1">
                          <a:latin typeface="Cambria Math"/>
                        </a:rPr>
                        <m:t>=</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sSub>
                                <m:sSubPr>
                                  <m:ctrlPr>
                                    <a:rPr lang="zh-CN" altLang="zh-CN" i="1">
                                      <a:latin typeface="Cambria Math" panose="02040503050406030204" pitchFamily="18" charset="0"/>
                                    </a:rPr>
                                  </m:ctrlPr>
                                </m:sSubPr>
                                <m:e>
                                  <m:r>
                                    <a:rPr lang="en-US" altLang="zh-CN" i="1">
                                      <a:latin typeface="Cambria Math"/>
                                    </a:rPr>
                                    <m:t>𝑓</m:t>
                                  </m:r>
                                </m:e>
                                <m:sub>
                                  <m:r>
                                    <a:rPr lang="en-US" altLang="zh-CN" i="1">
                                      <a:latin typeface="Cambria Math"/>
                                    </a:rPr>
                                    <m:t>𝑋</m:t>
                                  </m:r>
                                </m:sub>
                              </m:sSub>
                              <m:r>
                                <a:rPr lang="en-US" altLang="zh-CN" i="1">
                                  <a:latin typeface="Cambria Math"/>
                                </a:rPr>
                                <m:t>, </m:t>
                              </m:r>
                              <m:sSub>
                                <m:sSubPr>
                                  <m:ctrlPr>
                                    <a:rPr lang="zh-CN" altLang="zh-CN" i="1">
                                      <a:latin typeface="Cambria Math" panose="02040503050406030204" pitchFamily="18" charset="0"/>
                                    </a:rPr>
                                  </m:ctrlPr>
                                </m:sSubPr>
                                <m:e>
                                  <m:r>
                                    <a:rPr lang="en-US" altLang="zh-CN" i="1">
                                      <a:latin typeface="Cambria Math"/>
                                    </a:rPr>
                                    <m:t>𝑓</m:t>
                                  </m:r>
                                </m:e>
                                <m:sub>
                                  <m:r>
                                    <a:rPr lang="en-US" altLang="zh-CN" i="1">
                                      <a:latin typeface="Cambria Math"/>
                                    </a:rPr>
                                    <m:t>𝑌</m:t>
                                  </m:r>
                                </m:sub>
                              </m:sSub>
                              <m:r>
                                <a:rPr lang="en-US" altLang="zh-CN" i="1">
                                  <a:latin typeface="Cambria Math"/>
                                </a:rPr>
                                <m:t>, </m:t>
                              </m:r>
                              <m:r>
                                <a:rPr lang="en-US" altLang="zh-CN" i="1">
                                  <a:latin typeface="Cambria Math"/>
                                </a:rPr>
                                <m:t>𝑓</m:t>
                              </m:r>
                            </m:e>
                            <m:sub>
                              <m:r>
                                <a:rPr lang="en-US" altLang="zh-CN" i="1">
                                  <a:latin typeface="Cambria Math"/>
                                </a:rPr>
                                <m:t>𝑍</m:t>
                              </m:r>
                            </m:sub>
                          </m:sSub>
                        </m:e>
                      </m:d>
                    </m:oMath>
                  </m:oMathPara>
                </a14:m>
                <a:endParaRPr lang="zh-CN" altLang="zh-CN" dirty="0"/>
              </a:p>
              <a:p>
                <a:pPr>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a:rPr>
                        <m:t>𝑋</m:t>
                      </m:r>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𝑓</m:t>
                          </m:r>
                        </m:e>
                        <m:sub>
                          <m:r>
                            <a:rPr lang="en-US" altLang="zh-CN" i="1">
                              <a:latin typeface="Cambria Math"/>
                            </a:rPr>
                            <m:t>𝑋</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𝑈</m:t>
                          </m:r>
                        </m:e>
                        <m:sub>
                          <m:r>
                            <a:rPr lang="en-US" altLang="zh-CN" i="1">
                              <a:latin typeface="Cambria Math"/>
                            </a:rPr>
                            <m:t>1</m:t>
                          </m:r>
                        </m:sub>
                      </m:sSub>
                      <m:r>
                        <a:rPr lang="en-US" altLang="zh-CN" i="1">
                          <a:latin typeface="Cambria Math"/>
                        </a:rPr>
                        <m:t>)</m:t>
                      </m:r>
                    </m:oMath>
                    <m:oMath xmlns:m="http://schemas.openxmlformats.org/officeDocument/2006/math">
                      <m:r>
                        <a:rPr lang="en-US" altLang="zh-CN" i="1">
                          <a:latin typeface="Cambria Math"/>
                        </a:rPr>
                        <m:t>𝑌</m:t>
                      </m:r>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𝑓</m:t>
                          </m:r>
                        </m:e>
                        <m:sub>
                          <m:r>
                            <a:rPr lang="en-US" altLang="zh-CN" i="1">
                              <a:latin typeface="Cambria Math"/>
                            </a:rPr>
                            <m:t>𝑌</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𝑈</m:t>
                          </m:r>
                        </m:e>
                        <m:sub>
                          <m:r>
                            <a:rPr lang="en-US" altLang="zh-CN" i="1">
                              <a:latin typeface="Cambria Math"/>
                            </a:rPr>
                            <m:t>2</m:t>
                          </m:r>
                        </m:sub>
                      </m:sSub>
                      <m:r>
                        <a:rPr lang="en-US" altLang="zh-CN" i="1">
                          <a:latin typeface="Cambria Math"/>
                        </a:rPr>
                        <m:t>)</m:t>
                      </m:r>
                    </m:oMath>
                    <m:oMath xmlns:m="http://schemas.openxmlformats.org/officeDocument/2006/math">
                      <m:r>
                        <a:rPr lang="en-US" altLang="zh-CN" i="1">
                          <a:latin typeface="Cambria Math"/>
                        </a:rPr>
                        <m:t>𝑍</m:t>
                      </m:r>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𝑓</m:t>
                          </m:r>
                        </m:e>
                        <m:sub>
                          <m:r>
                            <a:rPr lang="en-US" altLang="zh-CN" i="1">
                              <a:latin typeface="Cambria Math"/>
                            </a:rPr>
                            <m:t>𝑍</m:t>
                          </m:r>
                        </m:sub>
                      </m:sSub>
                      <m:r>
                        <a:rPr lang="en-US" altLang="zh-CN" i="1">
                          <a:latin typeface="Cambria Math"/>
                        </a:rPr>
                        <m:t>(</m:t>
                      </m:r>
                      <m:r>
                        <a:rPr lang="en-US" altLang="zh-CN" i="1">
                          <a:latin typeface="Cambria Math"/>
                        </a:rPr>
                        <m:t>𝑋</m:t>
                      </m:r>
                      <m:r>
                        <a:rPr lang="en-US" altLang="zh-CN" i="1">
                          <a:latin typeface="Cambria Math"/>
                        </a:rPr>
                        <m:t>, </m:t>
                      </m:r>
                      <m:r>
                        <a:rPr lang="en-US" altLang="zh-CN" i="1">
                          <a:latin typeface="Cambria Math"/>
                        </a:rPr>
                        <m:t>𝑌</m:t>
                      </m:r>
                      <m:r>
                        <a:rPr lang="en-US" altLang="zh-CN" i="1">
                          <a:latin typeface="Cambria Math"/>
                        </a:rPr>
                        <m:t>, </m:t>
                      </m:r>
                      <m:sSub>
                        <m:sSubPr>
                          <m:ctrlPr>
                            <a:rPr lang="zh-CN" altLang="zh-CN" i="1">
                              <a:latin typeface="Cambria Math" panose="02040503050406030204" pitchFamily="18" charset="0"/>
                            </a:rPr>
                          </m:ctrlPr>
                        </m:sSubPr>
                        <m:e>
                          <m:r>
                            <a:rPr lang="en-US" altLang="zh-CN" i="1">
                              <a:latin typeface="Cambria Math"/>
                            </a:rPr>
                            <m:t>𝑈</m:t>
                          </m:r>
                        </m:e>
                        <m:sub>
                          <m:r>
                            <a:rPr lang="en-US" altLang="zh-CN" i="1">
                              <a:latin typeface="Cambria Math"/>
                            </a:rPr>
                            <m:t>3</m:t>
                          </m:r>
                        </m:sub>
                      </m:sSub>
                      <m:r>
                        <a:rPr lang="en-US" altLang="zh-CN" i="1">
                          <a:latin typeface="Cambria Math"/>
                        </a:rPr>
                        <m:t>)</m:t>
                      </m:r>
                    </m:oMath>
                  </m:oMathPara>
                </a14:m>
                <a:endParaRPr lang="zh-CN" altLang="zh-CN" dirty="0"/>
              </a:p>
              <a:p>
                <a:pPr>
                  <a:lnSpc>
                    <a:spcPct val="150000"/>
                  </a:lnSpc>
                </a:pPr>
                <a:r>
                  <a:rPr lang="zh-CN" altLang="zh-CN" dirty="0"/>
                  <a:t>其中</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𝑈</m:t>
                        </m:r>
                      </m:e>
                      <m:sub>
                        <m:r>
                          <a:rPr lang="en-US" altLang="zh-CN" i="1">
                            <a:latin typeface="Cambria Math"/>
                          </a:rPr>
                          <m:t>1</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𝑈</m:t>
                        </m:r>
                      </m:e>
                      <m:sub>
                        <m:r>
                          <a:rPr lang="en-US" altLang="zh-CN" i="1">
                            <a:latin typeface="Cambria Math"/>
                          </a:rPr>
                          <m:t>2</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𝑈</m:t>
                        </m:r>
                      </m:e>
                      <m:sub>
                        <m:r>
                          <a:rPr lang="en-US" altLang="zh-CN" i="1">
                            <a:latin typeface="Cambria Math"/>
                          </a:rPr>
                          <m:t>3</m:t>
                        </m:r>
                      </m:sub>
                    </m:sSub>
                  </m:oMath>
                </a14:m>
                <a:r>
                  <a:rPr lang="zh-CN" altLang="zh-CN" dirty="0"/>
                  <a:t>代表某些未知的外生变量，有时又被称为</a:t>
                </a:r>
                <a:r>
                  <a:rPr lang="en-US" altLang="zh-CN" dirty="0"/>
                  <a:t>“</a:t>
                </a:r>
                <a:r>
                  <a:rPr lang="zh-CN" altLang="zh-CN" dirty="0"/>
                  <a:t>误差项</a:t>
                </a:r>
                <a:r>
                  <a:rPr lang="en-US" altLang="zh-CN" dirty="0"/>
                  <a:t>”</a:t>
                </a:r>
                <a:r>
                  <a:rPr lang="zh-CN" altLang="zh-CN" dirty="0"/>
                  <a:t>（</a:t>
                </a:r>
                <a:r>
                  <a:rPr lang="en-US" altLang="zh-CN" dirty="0"/>
                  <a:t>error term</a:t>
                </a:r>
                <a:r>
                  <a:rPr lang="zh-CN" altLang="zh-CN" dirty="0"/>
                  <a:t>）或</a:t>
                </a:r>
                <a:r>
                  <a:rPr lang="en-US" altLang="zh-CN" dirty="0"/>
                  <a:t>“</a:t>
                </a:r>
                <a:r>
                  <a:rPr lang="zh-CN" altLang="zh-CN" dirty="0"/>
                  <a:t>忽略因素</a:t>
                </a:r>
                <a:r>
                  <a:rPr lang="en-US" altLang="zh-CN" dirty="0"/>
                  <a:t>”</a:t>
                </a:r>
                <a:r>
                  <a:rPr lang="zh-CN" altLang="zh-CN" dirty="0"/>
                  <a:t>（</a:t>
                </a:r>
                <a:r>
                  <a:rPr lang="en-US" altLang="zh-CN" dirty="0"/>
                  <a:t>omitted factor</a:t>
                </a:r>
                <a:r>
                  <a:rPr lang="zh-CN" altLang="zh-CN" dirty="0"/>
                  <a:t>）。</a:t>
                </a:r>
              </a:p>
            </p:txBody>
          </p:sp>
        </mc:Choice>
        <mc:Fallback xmlns="">
          <p:sp>
            <p:nvSpPr>
              <p:cNvPr id="5" name="矩形 4"/>
              <p:cNvSpPr>
                <a:spLocks noRot="1" noChangeAspect="1" noMove="1" noResize="1" noEditPoints="1" noAdjustHandles="1" noChangeArrowheads="1" noChangeShapeType="1" noTextEdit="1"/>
              </p:cNvSpPr>
              <p:nvPr/>
            </p:nvSpPr>
            <p:spPr>
              <a:xfrm>
                <a:off x="649996" y="1101719"/>
                <a:ext cx="7535537" cy="3696140"/>
              </a:xfrm>
              <a:prstGeom prst="rect">
                <a:avLst/>
              </a:prstGeom>
              <a:blipFill rotWithShape="1">
                <a:blip r:embed="rId2"/>
                <a:stretch>
                  <a:fillRect l="-728" r="-405" b="-18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805301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69600" y="138783"/>
            <a:ext cx="8376356" cy="657727"/>
          </a:xfrm>
        </p:spPr>
        <p:txBody>
          <a:bodyPr/>
          <a:lstStyle/>
          <a:p>
            <a:r>
              <a:rPr lang="zh-CN" altLang="zh-CN" sz="2800" dirty="0"/>
              <a:t>因果图</a:t>
            </a:r>
            <a:r>
              <a:rPr lang="zh-CN" altLang="en-US" sz="2800" dirty="0"/>
              <a:t>中联合概率分布</a:t>
            </a: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3" name="矩形 2"/>
              <p:cNvSpPr/>
              <p:nvPr/>
            </p:nvSpPr>
            <p:spPr>
              <a:xfrm>
                <a:off x="209320" y="998559"/>
                <a:ext cx="8659258" cy="4416978"/>
              </a:xfrm>
              <a:prstGeom prst="rect">
                <a:avLst/>
              </a:prstGeom>
            </p:spPr>
            <p:txBody>
              <a:bodyPr wrap="square">
                <a:spAutoFit/>
              </a:bodyPr>
              <a:lstStyle/>
              <a:p>
                <a:pPr>
                  <a:lnSpc>
                    <a:spcPct val="150000"/>
                  </a:lnSpc>
                </a:pPr>
                <a:r>
                  <a:rPr lang="zh-CN" altLang="zh-CN" dirty="0"/>
                  <a:t>对于任意的有向无环图模型，模型中</a:t>
                </a:r>
                <a14:m>
                  <m:oMath xmlns:m="http://schemas.openxmlformats.org/officeDocument/2006/math">
                    <m:r>
                      <a:rPr lang="en-US" altLang="zh-CN" i="1">
                        <a:latin typeface="Cambria Math"/>
                      </a:rPr>
                      <m:t>𝑑</m:t>
                    </m:r>
                  </m:oMath>
                </a14:m>
                <a:r>
                  <a:rPr lang="zh-CN" altLang="zh-CN" dirty="0"/>
                  <a:t>个变量的联合概率分布由每个节点与其父节点之间条件概率</a:t>
                </a:r>
                <a14:m>
                  <m:oMath xmlns:m="http://schemas.openxmlformats.org/officeDocument/2006/math">
                    <m:r>
                      <a:rPr lang="en-US" altLang="zh-CN" i="1">
                        <a:latin typeface="Cambria Math"/>
                      </a:rPr>
                      <m:t>𝑃</m:t>
                    </m:r>
                    <m:r>
                      <a:rPr lang="en-US" altLang="zh-CN" i="1">
                        <a:latin typeface="Cambria Math"/>
                      </a:rPr>
                      <m:t>(</m:t>
                    </m:r>
                    <m:r>
                      <a:rPr lang="en-US" altLang="zh-CN" i="1">
                        <a:latin typeface="Cambria Math"/>
                      </a:rPr>
                      <m:t>𝑐h𝑖𝑙𝑑</m:t>
                    </m:r>
                    <m:r>
                      <a:rPr lang="en-US" altLang="zh-CN" i="1">
                        <a:latin typeface="Cambria Math"/>
                      </a:rPr>
                      <m:t>|</m:t>
                    </m:r>
                    <m:r>
                      <a:rPr lang="en-US" altLang="zh-CN" i="1">
                        <a:latin typeface="Cambria Math"/>
                      </a:rPr>
                      <m:t>𝑝𝑎𝑟𝑒𝑛𝑡𝑠</m:t>
                    </m:r>
                    <m:r>
                      <a:rPr lang="en-US" altLang="zh-CN" i="1">
                        <a:latin typeface="Cambria Math"/>
                      </a:rPr>
                      <m:t>)</m:t>
                    </m:r>
                  </m:oMath>
                </a14:m>
                <a:r>
                  <a:rPr lang="zh-CN" altLang="zh-CN" dirty="0"/>
                  <a:t>的乘积给出：</a:t>
                </a:r>
              </a:p>
              <a:p>
                <a:pPr>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a:rPr>
                        <m:t>𝑃</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a:rPr>
                                <m:t>𝑥</m:t>
                              </m:r>
                            </m:e>
                            <m:sub>
                              <m:r>
                                <a:rPr lang="en-US" altLang="zh-CN" i="1">
                                  <a:latin typeface="Cambria Math"/>
                                </a:rPr>
                                <m:t>1</m:t>
                              </m:r>
                            </m:sub>
                          </m:sSub>
                          <m:r>
                            <a:rPr lang="en-US" altLang="zh-CN" i="1">
                              <a:latin typeface="Cambria Math"/>
                            </a:rPr>
                            <m:t>, </m:t>
                          </m:r>
                          <m:sSub>
                            <m:sSubPr>
                              <m:ctrlPr>
                                <a:rPr lang="zh-CN" altLang="zh-CN" i="1">
                                  <a:latin typeface="Cambria Math" panose="02040503050406030204" pitchFamily="18" charset="0"/>
                                </a:rPr>
                              </m:ctrlPr>
                            </m:sSubPr>
                            <m:e>
                              <m:r>
                                <a:rPr lang="en-US" altLang="zh-CN" i="1">
                                  <a:latin typeface="Cambria Math"/>
                                </a:rPr>
                                <m:t>𝑥</m:t>
                              </m:r>
                            </m:e>
                            <m:sub>
                              <m:r>
                                <a:rPr lang="en-US" altLang="zh-CN" i="1">
                                  <a:latin typeface="Cambria Math"/>
                                </a:rPr>
                                <m:t>2</m:t>
                              </m:r>
                            </m:sub>
                          </m:sSub>
                          <m:r>
                            <a:rPr lang="en-US" altLang="zh-CN" i="1">
                              <a:latin typeface="Cambria Math"/>
                            </a:rPr>
                            <m:t>, ⋯,</m:t>
                          </m:r>
                          <m:sSub>
                            <m:sSubPr>
                              <m:ctrlPr>
                                <a:rPr lang="zh-CN" altLang="zh-CN" i="1">
                                  <a:latin typeface="Cambria Math" panose="02040503050406030204" pitchFamily="18" charset="0"/>
                                </a:rPr>
                              </m:ctrlPr>
                            </m:sSubPr>
                            <m:e>
                              <m:r>
                                <a:rPr lang="en-US" altLang="zh-CN" i="1">
                                  <a:latin typeface="Cambria Math"/>
                                </a:rPr>
                                <m:t>𝑥</m:t>
                              </m:r>
                            </m:e>
                            <m:sub>
                              <m:r>
                                <a:rPr lang="en-US" altLang="zh-CN" i="1">
                                  <a:latin typeface="Cambria Math"/>
                                </a:rPr>
                                <m:t>𝑑</m:t>
                              </m:r>
                            </m:sub>
                          </m:sSub>
                        </m:e>
                      </m:d>
                      <m:r>
                        <a:rPr lang="en-US" altLang="zh-CN" i="1">
                          <a:latin typeface="Cambria Math"/>
                        </a:rPr>
                        <m:t>=</m:t>
                      </m:r>
                      <m:nary>
                        <m:naryPr>
                          <m:chr m:val="∏"/>
                          <m:limLoc m:val="undOvr"/>
                          <m:ctrlPr>
                            <a:rPr lang="zh-CN" altLang="zh-CN" i="1">
                              <a:latin typeface="Cambria Math" panose="02040503050406030204" pitchFamily="18" charset="0"/>
                            </a:rPr>
                          </m:ctrlPr>
                        </m:naryPr>
                        <m:sub>
                          <m:r>
                            <a:rPr lang="en-US" altLang="zh-CN" i="1">
                              <a:latin typeface="Cambria Math"/>
                            </a:rPr>
                            <m:t>𝑗</m:t>
                          </m:r>
                          <m:r>
                            <a:rPr lang="en-US" altLang="zh-CN" i="1">
                              <a:latin typeface="Cambria Math"/>
                            </a:rPr>
                            <m:t>=1</m:t>
                          </m:r>
                        </m:sub>
                        <m:sup>
                          <m:r>
                            <a:rPr lang="en-US" altLang="zh-CN" i="1">
                              <a:latin typeface="Cambria Math"/>
                            </a:rPr>
                            <m:t>𝑑</m:t>
                          </m:r>
                        </m:sup>
                        <m:e>
                          <m:r>
                            <a:rPr lang="en-US" altLang="zh-CN" i="1">
                              <a:latin typeface="Cambria Math"/>
                            </a:rPr>
                            <m:t>𝑃</m:t>
                          </m:r>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𝑥</m:t>
                              </m:r>
                            </m:e>
                            <m:sub>
                              <m:r>
                                <a:rPr lang="en-US" altLang="zh-CN" i="1">
                                  <a:latin typeface="Cambria Math"/>
                                </a:rPr>
                                <m:t>𝑗</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𝑥</m:t>
                              </m:r>
                            </m:e>
                            <m:sub>
                              <m:r>
                                <a:rPr lang="en-US" altLang="zh-CN" i="1">
                                  <a:latin typeface="Cambria Math"/>
                                </a:rPr>
                                <m:t>𝑝𝑎</m:t>
                              </m:r>
                              <m:r>
                                <a:rPr lang="en-US" altLang="zh-CN" i="1">
                                  <a:latin typeface="Cambria Math"/>
                                </a:rPr>
                                <m:t>(</m:t>
                              </m:r>
                              <m:r>
                                <a:rPr lang="en-US" altLang="zh-CN" i="1">
                                  <a:latin typeface="Cambria Math"/>
                                </a:rPr>
                                <m:t>𝑗</m:t>
                              </m:r>
                              <m:r>
                                <a:rPr lang="en-US" altLang="zh-CN" i="1">
                                  <a:latin typeface="Cambria Math"/>
                                </a:rPr>
                                <m:t>)</m:t>
                              </m:r>
                            </m:sub>
                          </m:sSub>
                          <m:r>
                            <a:rPr lang="en-US" altLang="zh-CN" i="1">
                              <a:latin typeface="Cambria Math"/>
                            </a:rPr>
                            <m:t>)</m:t>
                          </m:r>
                        </m:e>
                      </m:nary>
                    </m:oMath>
                  </m:oMathPara>
                </a14:m>
                <a:endParaRPr lang="zh-CN" altLang="zh-CN" dirty="0"/>
              </a:p>
              <a:p>
                <a:pPr>
                  <a:lnSpc>
                    <a:spcPct val="150000"/>
                  </a:lnSpc>
                </a:pPr>
                <a:r>
                  <a:rPr lang="en-US" altLang="zh-CN" dirty="0"/>
                  <a:t> </a:t>
                </a:r>
                <a:endParaRPr lang="zh-CN" altLang="zh-CN" dirty="0"/>
              </a:p>
              <a:p>
                <a:pPr>
                  <a:lnSpc>
                    <a:spcPct val="150000"/>
                  </a:lnSpc>
                </a:pPr>
                <a:r>
                  <a:rPr lang="zh-CN" altLang="zh-CN" dirty="0"/>
                  <a:t>其中，</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𝑥</m:t>
                        </m:r>
                      </m:e>
                      <m:sub>
                        <m:r>
                          <a:rPr lang="en-US" altLang="zh-CN" i="1">
                            <a:latin typeface="Cambria Math"/>
                          </a:rPr>
                          <m:t>𝑝𝑎</m:t>
                        </m:r>
                        <m:r>
                          <a:rPr lang="en-US" altLang="zh-CN" i="1">
                            <a:latin typeface="Cambria Math"/>
                          </a:rPr>
                          <m:t>(</m:t>
                        </m:r>
                        <m:r>
                          <a:rPr lang="en-US" altLang="zh-CN" i="1">
                            <a:latin typeface="Cambria Math"/>
                          </a:rPr>
                          <m:t>𝑗</m:t>
                        </m:r>
                        <m:r>
                          <a:rPr lang="en-US" altLang="zh-CN" i="1">
                            <a:latin typeface="Cambria Math"/>
                          </a:rPr>
                          <m:t>)</m:t>
                        </m:r>
                      </m:sub>
                    </m:sSub>
                  </m:oMath>
                </a14:m>
                <a:r>
                  <a:rPr lang="zh-CN" altLang="zh-CN" dirty="0"/>
                  <a:t>表示节点</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𝑥</m:t>
                        </m:r>
                      </m:e>
                      <m:sub>
                        <m:r>
                          <a:rPr lang="en-US" altLang="zh-CN" i="1">
                            <a:latin typeface="Cambria Math"/>
                          </a:rPr>
                          <m:t>𝑗</m:t>
                        </m:r>
                      </m:sub>
                    </m:sSub>
                  </m:oMath>
                </a14:m>
                <a:r>
                  <a:rPr lang="zh-CN" altLang="zh-CN" dirty="0"/>
                  <a:t>的父节点集合（所有指向</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𝑥</m:t>
                        </m:r>
                      </m:e>
                      <m:sub>
                        <m:r>
                          <a:rPr lang="en-US" altLang="zh-CN" i="1">
                            <a:latin typeface="Cambria Math"/>
                          </a:rPr>
                          <m:t>𝑗</m:t>
                        </m:r>
                      </m:sub>
                    </m:sSub>
                  </m:oMath>
                </a14:m>
                <a:r>
                  <a:rPr lang="zh-CN" altLang="zh-CN" dirty="0"/>
                  <a:t>的节点）。</a:t>
                </a:r>
                <a:r>
                  <a:rPr lang="zh-CN" altLang="en-US" dirty="0"/>
                  <a:t>这里</a:t>
                </a:r>
                <a:r>
                  <a:rPr lang="zh-CN" altLang="zh-CN" dirty="0"/>
                  <a:t>包含了变量之间某种普遍成立的独立性假设</a:t>
                </a:r>
                <a:r>
                  <a:rPr lang="zh-CN" altLang="en-US" dirty="0"/>
                  <a:t>。</a:t>
                </a:r>
                <a:endParaRPr lang="en-US" altLang="zh-CN" dirty="0"/>
              </a:p>
              <a:p>
                <a:pPr>
                  <a:lnSpc>
                    <a:spcPct val="150000"/>
                  </a:lnSpc>
                </a:pPr>
                <a:endParaRPr lang="en-US" altLang="zh-CN" dirty="0"/>
              </a:p>
              <a:p>
                <a:r>
                  <a:rPr lang="zh-CN" altLang="zh-CN" dirty="0"/>
                  <a:t>对于一个简单的链式图</a:t>
                </a:r>
                <a14:m>
                  <m:oMath xmlns:m="http://schemas.openxmlformats.org/officeDocument/2006/math">
                    <m:r>
                      <a:rPr lang="en-US" altLang="zh-CN" i="1">
                        <a:latin typeface="Cambria Math"/>
                      </a:rPr>
                      <m:t>𝑋</m:t>
                    </m:r>
                    <m:r>
                      <a:rPr lang="en-US" altLang="zh-CN" i="1">
                        <a:latin typeface="Cambria Math"/>
                      </a:rPr>
                      <m:t>→</m:t>
                    </m:r>
                    <m:r>
                      <a:rPr lang="en-US" altLang="zh-CN" i="1">
                        <a:latin typeface="Cambria Math"/>
                      </a:rPr>
                      <m:t>𝑌</m:t>
                    </m:r>
                    <m:r>
                      <a:rPr lang="en-US" altLang="zh-CN" i="1">
                        <a:latin typeface="Cambria Math"/>
                      </a:rPr>
                      <m:t>→</m:t>
                    </m:r>
                    <m:r>
                      <a:rPr lang="en-US" altLang="zh-CN" i="1">
                        <a:latin typeface="Cambria Math"/>
                      </a:rPr>
                      <m:t>𝑍</m:t>
                    </m:r>
                  </m:oMath>
                </a14:m>
                <a:r>
                  <a:rPr lang="zh-CN" altLang="zh-CN" dirty="0"/>
                  <a:t>，其联合概率分布可直接写成：</a:t>
                </a:r>
              </a:p>
              <a:p>
                <a:pPr/>
                <a14:m>
                  <m:oMathPara xmlns:m="http://schemas.openxmlformats.org/officeDocument/2006/math">
                    <m:oMathParaPr>
                      <m:jc m:val="centerGroup"/>
                    </m:oMathParaPr>
                    <m:oMath xmlns:m="http://schemas.openxmlformats.org/officeDocument/2006/math">
                      <m:r>
                        <a:rPr lang="en-US" altLang="zh-CN" i="1">
                          <a:latin typeface="Cambria Math"/>
                        </a:rPr>
                        <m:t>𝑃</m:t>
                      </m:r>
                      <m:d>
                        <m:dPr>
                          <m:ctrlPr>
                            <a:rPr lang="zh-CN" altLang="zh-CN" i="1">
                              <a:latin typeface="Cambria Math" panose="02040503050406030204" pitchFamily="18" charset="0"/>
                            </a:rPr>
                          </m:ctrlPr>
                        </m:dPr>
                        <m:e>
                          <m:r>
                            <a:rPr lang="en-US" altLang="zh-CN" i="1">
                              <a:latin typeface="Cambria Math"/>
                            </a:rPr>
                            <m:t>𝑋</m:t>
                          </m:r>
                          <m:r>
                            <a:rPr lang="en-US" altLang="zh-CN" i="1">
                              <a:latin typeface="Cambria Math"/>
                            </a:rPr>
                            <m:t>=</m:t>
                          </m:r>
                          <m:r>
                            <a:rPr lang="en-US" altLang="zh-CN" i="1">
                              <a:latin typeface="Cambria Math"/>
                            </a:rPr>
                            <m:t>𝑥</m:t>
                          </m:r>
                          <m:r>
                            <a:rPr lang="en-US" altLang="zh-CN" i="1">
                              <a:latin typeface="Cambria Math"/>
                            </a:rPr>
                            <m:t>, </m:t>
                          </m:r>
                          <m:r>
                            <a:rPr lang="en-US" altLang="zh-CN" i="1">
                              <a:latin typeface="Cambria Math"/>
                            </a:rPr>
                            <m:t>𝑌</m:t>
                          </m:r>
                          <m:r>
                            <a:rPr lang="en-US" altLang="zh-CN" i="1">
                              <a:latin typeface="Cambria Math"/>
                            </a:rPr>
                            <m:t>=</m:t>
                          </m:r>
                          <m:r>
                            <a:rPr lang="en-US" altLang="zh-CN" i="1">
                              <a:latin typeface="Cambria Math"/>
                            </a:rPr>
                            <m:t>𝑦</m:t>
                          </m:r>
                          <m:r>
                            <a:rPr lang="en-US" altLang="zh-CN" i="1">
                              <a:latin typeface="Cambria Math"/>
                            </a:rPr>
                            <m:t>, </m:t>
                          </m:r>
                          <m:r>
                            <a:rPr lang="en-US" altLang="zh-CN" i="1">
                              <a:latin typeface="Cambria Math"/>
                            </a:rPr>
                            <m:t>𝑍</m:t>
                          </m:r>
                          <m:r>
                            <a:rPr lang="en-US" altLang="zh-CN" i="1">
                              <a:latin typeface="Cambria Math"/>
                            </a:rPr>
                            <m:t>=</m:t>
                          </m:r>
                          <m:r>
                            <a:rPr lang="en-US" altLang="zh-CN" i="1">
                              <a:latin typeface="Cambria Math"/>
                            </a:rPr>
                            <m:t>𝑧</m:t>
                          </m:r>
                        </m:e>
                      </m:d>
                      <m:r>
                        <a:rPr lang="en-US" altLang="zh-CN" i="1">
                          <a:latin typeface="Cambria Math"/>
                        </a:rPr>
                        <m:t>=</m:t>
                      </m:r>
                      <m:r>
                        <a:rPr lang="en-US" altLang="zh-CN" i="1">
                          <a:latin typeface="Cambria Math"/>
                        </a:rPr>
                        <m:t>𝑃</m:t>
                      </m:r>
                      <m:d>
                        <m:dPr>
                          <m:ctrlPr>
                            <a:rPr lang="zh-CN" altLang="zh-CN" i="1">
                              <a:latin typeface="Cambria Math" panose="02040503050406030204" pitchFamily="18" charset="0"/>
                            </a:rPr>
                          </m:ctrlPr>
                        </m:dPr>
                        <m:e>
                          <m:r>
                            <a:rPr lang="en-US" altLang="zh-CN" i="1">
                              <a:latin typeface="Cambria Math"/>
                            </a:rPr>
                            <m:t>𝑋</m:t>
                          </m:r>
                          <m:r>
                            <a:rPr lang="en-US" altLang="zh-CN" i="1">
                              <a:latin typeface="Cambria Math"/>
                            </a:rPr>
                            <m:t>=</m:t>
                          </m:r>
                          <m:r>
                            <a:rPr lang="en-US" altLang="zh-CN" i="1">
                              <a:latin typeface="Cambria Math"/>
                            </a:rPr>
                            <m:t>𝑥</m:t>
                          </m:r>
                        </m:e>
                      </m:d>
                      <m:r>
                        <a:rPr lang="en-US" altLang="zh-CN" i="1">
                          <a:latin typeface="Cambria Math"/>
                        </a:rPr>
                        <m:t>𝑃</m:t>
                      </m:r>
                      <m:d>
                        <m:dPr>
                          <m:ctrlPr>
                            <a:rPr lang="zh-CN" altLang="zh-CN" i="1">
                              <a:latin typeface="Cambria Math" panose="02040503050406030204" pitchFamily="18" charset="0"/>
                            </a:rPr>
                          </m:ctrlPr>
                        </m:dPr>
                        <m:e>
                          <m:r>
                            <a:rPr lang="en-US" altLang="zh-CN" i="1">
                              <a:latin typeface="Cambria Math"/>
                            </a:rPr>
                            <m:t>𝑌</m:t>
                          </m:r>
                          <m:r>
                            <a:rPr lang="en-US" altLang="zh-CN" i="1">
                              <a:latin typeface="Cambria Math"/>
                            </a:rPr>
                            <m:t>=</m:t>
                          </m:r>
                          <m:r>
                            <a:rPr lang="en-US" altLang="zh-CN" i="1">
                              <a:latin typeface="Cambria Math"/>
                            </a:rPr>
                            <m:t>𝑦</m:t>
                          </m:r>
                        </m:e>
                        <m:e>
                          <m:r>
                            <a:rPr lang="en-US" altLang="zh-CN" i="1">
                              <a:latin typeface="Cambria Math"/>
                            </a:rPr>
                            <m:t>𝑋</m:t>
                          </m:r>
                          <m:r>
                            <a:rPr lang="en-US" altLang="zh-CN" i="1">
                              <a:latin typeface="Cambria Math"/>
                            </a:rPr>
                            <m:t>=</m:t>
                          </m:r>
                          <m:r>
                            <a:rPr lang="en-US" altLang="zh-CN" i="1">
                              <a:latin typeface="Cambria Math"/>
                            </a:rPr>
                            <m:t>𝑥</m:t>
                          </m:r>
                        </m:e>
                      </m:d>
                      <m:r>
                        <a:rPr lang="en-US" altLang="zh-CN" i="1">
                          <a:latin typeface="Cambria Math"/>
                        </a:rPr>
                        <m:t>𝑃</m:t>
                      </m:r>
                      <m:r>
                        <a:rPr lang="en-US" altLang="zh-CN" i="1">
                          <a:latin typeface="Cambria Math"/>
                        </a:rPr>
                        <m:t>(</m:t>
                      </m:r>
                      <m:r>
                        <a:rPr lang="en-US" altLang="zh-CN" i="1">
                          <a:latin typeface="Cambria Math"/>
                        </a:rPr>
                        <m:t>𝑍</m:t>
                      </m:r>
                      <m:r>
                        <a:rPr lang="en-US" altLang="zh-CN" i="1">
                          <a:latin typeface="Cambria Math"/>
                        </a:rPr>
                        <m:t>=</m:t>
                      </m:r>
                      <m:r>
                        <a:rPr lang="en-US" altLang="zh-CN" i="1">
                          <a:latin typeface="Cambria Math"/>
                        </a:rPr>
                        <m:t>𝑧</m:t>
                      </m:r>
                      <m:r>
                        <a:rPr lang="en-US" altLang="zh-CN" i="1">
                          <a:latin typeface="Cambria Math"/>
                        </a:rPr>
                        <m:t>|</m:t>
                      </m:r>
                      <m:r>
                        <a:rPr lang="en-US" altLang="zh-CN" i="1">
                          <a:latin typeface="Cambria Math"/>
                        </a:rPr>
                        <m:t>𝑌</m:t>
                      </m:r>
                      <m:r>
                        <a:rPr lang="en-US" altLang="zh-CN" i="1">
                          <a:latin typeface="Cambria Math"/>
                        </a:rPr>
                        <m:t>=</m:t>
                      </m:r>
                      <m:r>
                        <a:rPr lang="en-US" altLang="zh-CN" i="1">
                          <a:latin typeface="Cambria Math"/>
                        </a:rPr>
                        <m:t>𝑦</m:t>
                      </m:r>
                      <m:r>
                        <a:rPr lang="en-US" altLang="zh-CN" i="1">
                          <a:latin typeface="Cambria Math"/>
                        </a:rPr>
                        <m:t>)</m:t>
                      </m:r>
                    </m:oMath>
                  </m:oMathPara>
                </a14:m>
                <a:endParaRPr lang="zh-CN" altLang="zh-CN" dirty="0"/>
              </a:p>
            </p:txBody>
          </p:sp>
        </mc:Choice>
        <mc:Fallback xmlns="">
          <p:sp>
            <p:nvSpPr>
              <p:cNvPr id="3" name="矩形 2"/>
              <p:cNvSpPr>
                <a:spLocks noRot="1" noChangeAspect="1" noMove="1" noResize="1" noEditPoints="1" noAdjustHandles="1" noChangeArrowheads="1" noChangeShapeType="1" noTextEdit="1"/>
              </p:cNvSpPr>
              <p:nvPr/>
            </p:nvSpPr>
            <p:spPr>
              <a:xfrm>
                <a:off x="209320" y="998559"/>
                <a:ext cx="8659258" cy="4416978"/>
              </a:xfrm>
              <a:prstGeom prst="rect">
                <a:avLst/>
              </a:prstGeom>
              <a:blipFill rotWithShape="1">
                <a:blip r:embed="rId2"/>
                <a:stretch>
                  <a:fillRect l="-563" r="-281" b="-4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136364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69600" y="138783"/>
            <a:ext cx="8376356" cy="657727"/>
          </a:xfrm>
        </p:spPr>
        <p:txBody>
          <a:bodyPr/>
          <a:lstStyle/>
          <a:p>
            <a:r>
              <a:rPr lang="zh-CN" altLang="zh-CN" sz="2800" dirty="0"/>
              <a:t>因果图</a:t>
            </a:r>
            <a:r>
              <a:rPr lang="zh-CN" altLang="en-US" sz="2800" dirty="0"/>
              <a:t>中联合概率分布</a:t>
            </a: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4" name="矩形 3"/>
              <p:cNvSpPr/>
              <p:nvPr/>
            </p:nvSpPr>
            <p:spPr>
              <a:xfrm>
                <a:off x="192795" y="1099165"/>
                <a:ext cx="8532564" cy="4662815"/>
              </a:xfrm>
              <a:prstGeom prst="rect">
                <a:avLst/>
              </a:prstGeom>
            </p:spPr>
            <p:txBody>
              <a:bodyPr wrap="square">
                <a:spAutoFit/>
              </a:bodyPr>
              <a:lstStyle/>
              <a:p>
                <a:pPr>
                  <a:lnSpc>
                    <a:spcPct val="150000"/>
                  </a:lnSpc>
                </a:pPr>
                <a:r>
                  <a:rPr lang="zh-CN" altLang="zh-CN" b="1" dirty="0"/>
                  <a:t>例</a:t>
                </a:r>
                <a:r>
                  <a:rPr lang="en-US" altLang="zh-CN" b="1" dirty="0"/>
                  <a:t> 2.20</a:t>
                </a:r>
                <a:r>
                  <a:rPr lang="en-US" altLang="zh-CN" dirty="0"/>
                  <a:t> </a:t>
                </a:r>
                <a:r>
                  <a:rPr lang="zh-CN" altLang="zh-CN" dirty="0"/>
                  <a:t>考虑链式图</a:t>
                </a:r>
                <a14:m>
                  <m:oMath xmlns:m="http://schemas.openxmlformats.org/officeDocument/2006/math">
                    <m:r>
                      <a:rPr lang="en-US" altLang="zh-CN" i="1">
                        <a:latin typeface="Cambria Math"/>
                      </a:rPr>
                      <m:t>𝑋</m:t>
                    </m:r>
                    <m:r>
                      <a:rPr lang="en-US" altLang="zh-CN" i="1">
                        <a:latin typeface="Cambria Math"/>
                      </a:rPr>
                      <m:t>→</m:t>
                    </m:r>
                    <m:r>
                      <a:rPr lang="en-US" altLang="zh-CN" i="1">
                        <a:latin typeface="Cambria Math"/>
                      </a:rPr>
                      <m:t>𝑌</m:t>
                    </m:r>
                    <m:r>
                      <a:rPr lang="en-US" altLang="zh-CN" i="1">
                        <a:latin typeface="Cambria Math"/>
                      </a:rPr>
                      <m:t>→</m:t>
                    </m:r>
                    <m:r>
                      <a:rPr lang="en-US" altLang="zh-CN" i="1">
                        <a:latin typeface="Cambria Math"/>
                      </a:rPr>
                      <m:t>𝑍</m:t>
                    </m:r>
                  </m:oMath>
                </a14:m>
                <a:r>
                  <a:rPr lang="zh-CN" altLang="zh-CN" dirty="0"/>
                  <a:t>，其中</a:t>
                </a:r>
                <a14:m>
                  <m:oMath xmlns:m="http://schemas.openxmlformats.org/officeDocument/2006/math">
                    <m:r>
                      <a:rPr lang="en-US" altLang="zh-CN" i="1">
                        <a:latin typeface="Cambria Math"/>
                      </a:rPr>
                      <m:t>𝑋</m:t>
                    </m:r>
                  </m:oMath>
                </a14:m>
                <a:r>
                  <a:rPr lang="zh-CN" altLang="zh-CN" dirty="0"/>
                  <a:t>表示气候好，</a:t>
                </a:r>
                <a14:m>
                  <m:oMath xmlns:m="http://schemas.openxmlformats.org/officeDocument/2006/math">
                    <m:r>
                      <a:rPr lang="en-US" altLang="zh-CN" i="1">
                        <a:latin typeface="Cambria Math"/>
                      </a:rPr>
                      <m:t>𝑌</m:t>
                    </m:r>
                  </m:oMath>
                </a14:m>
                <a:r>
                  <a:rPr lang="zh-CN" altLang="zh-CN" dirty="0"/>
                  <a:t>表示水果产量高，</a:t>
                </a:r>
                <a14:m>
                  <m:oMath xmlns:m="http://schemas.openxmlformats.org/officeDocument/2006/math">
                    <m:r>
                      <a:rPr lang="en-US" altLang="zh-CN" i="1">
                        <a:latin typeface="Cambria Math"/>
                      </a:rPr>
                      <m:t>𝑍</m:t>
                    </m:r>
                  </m:oMath>
                </a14:m>
                <a:r>
                  <a:rPr lang="zh-CN" altLang="zh-CN" dirty="0"/>
                  <a:t>表示水果价格低，给出</a:t>
                </a:r>
                <a14:m>
                  <m:oMath xmlns:m="http://schemas.openxmlformats.org/officeDocument/2006/math">
                    <m:r>
                      <a:rPr lang="en-US" altLang="zh-CN" i="1">
                        <a:latin typeface="Cambria Math"/>
                      </a:rPr>
                      <m:t>𝑃</m:t>
                    </m:r>
                  </m:oMath>
                </a14:m>
                <a:r>
                  <a:rPr lang="en-US" altLang="zh-CN" dirty="0"/>
                  <a:t>(</a:t>
                </a:r>
                <a:r>
                  <a:rPr lang="zh-CN" altLang="zh-CN" dirty="0"/>
                  <a:t>气候好，水果产量高，水果价格低</a:t>
                </a:r>
                <a:r>
                  <a:rPr lang="en-US" altLang="zh-CN" dirty="0"/>
                  <a:t>)</a:t>
                </a:r>
                <a:r>
                  <a:rPr lang="zh-CN" altLang="zh-CN" dirty="0"/>
                  <a:t>的联合概率。</a:t>
                </a:r>
                <a:endParaRPr lang="en-US" altLang="zh-CN" dirty="0"/>
              </a:p>
              <a:p>
                <a:pPr>
                  <a:lnSpc>
                    <a:spcPct val="150000"/>
                  </a:lnSpc>
                </a:pPr>
                <a:endParaRPr lang="zh-CN" altLang="zh-CN" dirty="0"/>
              </a:p>
              <a:p>
                <a:pPr>
                  <a:lnSpc>
                    <a:spcPct val="150000"/>
                  </a:lnSpc>
                </a:pPr>
                <a:r>
                  <a:rPr lang="zh-CN" altLang="zh-CN" dirty="0"/>
                  <a:t>解</a:t>
                </a:r>
                <a:r>
                  <a:rPr lang="zh-CN" altLang="en-US" dirty="0"/>
                  <a:t>：</a:t>
                </a:r>
                <a:r>
                  <a:rPr lang="zh-CN" altLang="zh-CN" dirty="0"/>
                  <a:t> 使用乘积分解规则，将</a:t>
                </a:r>
                <a14:m>
                  <m:oMath xmlns:m="http://schemas.openxmlformats.org/officeDocument/2006/math">
                    <m:r>
                      <a:rPr lang="en-US" altLang="zh-CN" i="1">
                        <a:latin typeface="Cambria Math"/>
                      </a:rPr>
                      <m:t>𝑃</m:t>
                    </m:r>
                  </m:oMath>
                </a14:m>
                <a:r>
                  <a:rPr lang="en-US" altLang="zh-CN" dirty="0"/>
                  <a:t>(</a:t>
                </a:r>
                <a:r>
                  <a:rPr lang="zh-CN" altLang="zh-CN" dirty="0"/>
                  <a:t>气候好，水果产量高，水果价格低</a:t>
                </a:r>
                <a:r>
                  <a:rPr lang="en-US" altLang="zh-CN" dirty="0"/>
                  <a:t>)</a:t>
                </a:r>
                <a:r>
                  <a:rPr lang="zh-CN" altLang="zh-CN" dirty="0"/>
                  <a:t>转换为：</a:t>
                </a:r>
              </a:p>
              <a:p>
                <a:pPr>
                  <a:lnSpc>
                    <a:spcPct val="150000"/>
                  </a:lnSpc>
                </a:pPr>
                <a14:m>
                  <m:oMath xmlns:m="http://schemas.openxmlformats.org/officeDocument/2006/math">
                    <m:r>
                      <a:rPr lang="en-US" altLang="zh-CN" i="1">
                        <a:latin typeface="Cambria Math"/>
                      </a:rPr>
                      <m:t>𝑃</m:t>
                    </m:r>
                  </m:oMath>
                </a14:m>
                <a:r>
                  <a:rPr lang="en-US" altLang="zh-CN" dirty="0"/>
                  <a:t>(</a:t>
                </a:r>
                <a:r>
                  <a:rPr lang="zh-CN" altLang="zh-CN" dirty="0"/>
                  <a:t>气候好</a:t>
                </a:r>
                <a:r>
                  <a:rPr lang="en-US" altLang="zh-CN" dirty="0"/>
                  <a:t>)</a:t>
                </a:r>
                <a14:m>
                  <m:oMath xmlns:m="http://schemas.openxmlformats.org/officeDocument/2006/math">
                    <m:r>
                      <a:rPr lang="en-US" altLang="zh-CN" i="1">
                        <a:latin typeface="Cambria Math"/>
                      </a:rPr>
                      <m:t> </m:t>
                    </m:r>
                    <m:r>
                      <a:rPr lang="en-US" altLang="zh-CN" i="1">
                        <a:latin typeface="Cambria Math"/>
                      </a:rPr>
                      <m:t>𝑃</m:t>
                    </m:r>
                  </m:oMath>
                </a14:m>
                <a:r>
                  <a:rPr lang="en-US" altLang="zh-CN" dirty="0"/>
                  <a:t>(</a:t>
                </a:r>
                <a:r>
                  <a:rPr lang="zh-CN" altLang="zh-CN" dirty="0"/>
                  <a:t>水果产量高</a:t>
                </a:r>
                <a:r>
                  <a:rPr lang="en-US" altLang="zh-CN" dirty="0"/>
                  <a:t>|</a:t>
                </a:r>
                <a:r>
                  <a:rPr lang="zh-CN" altLang="zh-CN" dirty="0"/>
                  <a:t>气候好</a:t>
                </a:r>
                <a:r>
                  <a:rPr lang="en-US" altLang="zh-CN" dirty="0"/>
                  <a:t>)</a:t>
                </a:r>
                <a14:m>
                  <m:oMath xmlns:m="http://schemas.openxmlformats.org/officeDocument/2006/math">
                    <m:r>
                      <a:rPr lang="en-US" altLang="zh-CN" i="1">
                        <a:latin typeface="Cambria Math"/>
                      </a:rPr>
                      <m:t> </m:t>
                    </m:r>
                    <m:r>
                      <a:rPr lang="en-US" altLang="zh-CN" i="1">
                        <a:latin typeface="Cambria Math"/>
                      </a:rPr>
                      <m:t>𝑃</m:t>
                    </m:r>
                  </m:oMath>
                </a14:m>
                <a:r>
                  <a:rPr lang="en-US" altLang="zh-CN" dirty="0"/>
                  <a:t>(</a:t>
                </a:r>
                <a:r>
                  <a:rPr lang="zh-CN" altLang="zh-CN" dirty="0"/>
                  <a:t>水果价格低</a:t>
                </a:r>
                <a:r>
                  <a:rPr lang="en-US" altLang="zh-CN" dirty="0"/>
                  <a:t>|</a:t>
                </a:r>
                <a:r>
                  <a:rPr lang="zh-CN" altLang="zh-CN" dirty="0"/>
                  <a:t>水果产量高</a:t>
                </a:r>
                <a:r>
                  <a:rPr lang="en-US" altLang="zh-CN" dirty="0"/>
                  <a:t>)</a:t>
                </a:r>
                <a:endParaRPr lang="zh-CN" altLang="zh-CN" dirty="0"/>
              </a:p>
              <a:p>
                <a:pPr>
                  <a:lnSpc>
                    <a:spcPct val="150000"/>
                  </a:lnSpc>
                </a:pPr>
                <a:endParaRPr lang="en-US" altLang="zh-CN" dirty="0"/>
              </a:p>
              <a:p>
                <a:pPr>
                  <a:lnSpc>
                    <a:spcPct val="150000"/>
                  </a:lnSpc>
                </a:pPr>
                <a:r>
                  <a:rPr lang="zh-CN" altLang="zh-CN" dirty="0"/>
                  <a:t>根据常识，假设</a:t>
                </a:r>
                <a14:m>
                  <m:oMath xmlns:m="http://schemas.openxmlformats.org/officeDocument/2006/math">
                    <m:r>
                      <a:rPr lang="en-US" altLang="zh-CN" i="1">
                        <a:latin typeface="Cambria Math"/>
                      </a:rPr>
                      <m:t>𝑃</m:t>
                    </m:r>
                  </m:oMath>
                </a14:m>
                <a:r>
                  <a:rPr lang="en-US" altLang="zh-CN" dirty="0"/>
                  <a:t>(</a:t>
                </a:r>
                <a:r>
                  <a:rPr lang="zh-CN" altLang="zh-CN" dirty="0"/>
                  <a:t>气候好</a:t>
                </a:r>
                <a:r>
                  <a:rPr lang="en-US" altLang="zh-CN" dirty="0"/>
                  <a:t>)</a:t>
                </a:r>
                <a14:m>
                  <m:oMath xmlns:m="http://schemas.openxmlformats.org/officeDocument/2006/math">
                    <m:r>
                      <a:rPr lang="en-US" altLang="zh-CN" i="1">
                        <a:latin typeface="Cambria Math"/>
                      </a:rPr>
                      <m:t> =</m:t>
                    </m:r>
                    <m:r>
                      <a:rPr lang="en-US" altLang="zh-CN">
                        <a:latin typeface="Cambria Math"/>
                      </a:rPr>
                      <m:t>0.5</m:t>
                    </m:r>
                  </m:oMath>
                </a14:m>
                <a:r>
                  <a:rPr lang="zh-CN" altLang="zh-CN" dirty="0"/>
                  <a:t>，当然也可设置为更低或更高的取值。类似地，在气候好的时候水果应该生长得比较好，产量会比较高，因此假设</a:t>
                </a:r>
                <a14:m>
                  <m:oMath xmlns:m="http://schemas.openxmlformats.org/officeDocument/2006/math">
                    <m:r>
                      <a:rPr lang="en-US" altLang="zh-CN" i="1">
                        <a:latin typeface="Cambria Math"/>
                      </a:rPr>
                      <m:t>𝑃</m:t>
                    </m:r>
                  </m:oMath>
                </a14:m>
                <a:r>
                  <a:rPr lang="en-US" altLang="zh-CN" dirty="0"/>
                  <a:t>(</a:t>
                </a:r>
                <a:r>
                  <a:rPr lang="zh-CN" altLang="zh-CN" dirty="0"/>
                  <a:t>水果产量高</a:t>
                </a:r>
                <a:r>
                  <a:rPr lang="en-US" altLang="zh-CN" dirty="0"/>
                  <a:t>|</a:t>
                </a:r>
                <a:r>
                  <a:rPr lang="zh-CN" altLang="zh-CN" dirty="0"/>
                  <a:t>气候好</a:t>
                </a:r>
                <a:r>
                  <a:rPr lang="en-US" altLang="zh-CN" dirty="0"/>
                  <a:t>)</a:t>
                </a:r>
                <a14:m>
                  <m:oMath xmlns:m="http://schemas.openxmlformats.org/officeDocument/2006/math">
                    <m:r>
                      <a:rPr lang="en-US" altLang="zh-CN" i="1">
                        <a:latin typeface="Cambria Math"/>
                      </a:rPr>
                      <m:t> =</m:t>
                    </m:r>
                    <m:r>
                      <a:rPr lang="en-US" altLang="zh-CN">
                        <a:latin typeface="Cambria Math"/>
                      </a:rPr>
                      <m:t>0.8</m:t>
                    </m:r>
                  </m:oMath>
                </a14:m>
                <a:r>
                  <a:rPr lang="zh-CN" altLang="zh-CN" dirty="0"/>
                  <a:t>。同样，由于市场机制，水果产量高的时候，水果价格会比较低，设</a:t>
                </a:r>
                <a14:m>
                  <m:oMath xmlns:m="http://schemas.openxmlformats.org/officeDocument/2006/math">
                    <m:r>
                      <a:rPr lang="en-US" altLang="zh-CN" i="1">
                        <a:latin typeface="Cambria Math"/>
                      </a:rPr>
                      <m:t>𝑃</m:t>
                    </m:r>
                  </m:oMath>
                </a14:m>
                <a:r>
                  <a:rPr lang="en-US" altLang="zh-CN" dirty="0"/>
                  <a:t>(</a:t>
                </a:r>
                <a:r>
                  <a:rPr lang="zh-CN" altLang="zh-CN" dirty="0"/>
                  <a:t>水果价格低</a:t>
                </a:r>
                <a:r>
                  <a:rPr lang="en-US" altLang="zh-CN" dirty="0"/>
                  <a:t>|</a:t>
                </a:r>
                <a:r>
                  <a:rPr lang="zh-CN" altLang="zh-CN" dirty="0"/>
                  <a:t>水果产量高</a:t>
                </a:r>
                <a:r>
                  <a:rPr lang="en-US" altLang="zh-CN" dirty="0"/>
                  <a:t>)</a:t>
                </a:r>
                <a14:m>
                  <m:oMath xmlns:m="http://schemas.openxmlformats.org/officeDocument/2006/math">
                    <m:r>
                      <a:rPr lang="en-US" altLang="zh-CN" i="1">
                        <a:latin typeface="Cambria Math"/>
                      </a:rPr>
                      <m:t> =</m:t>
                    </m:r>
                    <m:r>
                      <a:rPr lang="en-US" altLang="zh-CN">
                        <a:latin typeface="Cambria Math"/>
                      </a:rPr>
                      <m:t>0.9</m:t>
                    </m:r>
                  </m:oMath>
                </a14:m>
                <a:r>
                  <a:rPr lang="zh-CN" altLang="zh-CN" dirty="0"/>
                  <a:t>。因此计算出</a:t>
                </a:r>
                <a14:m>
                  <m:oMath xmlns:m="http://schemas.openxmlformats.org/officeDocument/2006/math">
                    <m:r>
                      <a:rPr lang="en-US" altLang="zh-CN" i="1">
                        <a:latin typeface="Cambria Math"/>
                      </a:rPr>
                      <m:t>𝑃</m:t>
                    </m:r>
                  </m:oMath>
                </a14:m>
                <a:r>
                  <a:rPr lang="en-US" altLang="zh-CN" dirty="0"/>
                  <a:t>(</a:t>
                </a:r>
                <a:r>
                  <a:rPr lang="zh-CN" altLang="zh-CN" dirty="0"/>
                  <a:t>气候好，水果产量高，水果价格低</a:t>
                </a:r>
                <a:r>
                  <a:rPr lang="en-US" altLang="zh-CN" dirty="0"/>
                  <a:t>)</a:t>
                </a:r>
                <a14:m>
                  <m:oMath xmlns:m="http://schemas.openxmlformats.org/officeDocument/2006/math">
                    <m:r>
                      <a:rPr lang="en-US" altLang="zh-CN" i="1">
                        <a:latin typeface="Cambria Math"/>
                      </a:rPr>
                      <m:t>=</m:t>
                    </m:r>
                    <m:r>
                      <a:rPr lang="en-US" altLang="zh-CN" i="1">
                        <a:latin typeface="Cambria Math"/>
                      </a:rPr>
                      <m:t>𝑃</m:t>
                    </m:r>
                  </m:oMath>
                </a14:m>
                <a:r>
                  <a:rPr lang="en-US" altLang="zh-CN" dirty="0"/>
                  <a:t>(</a:t>
                </a:r>
                <a:r>
                  <a:rPr lang="zh-CN" altLang="zh-CN" dirty="0"/>
                  <a:t>气候好</a:t>
                </a:r>
                <a:r>
                  <a:rPr lang="en-US" altLang="zh-CN" dirty="0"/>
                  <a:t>)</a:t>
                </a:r>
                <a14:m>
                  <m:oMath xmlns:m="http://schemas.openxmlformats.org/officeDocument/2006/math">
                    <m:r>
                      <a:rPr lang="en-US" altLang="zh-CN" i="1">
                        <a:latin typeface="Cambria Math"/>
                      </a:rPr>
                      <m:t> </m:t>
                    </m:r>
                    <m:r>
                      <a:rPr lang="en-US" altLang="zh-CN" i="1">
                        <a:latin typeface="Cambria Math"/>
                      </a:rPr>
                      <m:t>𝑃</m:t>
                    </m:r>
                  </m:oMath>
                </a14:m>
                <a:r>
                  <a:rPr lang="en-US" altLang="zh-CN" dirty="0"/>
                  <a:t>(</a:t>
                </a:r>
                <a:r>
                  <a:rPr lang="zh-CN" altLang="zh-CN" dirty="0"/>
                  <a:t>水果产量高</a:t>
                </a:r>
                <a:r>
                  <a:rPr lang="en-US" altLang="zh-CN" dirty="0"/>
                  <a:t>|</a:t>
                </a:r>
                <a:r>
                  <a:rPr lang="zh-CN" altLang="zh-CN" dirty="0"/>
                  <a:t>气候好</a:t>
                </a:r>
                <a:r>
                  <a:rPr lang="en-US" altLang="zh-CN" dirty="0"/>
                  <a:t>)</a:t>
                </a:r>
                <a14:m>
                  <m:oMath xmlns:m="http://schemas.openxmlformats.org/officeDocument/2006/math">
                    <m:r>
                      <a:rPr lang="en-US" altLang="zh-CN" i="1">
                        <a:latin typeface="Cambria Math"/>
                      </a:rPr>
                      <m:t> </m:t>
                    </m:r>
                    <m:r>
                      <a:rPr lang="en-US" altLang="zh-CN" i="1">
                        <a:latin typeface="Cambria Math"/>
                      </a:rPr>
                      <m:t>𝑃</m:t>
                    </m:r>
                  </m:oMath>
                </a14:m>
                <a:r>
                  <a:rPr lang="en-US" altLang="zh-CN" dirty="0"/>
                  <a:t>(</a:t>
                </a:r>
                <a:r>
                  <a:rPr lang="zh-CN" altLang="zh-CN" dirty="0"/>
                  <a:t>水果价格低</a:t>
                </a:r>
                <a:r>
                  <a:rPr lang="en-US" altLang="zh-CN" dirty="0"/>
                  <a:t>|</a:t>
                </a:r>
                <a:r>
                  <a:rPr lang="zh-CN" altLang="zh-CN" dirty="0"/>
                  <a:t>水果产量高</a:t>
                </a:r>
                <a:r>
                  <a:rPr lang="en-US" altLang="zh-CN" dirty="0"/>
                  <a:t>)</a:t>
                </a:r>
                <a14:m>
                  <m:oMath xmlns:m="http://schemas.openxmlformats.org/officeDocument/2006/math">
                    <m:r>
                      <a:rPr lang="en-US" altLang="zh-CN" i="1">
                        <a:latin typeface="Cambria Math"/>
                      </a:rPr>
                      <m:t> =0.5×0.8×0.9=0.36</m:t>
                    </m:r>
                  </m:oMath>
                </a14:m>
                <a:r>
                  <a:rPr lang="zh-CN" altLang="zh-CN" dirty="0"/>
                  <a:t>。</a:t>
                </a:r>
              </a:p>
            </p:txBody>
          </p:sp>
        </mc:Choice>
        <mc:Fallback xmlns="">
          <p:sp>
            <p:nvSpPr>
              <p:cNvPr id="4" name="矩形 3"/>
              <p:cNvSpPr>
                <a:spLocks noRot="1" noChangeAspect="1" noMove="1" noResize="1" noEditPoints="1" noAdjustHandles="1" noChangeArrowheads="1" noChangeShapeType="1" noTextEdit="1"/>
              </p:cNvSpPr>
              <p:nvPr/>
            </p:nvSpPr>
            <p:spPr>
              <a:xfrm>
                <a:off x="192795" y="1099165"/>
                <a:ext cx="8532564" cy="4662815"/>
              </a:xfrm>
              <a:prstGeom prst="rect">
                <a:avLst/>
              </a:prstGeom>
              <a:blipFill rotWithShape="1">
                <a:blip r:embed="rId2"/>
                <a:stretch>
                  <a:fillRect l="-643" r="-3360" b="-1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959566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69600" y="138783"/>
            <a:ext cx="8376356" cy="657727"/>
          </a:xfrm>
        </p:spPr>
        <p:txBody>
          <a:bodyPr/>
          <a:lstStyle/>
          <a:p>
            <a:r>
              <a:rPr lang="zh-CN" altLang="zh-CN" sz="2800" dirty="0"/>
              <a:t>因果图</a:t>
            </a:r>
            <a:r>
              <a:rPr lang="zh-CN" altLang="en-US" sz="2800" dirty="0"/>
              <a:t>中联合概率分布</a:t>
            </a: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a:extLst>
              <a:ext uri="{FF2B5EF4-FFF2-40B4-BE49-F238E27FC236}">
                <a16:creationId xmlns:a16="http://schemas.microsoft.com/office/drawing/2014/main" id="{675E641B-F906-4337-972C-01D77D4E183D}"/>
              </a:ext>
            </a:extLst>
          </p:cNvPr>
          <p:cNvPicPr/>
          <p:nvPr/>
        </p:nvPicPr>
        <p:blipFill>
          <a:blip r:embed="rId2"/>
          <a:stretch>
            <a:fillRect/>
          </a:stretch>
        </p:blipFill>
        <p:spPr>
          <a:xfrm>
            <a:off x="3284293" y="1562697"/>
            <a:ext cx="2046605" cy="1824990"/>
          </a:xfrm>
          <a:prstGeom prst="rect">
            <a:avLst/>
          </a:prstGeom>
        </p:spPr>
      </p:pic>
      <mc:AlternateContent xmlns:mc="http://schemas.openxmlformats.org/markup-compatibility/2006" xmlns:a14="http://schemas.microsoft.com/office/drawing/2010/main">
        <mc:Choice Requires="a14">
          <p:sp>
            <p:nvSpPr>
              <p:cNvPr id="6" name="矩形 5"/>
              <p:cNvSpPr/>
              <p:nvPr/>
            </p:nvSpPr>
            <p:spPr>
              <a:xfrm>
                <a:off x="1035586" y="4187210"/>
                <a:ext cx="6918592" cy="98918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𝑃</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a:rPr>
                                <m:t>𝑋</m:t>
                              </m:r>
                            </m:e>
                            <m:sub>
                              <m:r>
                                <a:rPr lang="en-US" altLang="zh-CN" i="1">
                                  <a:latin typeface="Cambria Math"/>
                                </a:rPr>
                                <m:t>1</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𝑋</m:t>
                              </m:r>
                            </m:e>
                            <m:sub>
                              <m:r>
                                <a:rPr lang="en-US" altLang="zh-CN" i="1">
                                  <a:latin typeface="Cambria Math"/>
                                </a:rPr>
                                <m:t>2</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𝑋</m:t>
                              </m:r>
                            </m:e>
                            <m:sub>
                              <m:r>
                                <a:rPr lang="en-US" altLang="zh-CN" i="1">
                                  <a:latin typeface="Cambria Math"/>
                                </a:rPr>
                                <m:t>3</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𝑋</m:t>
                              </m:r>
                            </m:e>
                            <m:sub>
                              <m:r>
                                <a:rPr lang="en-US" altLang="zh-CN" i="1">
                                  <a:latin typeface="Cambria Math"/>
                                </a:rPr>
                                <m:t>4</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𝑋</m:t>
                              </m:r>
                            </m:e>
                            <m:sub>
                              <m:r>
                                <a:rPr lang="en-US" altLang="zh-CN" i="1">
                                  <a:latin typeface="Cambria Math"/>
                                </a:rPr>
                                <m:t>5</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𝑋</m:t>
                              </m:r>
                            </m:e>
                            <m:sub>
                              <m:r>
                                <a:rPr lang="en-US" altLang="zh-CN" i="1">
                                  <a:latin typeface="Cambria Math"/>
                                </a:rPr>
                                <m:t>6</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𝑋</m:t>
                              </m:r>
                            </m:e>
                            <m:sub>
                              <m:r>
                                <a:rPr lang="en-US" altLang="zh-CN" i="1">
                                  <a:latin typeface="Cambria Math"/>
                                </a:rPr>
                                <m:t>𝑖</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𝑋</m:t>
                              </m:r>
                            </m:e>
                            <m:sub>
                              <m:r>
                                <a:rPr lang="en-US" altLang="zh-CN" i="1">
                                  <a:latin typeface="Cambria Math"/>
                                </a:rPr>
                                <m:t>𝑗</m:t>
                              </m:r>
                            </m:sub>
                          </m:sSub>
                        </m:e>
                      </m:d>
                      <m:r>
                        <a:rPr lang="en-US" altLang="zh-CN" i="1">
                          <a:latin typeface="Cambria Math"/>
                        </a:rPr>
                        <m:t>=</m:t>
                      </m:r>
                      <m:r>
                        <a:rPr lang="en-US" altLang="zh-CN" i="1">
                          <a:latin typeface="Cambria Math"/>
                        </a:rPr>
                        <m:t>𝑃</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a:rPr>
                                <m:t>𝑋</m:t>
                              </m:r>
                            </m:e>
                            <m:sub>
                              <m:r>
                                <a:rPr lang="en-US" altLang="zh-CN" i="1">
                                  <a:latin typeface="Cambria Math"/>
                                </a:rPr>
                                <m:t>2</m:t>
                              </m:r>
                            </m:sub>
                          </m:sSub>
                        </m:e>
                      </m:d>
                      <m:r>
                        <a:rPr lang="en-US" altLang="zh-CN" i="1">
                          <a:latin typeface="Cambria Math"/>
                        </a:rPr>
                        <m:t>×</m:t>
                      </m:r>
                      <m:r>
                        <a:rPr lang="en-US" altLang="zh-CN" i="1">
                          <a:latin typeface="Cambria Math"/>
                        </a:rPr>
                        <m:t>𝑃</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a:rPr>
                                <m:t>𝑋</m:t>
                              </m:r>
                            </m:e>
                            <m:sub>
                              <m:r>
                                <a:rPr lang="en-US" altLang="zh-CN" i="1">
                                  <a:latin typeface="Cambria Math"/>
                                </a:rPr>
                                <m:t>3</m:t>
                              </m:r>
                            </m:sub>
                          </m:sSub>
                        </m:e>
                      </m:d>
                      <m:r>
                        <a:rPr lang="en-US" altLang="zh-CN" i="1">
                          <a:latin typeface="Cambria Math"/>
                        </a:rPr>
                        <m:t>×</m:t>
                      </m:r>
                      <m:r>
                        <a:rPr lang="en-US" altLang="zh-CN" i="1">
                          <a:latin typeface="Cambria Math"/>
                        </a:rPr>
                        <m:t>𝑃</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a:rPr>
                                <m:t>𝑋</m:t>
                              </m:r>
                            </m:e>
                            <m:sub>
                              <m:r>
                                <a:rPr lang="en-US" altLang="zh-CN" i="1">
                                  <a:latin typeface="Cambria Math"/>
                                </a:rPr>
                                <m:t>1</m:t>
                              </m:r>
                            </m:sub>
                          </m:sSub>
                        </m:e>
                        <m:e>
                          <m:sSub>
                            <m:sSubPr>
                              <m:ctrlPr>
                                <a:rPr lang="zh-CN" altLang="zh-CN" i="1">
                                  <a:latin typeface="Cambria Math" panose="02040503050406030204" pitchFamily="18" charset="0"/>
                                </a:rPr>
                              </m:ctrlPr>
                            </m:sSubPr>
                            <m:e>
                              <m:r>
                                <a:rPr lang="en-US" altLang="zh-CN" i="1">
                                  <a:latin typeface="Cambria Math"/>
                                </a:rPr>
                                <m:t>𝑋</m:t>
                              </m:r>
                            </m:e>
                            <m:sub>
                              <m:r>
                                <a:rPr lang="en-US" altLang="zh-CN" i="1">
                                  <a:latin typeface="Cambria Math"/>
                                </a:rPr>
                                <m:t>2</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𝑋</m:t>
                              </m:r>
                            </m:e>
                            <m:sub>
                              <m:r>
                                <a:rPr lang="en-US" altLang="zh-CN" i="1">
                                  <a:latin typeface="Cambria Math"/>
                                </a:rPr>
                                <m:t>3</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𝑋</m:t>
                              </m:r>
                            </m:e>
                            <m:sub>
                              <m:r>
                                <a:rPr lang="en-US" altLang="zh-CN" i="1">
                                  <a:latin typeface="Cambria Math"/>
                                </a:rPr>
                                <m:t>𝑖</m:t>
                              </m:r>
                            </m:sub>
                          </m:sSub>
                        </m:e>
                      </m:d>
                      <m:r>
                        <a:rPr lang="en-US" altLang="zh-CN" i="1">
                          <a:latin typeface="Cambria Math"/>
                        </a:rPr>
                        <m:t>×</m:t>
                      </m:r>
                      <m:r>
                        <a:rPr lang="en-US" altLang="zh-CN" i="1">
                          <a:latin typeface="Cambria Math"/>
                        </a:rPr>
                        <m:t>𝑃</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a:rPr>
                                <m:t>𝑋</m:t>
                              </m:r>
                            </m:e>
                            <m:sub>
                              <m:r>
                                <a:rPr lang="en-US" altLang="zh-CN" i="1">
                                  <a:latin typeface="Cambria Math"/>
                                </a:rPr>
                                <m:t>4</m:t>
                              </m:r>
                            </m:sub>
                          </m:sSub>
                        </m:e>
                        <m:e>
                          <m:sSub>
                            <m:sSubPr>
                              <m:ctrlPr>
                                <a:rPr lang="zh-CN" altLang="zh-CN" i="1">
                                  <a:latin typeface="Cambria Math" panose="02040503050406030204" pitchFamily="18" charset="0"/>
                                </a:rPr>
                              </m:ctrlPr>
                            </m:sSubPr>
                            <m:e>
                              <m:r>
                                <a:rPr lang="en-US" altLang="zh-CN" i="1">
                                  <a:latin typeface="Cambria Math"/>
                                </a:rPr>
                                <m:t>𝑋</m:t>
                              </m:r>
                            </m:e>
                            <m:sub>
                              <m:r>
                                <a:rPr lang="en-US" altLang="zh-CN" i="1">
                                  <a:latin typeface="Cambria Math"/>
                                </a:rPr>
                                <m:t>2</m:t>
                              </m:r>
                            </m:sub>
                          </m:sSub>
                        </m:e>
                      </m:d>
                      <m:r>
                        <a:rPr lang="en-US" altLang="zh-CN" i="1">
                          <a:latin typeface="Cambria Math"/>
                        </a:rPr>
                        <m:t>×</m:t>
                      </m:r>
                      <m:r>
                        <a:rPr lang="en-US" altLang="zh-CN" i="1">
                          <a:latin typeface="Cambria Math"/>
                        </a:rPr>
                        <m:t>𝑃</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a:rPr>
                                <m:t>𝑋</m:t>
                              </m:r>
                            </m:e>
                            <m:sub>
                              <m:r>
                                <a:rPr lang="en-US" altLang="zh-CN" i="1">
                                  <a:latin typeface="Cambria Math"/>
                                </a:rPr>
                                <m:t>5</m:t>
                              </m:r>
                            </m:sub>
                          </m:sSub>
                        </m:e>
                        <m:e>
                          <m:sSub>
                            <m:sSubPr>
                              <m:ctrlPr>
                                <a:rPr lang="zh-CN" altLang="zh-CN" i="1">
                                  <a:latin typeface="Cambria Math" panose="02040503050406030204" pitchFamily="18" charset="0"/>
                                </a:rPr>
                              </m:ctrlPr>
                            </m:sSubPr>
                            <m:e>
                              <m:r>
                                <a:rPr lang="en-US" altLang="zh-CN" i="1">
                                  <a:latin typeface="Cambria Math"/>
                                </a:rPr>
                                <m:t>𝑋</m:t>
                              </m:r>
                            </m:e>
                            <m:sub>
                              <m:r>
                                <a:rPr lang="en-US" altLang="zh-CN" i="1">
                                  <a:latin typeface="Cambria Math"/>
                                </a:rPr>
                                <m:t>3</m:t>
                              </m:r>
                            </m:sub>
                          </m:sSub>
                        </m:e>
                      </m:d>
                      <m:r>
                        <a:rPr lang="en-US" altLang="zh-CN" i="1">
                          <a:latin typeface="Cambria Math"/>
                        </a:rPr>
                        <m:t>×</m:t>
                      </m:r>
                      <m:r>
                        <a:rPr lang="en-US" altLang="zh-CN" i="1">
                          <a:latin typeface="Cambria Math"/>
                        </a:rPr>
                        <m:t>𝑃</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a:rPr>
                                <m:t>𝑋</m:t>
                              </m:r>
                            </m:e>
                            <m:sub>
                              <m:r>
                                <a:rPr lang="en-US" altLang="zh-CN" i="1">
                                  <a:latin typeface="Cambria Math"/>
                                </a:rPr>
                                <m:t>6</m:t>
                              </m:r>
                            </m:sub>
                          </m:sSub>
                        </m:e>
                        <m:e>
                          <m:sSub>
                            <m:sSubPr>
                              <m:ctrlPr>
                                <a:rPr lang="zh-CN" altLang="zh-CN" i="1">
                                  <a:latin typeface="Cambria Math" panose="02040503050406030204" pitchFamily="18" charset="0"/>
                                </a:rPr>
                              </m:ctrlPr>
                            </m:sSubPr>
                            <m:e>
                              <m:r>
                                <a:rPr lang="en-US" altLang="zh-CN" i="1">
                                  <a:latin typeface="Cambria Math"/>
                                </a:rPr>
                                <m:t>𝑋</m:t>
                              </m:r>
                            </m:e>
                            <m:sub>
                              <m:r>
                                <a:rPr lang="en-US" altLang="zh-CN" i="1">
                                  <a:latin typeface="Cambria Math"/>
                                </a:rPr>
                                <m:t>𝑖</m:t>
                              </m:r>
                            </m:sub>
                          </m:sSub>
                        </m:e>
                      </m:d>
                      <m:r>
                        <a:rPr lang="en-US" altLang="zh-CN" i="1">
                          <a:latin typeface="Cambria Math"/>
                        </a:rPr>
                        <m:t>×</m:t>
                      </m:r>
                      <m:r>
                        <a:rPr lang="en-US" altLang="zh-CN" i="1">
                          <a:latin typeface="Cambria Math"/>
                        </a:rPr>
                        <m:t>𝑃</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a:rPr>
                                <m:t>𝑋</m:t>
                              </m:r>
                            </m:e>
                            <m:sub>
                              <m:r>
                                <a:rPr lang="en-US" altLang="zh-CN" i="1">
                                  <a:latin typeface="Cambria Math"/>
                                </a:rPr>
                                <m:t>𝑖</m:t>
                              </m:r>
                            </m:sub>
                          </m:sSub>
                        </m:e>
                        <m:e>
                          <m:sSub>
                            <m:sSubPr>
                              <m:ctrlPr>
                                <a:rPr lang="zh-CN" altLang="zh-CN" i="1">
                                  <a:latin typeface="Cambria Math" panose="02040503050406030204" pitchFamily="18" charset="0"/>
                                </a:rPr>
                              </m:ctrlPr>
                            </m:sSubPr>
                            <m:e>
                              <m:r>
                                <a:rPr lang="en-US" altLang="zh-CN" i="1">
                                  <a:latin typeface="Cambria Math"/>
                                </a:rPr>
                                <m:t>𝑋</m:t>
                              </m:r>
                            </m:e>
                            <m:sub>
                              <m:r>
                                <a:rPr lang="en-US" altLang="zh-CN" i="1">
                                  <a:latin typeface="Cambria Math"/>
                                </a:rPr>
                                <m:t>4</m:t>
                              </m:r>
                            </m:sub>
                          </m:sSub>
                        </m:e>
                      </m:d>
                      <m:r>
                        <a:rPr lang="en-US" altLang="zh-CN" i="1">
                          <a:latin typeface="Cambria Math"/>
                        </a:rPr>
                        <m:t>×</m:t>
                      </m:r>
                      <m:r>
                        <a:rPr lang="en-US" altLang="zh-CN" i="1">
                          <a:latin typeface="Cambria Math"/>
                        </a:rPr>
                        <m:t>𝑃</m:t>
                      </m:r>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𝑋</m:t>
                          </m:r>
                        </m:e>
                        <m:sub>
                          <m:r>
                            <a:rPr lang="en-US" altLang="zh-CN" i="1">
                              <a:latin typeface="Cambria Math"/>
                            </a:rPr>
                            <m:t>𝑗</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𝑋</m:t>
                          </m:r>
                        </m:e>
                        <m:sub>
                          <m:r>
                            <a:rPr lang="en-US" altLang="zh-CN" i="1">
                              <a:latin typeface="Cambria Math"/>
                            </a:rPr>
                            <m:t>1</m:t>
                          </m:r>
                        </m:sub>
                      </m:sSub>
                      <m:r>
                        <a:rPr lang="en-US" altLang="zh-CN" i="1">
                          <a:latin typeface="Cambria Math"/>
                        </a:rPr>
                        <m:t>, </m:t>
                      </m:r>
                      <m:sSub>
                        <m:sSubPr>
                          <m:ctrlPr>
                            <a:rPr lang="zh-CN" altLang="zh-CN" i="1">
                              <a:latin typeface="Cambria Math" panose="02040503050406030204" pitchFamily="18" charset="0"/>
                            </a:rPr>
                          </m:ctrlPr>
                        </m:sSubPr>
                        <m:e>
                          <m:r>
                            <a:rPr lang="en-US" altLang="zh-CN" i="1">
                              <a:latin typeface="Cambria Math"/>
                            </a:rPr>
                            <m:t>𝑋</m:t>
                          </m:r>
                        </m:e>
                        <m:sub>
                          <m:r>
                            <a:rPr lang="en-US" altLang="zh-CN" i="1">
                              <a:latin typeface="Cambria Math"/>
                            </a:rPr>
                            <m:t>5</m:t>
                          </m:r>
                        </m:sub>
                      </m:sSub>
                      <m:r>
                        <a:rPr lang="en-US" altLang="zh-CN" i="1">
                          <a:latin typeface="Cambria Math"/>
                        </a:rPr>
                        <m:t>, </m:t>
                      </m:r>
                      <m:sSub>
                        <m:sSubPr>
                          <m:ctrlPr>
                            <a:rPr lang="zh-CN" altLang="zh-CN" i="1">
                              <a:latin typeface="Cambria Math" panose="02040503050406030204" pitchFamily="18" charset="0"/>
                            </a:rPr>
                          </m:ctrlPr>
                        </m:sSubPr>
                        <m:e>
                          <m:r>
                            <a:rPr lang="en-US" altLang="zh-CN" i="1">
                              <a:latin typeface="Cambria Math"/>
                            </a:rPr>
                            <m:t>𝑋</m:t>
                          </m:r>
                        </m:e>
                        <m:sub>
                          <m:r>
                            <a:rPr lang="en-US" altLang="zh-CN" i="1">
                              <a:latin typeface="Cambria Math"/>
                            </a:rPr>
                            <m:t>6</m:t>
                          </m:r>
                        </m:sub>
                      </m:sSub>
                      <m:r>
                        <a:rPr lang="en-US" altLang="zh-CN" i="1">
                          <a:latin typeface="Cambria Math"/>
                        </a:rPr>
                        <m:t>)</m:t>
                      </m:r>
                    </m:oMath>
                  </m:oMathPara>
                </a14:m>
                <a:endParaRPr lang="zh-CN" altLang="zh-CN" dirty="0"/>
              </a:p>
            </p:txBody>
          </p:sp>
        </mc:Choice>
        <mc:Fallback xmlns="">
          <p:sp>
            <p:nvSpPr>
              <p:cNvPr id="6" name="矩形 5"/>
              <p:cNvSpPr>
                <a:spLocks noRot="1" noChangeAspect="1" noMove="1" noResize="1" noEditPoints="1" noAdjustHandles="1" noChangeArrowheads="1" noChangeShapeType="1" noTextEdit="1"/>
              </p:cNvSpPr>
              <p:nvPr/>
            </p:nvSpPr>
            <p:spPr>
              <a:xfrm>
                <a:off x="1035586" y="4187210"/>
                <a:ext cx="6918592" cy="989182"/>
              </a:xfrm>
              <a:prstGeom prst="rect">
                <a:avLst/>
              </a:prstGeom>
              <a:blipFill rotWithShape="1">
                <a:blip r:embed="rId3"/>
                <a:stretch>
                  <a:fillRect b="-24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7905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69600" y="138783"/>
            <a:ext cx="8376356" cy="657727"/>
          </a:xfrm>
        </p:spPr>
        <p:txBody>
          <a:bodyPr/>
          <a:lstStyle/>
          <a:p>
            <a:r>
              <a:rPr lang="zh-CN" altLang="zh-CN" sz="2800" dirty="0"/>
              <a:t>因果图</a:t>
            </a:r>
            <a:r>
              <a:rPr lang="zh-CN" altLang="en-US" sz="2800" dirty="0"/>
              <a:t>基本结构：链结构</a:t>
            </a: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380082" y="1059840"/>
            <a:ext cx="7695282" cy="646331"/>
          </a:xfrm>
          <a:prstGeom prst="rect">
            <a:avLst/>
          </a:prstGeom>
        </p:spPr>
        <p:txBody>
          <a:bodyPr wrap="square">
            <a:spAutoFit/>
          </a:bodyPr>
          <a:lstStyle/>
          <a:p>
            <a:r>
              <a:rPr lang="zh-CN" altLang="zh-CN" dirty="0"/>
              <a:t>链</a:t>
            </a:r>
            <a:r>
              <a:rPr lang="en-US" altLang="zh-CN" dirty="0"/>
              <a:t>(chain)</a:t>
            </a:r>
            <a:r>
              <a:rPr lang="zh-CN" altLang="en-US" dirty="0"/>
              <a:t>：</a:t>
            </a:r>
            <a:r>
              <a:rPr lang="zh-CN" altLang="zh-CN" dirty="0"/>
              <a:t>链是因果图的一种基本结构。它包含三个节点两条边，其中一条边由第一个节点指向第二个节点，另一条边由第二个节点指向第三个节点。</a:t>
            </a:r>
          </a:p>
        </p:txBody>
      </p:sp>
      <p:pic>
        <p:nvPicPr>
          <p:cNvPr id="7" name="图片 6"/>
          <p:cNvPicPr/>
          <p:nvPr/>
        </p:nvPicPr>
        <p:blipFill>
          <a:blip r:embed="rId2">
            <a:extLst>
              <a:ext uri="{28A0092B-C50C-407E-A947-70E740481C1C}">
                <a14:useLocalDpi xmlns:a14="http://schemas.microsoft.com/office/drawing/2010/main" val="0"/>
              </a:ext>
            </a:extLst>
          </a:blip>
          <a:srcRect/>
          <a:stretch>
            <a:fillRect/>
          </a:stretch>
        </p:blipFill>
        <p:spPr bwMode="auto">
          <a:xfrm>
            <a:off x="7267973" y="2625880"/>
            <a:ext cx="953770" cy="1716405"/>
          </a:xfrm>
          <a:prstGeom prst="rect">
            <a:avLst/>
          </a:prstGeom>
          <a:noFill/>
          <a:ln>
            <a:noFill/>
          </a:ln>
        </p:spPr>
      </p:pic>
      <p:sp>
        <p:nvSpPr>
          <p:cNvPr id="4" name="矩形 3"/>
          <p:cNvSpPr/>
          <p:nvPr/>
        </p:nvSpPr>
        <p:spPr>
          <a:xfrm>
            <a:off x="6948920" y="4610425"/>
            <a:ext cx="1723549" cy="338554"/>
          </a:xfrm>
          <a:prstGeom prst="rect">
            <a:avLst/>
          </a:prstGeom>
        </p:spPr>
        <p:txBody>
          <a:bodyPr wrap="none">
            <a:spAutoFit/>
          </a:bodyPr>
          <a:lstStyle/>
          <a:p>
            <a:r>
              <a:rPr lang="zh-CN" altLang="zh-CN" sz="1600" dirty="0"/>
              <a:t>图</a:t>
            </a:r>
            <a:r>
              <a:rPr lang="en-US" altLang="zh-CN" sz="1600" dirty="0"/>
              <a:t>2.5 </a:t>
            </a:r>
            <a:r>
              <a:rPr lang="zh-CN" altLang="zh-CN" sz="1600" dirty="0"/>
              <a:t>链式因果图</a:t>
            </a:r>
          </a:p>
        </p:txBody>
      </p:sp>
      <mc:AlternateContent xmlns:mc="http://schemas.openxmlformats.org/markup-compatibility/2006" xmlns:a14="http://schemas.microsoft.com/office/drawing/2010/main">
        <mc:Choice Requires="a14">
          <p:sp>
            <p:nvSpPr>
              <p:cNvPr id="5" name="矩形 4"/>
              <p:cNvSpPr/>
              <p:nvPr/>
            </p:nvSpPr>
            <p:spPr>
              <a:xfrm>
                <a:off x="380082" y="1706171"/>
                <a:ext cx="5954617" cy="5194114"/>
              </a:xfrm>
              <a:prstGeom prst="rect">
                <a:avLst/>
              </a:prstGeom>
            </p:spPr>
            <p:txBody>
              <a:bodyPr wrap="square">
                <a:spAutoFit/>
              </a:bodyPr>
              <a:lstStyle/>
              <a:p>
                <a:r>
                  <a:rPr lang="zh-CN" altLang="zh-CN" b="1" dirty="0"/>
                  <a:t>例</a:t>
                </a:r>
                <a:r>
                  <a:rPr lang="en-US" altLang="zh-CN" b="1" dirty="0"/>
                  <a:t> 2.22</a:t>
                </a:r>
                <a:r>
                  <a:rPr lang="en-US" altLang="zh-CN" dirty="0"/>
                  <a:t> </a:t>
                </a:r>
                <a:r>
                  <a:rPr lang="zh-CN" altLang="zh-CN" dirty="0"/>
                  <a:t>考虑如下的结构因果模型：</a:t>
                </a:r>
              </a:p>
              <a:p>
                <a:pPr/>
                <a14:m>
                  <m:oMathPara xmlns:m="http://schemas.openxmlformats.org/officeDocument/2006/math">
                    <m:oMathParaPr>
                      <m:jc m:val="centerGroup"/>
                    </m:oMathParaPr>
                    <m:oMath xmlns:m="http://schemas.openxmlformats.org/officeDocument/2006/math">
                      <m:r>
                        <a:rPr lang="en-US" altLang="zh-CN" i="1">
                          <a:latin typeface="Cambria Math"/>
                        </a:rPr>
                        <m:t>𝑈</m:t>
                      </m:r>
                      <m:r>
                        <a:rPr lang="en-US" altLang="zh-CN" i="1">
                          <a:latin typeface="Cambria Math"/>
                        </a:rPr>
                        <m:t>=</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a:rPr>
                                <m:t>𝑈</m:t>
                              </m:r>
                            </m:e>
                            <m:sub>
                              <m:r>
                                <a:rPr lang="en-US" altLang="zh-CN" i="1">
                                  <a:latin typeface="Cambria Math"/>
                                </a:rPr>
                                <m:t>1</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𝑈</m:t>
                              </m:r>
                            </m:e>
                            <m:sub>
                              <m:r>
                                <a:rPr lang="en-US" altLang="zh-CN" i="1">
                                  <a:latin typeface="Cambria Math"/>
                                </a:rPr>
                                <m:t>2</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𝑈</m:t>
                              </m:r>
                            </m:e>
                            <m:sub>
                              <m:r>
                                <a:rPr lang="en-US" altLang="zh-CN" i="1">
                                  <a:latin typeface="Cambria Math"/>
                                </a:rPr>
                                <m:t>3</m:t>
                              </m:r>
                            </m:sub>
                          </m:sSub>
                        </m:e>
                      </m:d>
                      <m:r>
                        <a:rPr lang="en-US" altLang="zh-CN" i="1">
                          <a:latin typeface="Cambria Math"/>
                        </a:rPr>
                        <m:t>,   </m:t>
                      </m:r>
                      <m:r>
                        <a:rPr lang="en-US" altLang="zh-CN" i="1">
                          <a:latin typeface="Cambria Math"/>
                        </a:rPr>
                        <m:t>𝑉</m:t>
                      </m:r>
                      <m:r>
                        <a:rPr lang="en-US" altLang="zh-CN" i="1">
                          <a:latin typeface="Cambria Math"/>
                        </a:rPr>
                        <m:t>=</m:t>
                      </m:r>
                      <m:d>
                        <m:dPr>
                          <m:begChr m:val="{"/>
                          <m:endChr m:val="}"/>
                          <m:ctrlPr>
                            <a:rPr lang="zh-CN" altLang="zh-CN" i="1">
                              <a:latin typeface="Cambria Math" panose="02040503050406030204" pitchFamily="18" charset="0"/>
                            </a:rPr>
                          </m:ctrlPr>
                        </m:dPr>
                        <m:e>
                          <m:r>
                            <a:rPr lang="en-US" altLang="zh-CN" i="1">
                              <a:latin typeface="Cambria Math"/>
                            </a:rPr>
                            <m:t>𝑋</m:t>
                          </m:r>
                          <m:r>
                            <a:rPr lang="en-US" altLang="zh-CN" i="1">
                              <a:latin typeface="Cambria Math"/>
                            </a:rPr>
                            <m:t>, </m:t>
                          </m:r>
                          <m:r>
                            <a:rPr lang="en-US" altLang="zh-CN" i="1">
                              <a:latin typeface="Cambria Math"/>
                            </a:rPr>
                            <m:t>𝑌</m:t>
                          </m:r>
                          <m:r>
                            <a:rPr lang="en-US" altLang="zh-CN" i="1">
                              <a:latin typeface="Cambria Math"/>
                            </a:rPr>
                            <m:t>, </m:t>
                          </m:r>
                          <m:r>
                            <a:rPr lang="en-US" altLang="zh-CN" i="1">
                              <a:latin typeface="Cambria Math"/>
                            </a:rPr>
                            <m:t>𝑍</m:t>
                          </m:r>
                        </m:e>
                      </m:d>
                      <m:r>
                        <a:rPr lang="en-US" altLang="zh-CN" i="1">
                          <a:latin typeface="Cambria Math"/>
                        </a:rPr>
                        <m:t>,   </m:t>
                      </m:r>
                      <m:r>
                        <a:rPr lang="en-US" altLang="zh-CN" i="1">
                          <a:latin typeface="Cambria Math"/>
                        </a:rPr>
                        <m:t>𝐹</m:t>
                      </m:r>
                      <m:r>
                        <a:rPr lang="en-US" altLang="zh-CN" i="1">
                          <a:latin typeface="Cambria Math"/>
                        </a:rPr>
                        <m:t>=</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sSub>
                                <m:sSubPr>
                                  <m:ctrlPr>
                                    <a:rPr lang="zh-CN" altLang="zh-CN" i="1">
                                      <a:latin typeface="Cambria Math" panose="02040503050406030204" pitchFamily="18" charset="0"/>
                                    </a:rPr>
                                  </m:ctrlPr>
                                </m:sSubPr>
                                <m:e>
                                  <m:r>
                                    <a:rPr lang="en-US" altLang="zh-CN" i="1">
                                      <a:latin typeface="Cambria Math"/>
                                    </a:rPr>
                                    <m:t>𝑓</m:t>
                                  </m:r>
                                </m:e>
                                <m:sub>
                                  <m:r>
                                    <a:rPr lang="en-US" altLang="zh-CN" i="1">
                                      <a:latin typeface="Cambria Math"/>
                                    </a:rPr>
                                    <m:t>𝑋</m:t>
                                  </m:r>
                                </m:sub>
                              </m:sSub>
                              <m:r>
                                <a:rPr lang="en-US" altLang="zh-CN" i="1">
                                  <a:latin typeface="Cambria Math"/>
                                </a:rPr>
                                <m:t>, </m:t>
                              </m:r>
                              <m:sSub>
                                <m:sSubPr>
                                  <m:ctrlPr>
                                    <a:rPr lang="zh-CN" altLang="zh-CN" i="1">
                                      <a:latin typeface="Cambria Math" panose="02040503050406030204" pitchFamily="18" charset="0"/>
                                    </a:rPr>
                                  </m:ctrlPr>
                                </m:sSubPr>
                                <m:e>
                                  <m:r>
                                    <a:rPr lang="en-US" altLang="zh-CN" i="1">
                                      <a:latin typeface="Cambria Math"/>
                                    </a:rPr>
                                    <m:t>𝑓</m:t>
                                  </m:r>
                                </m:e>
                                <m:sub>
                                  <m:r>
                                    <a:rPr lang="en-US" altLang="zh-CN" i="1">
                                      <a:latin typeface="Cambria Math"/>
                                    </a:rPr>
                                    <m:t>𝑌</m:t>
                                  </m:r>
                                </m:sub>
                              </m:sSub>
                              <m:r>
                                <a:rPr lang="en-US" altLang="zh-CN" i="1">
                                  <a:latin typeface="Cambria Math"/>
                                </a:rPr>
                                <m:t>, </m:t>
                              </m:r>
                              <m:r>
                                <a:rPr lang="en-US" altLang="zh-CN" i="1">
                                  <a:latin typeface="Cambria Math"/>
                                </a:rPr>
                                <m:t>𝑓</m:t>
                              </m:r>
                            </m:e>
                            <m:sub>
                              <m:r>
                                <a:rPr lang="en-US" altLang="zh-CN" i="1">
                                  <a:latin typeface="Cambria Math"/>
                                </a:rPr>
                                <m:t>𝑍</m:t>
                              </m:r>
                            </m:sub>
                          </m:sSub>
                        </m:e>
                      </m:d>
                    </m:oMath>
                  </m:oMathPara>
                </a14:m>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𝑓</m:t>
                          </m:r>
                        </m:e>
                        <m:sub>
                          <m:r>
                            <a:rPr lang="en-US" altLang="zh-CN" i="1">
                              <a:latin typeface="Cambria Math"/>
                            </a:rPr>
                            <m:t>𝑋</m:t>
                          </m:r>
                        </m:sub>
                      </m:sSub>
                      <m:r>
                        <a:rPr lang="en-US" altLang="zh-CN" i="1">
                          <a:latin typeface="Cambria Math"/>
                        </a:rPr>
                        <m:t>: </m:t>
                      </m:r>
                      <m:r>
                        <a:rPr lang="en-US" altLang="zh-CN" i="1">
                          <a:latin typeface="Cambria Math"/>
                        </a:rPr>
                        <m:t>𝑋</m:t>
                      </m:r>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𝑈</m:t>
                          </m:r>
                        </m:e>
                        <m:sub>
                          <m:r>
                            <a:rPr lang="en-US" altLang="zh-CN" i="1">
                              <a:latin typeface="Cambria Math"/>
                            </a:rPr>
                            <m:t>1</m:t>
                          </m:r>
                        </m:sub>
                      </m:sSub>
                    </m:oMath>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𝑓</m:t>
                          </m:r>
                        </m:e>
                        <m:sub>
                          <m:r>
                            <a:rPr lang="en-US" altLang="zh-CN" i="1">
                              <a:latin typeface="Cambria Math"/>
                            </a:rPr>
                            <m:t>𝑍</m:t>
                          </m:r>
                        </m:sub>
                      </m:sSub>
                      <m:r>
                        <a:rPr lang="en-US" altLang="zh-CN" i="1">
                          <a:latin typeface="Cambria Math"/>
                        </a:rPr>
                        <m:t>: </m:t>
                      </m:r>
                      <m:r>
                        <a:rPr lang="en-US" altLang="zh-CN" i="1">
                          <a:latin typeface="Cambria Math"/>
                        </a:rPr>
                        <m:t>𝑍</m:t>
                      </m:r>
                      <m:r>
                        <a:rPr lang="en-US" altLang="zh-CN" i="1">
                          <a:latin typeface="Cambria Math"/>
                        </a:rPr>
                        <m:t>=3</m:t>
                      </m:r>
                      <m:r>
                        <a:rPr lang="en-US" altLang="zh-CN" i="1">
                          <a:latin typeface="Cambria Math"/>
                        </a:rPr>
                        <m:t>𝑋</m:t>
                      </m:r>
                      <m:r>
                        <a:rPr lang="en-US" altLang="zh-CN" i="1">
                          <a:latin typeface="Cambria Math"/>
                        </a:rPr>
                        <m:t>+10+</m:t>
                      </m:r>
                      <m:sSub>
                        <m:sSubPr>
                          <m:ctrlPr>
                            <a:rPr lang="zh-CN" altLang="zh-CN" i="1">
                              <a:latin typeface="Cambria Math" panose="02040503050406030204" pitchFamily="18" charset="0"/>
                            </a:rPr>
                          </m:ctrlPr>
                        </m:sSubPr>
                        <m:e>
                          <m:r>
                            <a:rPr lang="en-US" altLang="zh-CN" i="1">
                              <a:latin typeface="Cambria Math"/>
                            </a:rPr>
                            <m:t>𝑈</m:t>
                          </m:r>
                        </m:e>
                        <m:sub>
                          <m:r>
                            <a:rPr lang="en-US" altLang="zh-CN" i="1">
                              <a:latin typeface="Cambria Math"/>
                            </a:rPr>
                            <m:t>2</m:t>
                          </m:r>
                        </m:sub>
                      </m:sSub>
                    </m:oMath>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𝑓</m:t>
                          </m:r>
                        </m:e>
                        <m:sub>
                          <m:r>
                            <a:rPr lang="en-US" altLang="zh-CN" i="1">
                              <a:latin typeface="Cambria Math"/>
                            </a:rPr>
                            <m:t>𝑌</m:t>
                          </m:r>
                        </m:sub>
                      </m:sSub>
                      <m:r>
                        <a:rPr lang="en-US" altLang="zh-CN" i="1">
                          <a:latin typeface="Cambria Math"/>
                        </a:rPr>
                        <m:t>: </m:t>
                      </m:r>
                      <m:r>
                        <a:rPr lang="en-US" altLang="zh-CN" i="1">
                          <a:latin typeface="Cambria Math"/>
                        </a:rPr>
                        <m:t>𝑌</m:t>
                      </m:r>
                      <m:r>
                        <a:rPr lang="en-US" altLang="zh-CN" i="1">
                          <a:latin typeface="Cambria Math"/>
                        </a:rPr>
                        <m:t>=5</m:t>
                      </m:r>
                      <m:r>
                        <a:rPr lang="en-US" altLang="zh-CN" i="1">
                          <a:latin typeface="Cambria Math"/>
                        </a:rPr>
                        <m:t>𝑍</m:t>
                      </m:r>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𝑈</m:t>
                          </m:r>
                        </m:e>
                        <m:sub>
                          <m:r>
                            <a:rPr lang="en-US" altLang="zh-CN" i="1">
                              <a:latin typeface="Cambria Math"/>
                            </a:rPr>
                            <m:t>3</m:t>
                          </m:r>
                        </m:sub>
                      </m:sSub>
                    </m:oMath>
                  </m:oMathPara>
                </a14:m>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a:rPr>
                        <m:t>𝑃</m:t>
                      </m:r>
                      <m:d>
                        <m:dPr>
                          <m:ctrlPr>
                            <a:rPr lang="zh-CN" altLang="zh-CN" i="1">
                              <a:latin typeface="Cambria Math" panose="02040503050406030204" pitchFamily="18" charset="0"/>
                            </a:rPr>
                          </m:ctrlPr>
                        </m:dPr>
                        <m:e>
                          <m:r>
                            <a:rPr lang="en-US" altLang="zh-CN" i="1">
                              <a:latin typeface="Cambria Math"/>
                            </a:rPr>
                            <m:t>𝑋</m:t>
                          </m:r>
                          <m:r>
                            <a:rPr lang="en-US" altLang="zh-CN" i="1">
                              <a:latin typeface="Cambria Math"/>
                            </a:rPr>
                            <m:t>, </m:t>
                          </m:r>
                          <m:r>
                            <a:rPr lang="en-US" altLang="zh-CN" i="1">
                              <a:latin typeface="Cambria Math"/>
                            </a:rPr>
                            <m:t>𝑌</m:t>
                          </m:r>
                        </m:e>
                        <m:e>
                          <m:r>
                            <a:rPr lang="en-US" altLang="zh-CN" i="1">
                              <a:latin typeface="Cambria Math"/>
                            </a:rPr>
                            <m:t>𝑍</m:t>
                          </m:r>
                        </m:e>
                      </m:d>
                      <m:r>
                        <a:rPr lang="en-US" altLang="zh-CN" i="1">
                          <a:latin typeface="Cambria Math"/>
                        </a:rPr>
                        <m:t>=</m:t>
                      </m:r>
                      <m:f>
                        <m:fPr>
                          <m:ctrlPr>
                            <a:rPr lang="zh-CN" altLang="zh-CN" i="1">
                              <a:latin typeface="Cambria Math" panose="02040503050406030204" pitchFamily="18" charset="0"/>
                            </a:rPr>
                          </m:ctrlPr>
                        </m:fPr>
                        <m:num>
                          <m:r>
                            <a:rPr lang="en-US" altLang="zh-CN" i="1">
                              <a:latin typeface="Cambria Math"/>
                            </a:rPr>
                            <m:t>𝑃</m:t>
                          </m:r>
                          <m:r>
                            <a:rPr lang="en-US" altLang="zh-CN" i="1">
                              <a:latin typeface="Cambria Math"/>
                            </a:rPr>
                            <m:t>(</m:t>
                          </m:r>
                          <m:r>
                            <a:rPr lang="en-US" altLang="zh-CN" i="1">
                              <a:latin typeface="Cambria Math"/>
                            </a:rPr>
                            <m:t>𝑋</m:t>
                          </m:r>
                          <m:r>
                            <a:rPr lang="en-US" altLang="zh-CN" i="1">
                              <a:latin typeface="Cambria Math"/>
                            </a:rPr>
                            <m:t>, </m:t>
                          </m:r>
                          <m:r>
                            <a:rPr lang="en-US" altLang="zh-CN" i="1">
                              <a:latin typeface="Cambria Math"/>
                            </a:rPr>
                            <m:t>𝑌</m:t>
                          </m:r>
                          <m:r>
                            <a:rPr lang="en-US" altLang="zh-CN" i="1">
                              <a:latin typeface="Cambria Math"/>
                            </a:rPr>
                            <m:t>, </m:t>
                          </m:r>
                          <m:r>
                            <a:rPr lang="en-US" altLang="zh-CN" i="1">
                              <a:latin typeface="Cambria Math"/>
                            </a:rPr>
                            <m:t>𝑍</m:t>
                          </m:r>
                          <m:r>
                            <a:rPr lang="en-US" altLang="zh-CN" i="1">
                              <a:latin typeface="Cambria Math"/>
                            </a:rPr>
                            <m:t>)</m:t>
                          </m:r>
                        </m:num>
                        <m:den>
                          <m:r>
                            <a:rPr lang="en-US" altLang="zh-CN" i="1">
                              <a:latin typeface="Cambria Math"/>
                            </a:rPr>
                            <m:t>𝑃</m:t>
                          </m:r>
                          <m:r>
                            <a:rPr lang="en-US" altLang="zh-CN" i="1">
                              <a:latin typeface="Cambria Math"/>
                            </a:rPr>
                            <m:t>(</m:t>
                          </m:r>
                          <m:r>
                            <a:rPr lang="en-US" altLang="zh-CN" i="1">
                              <a:latin typeface="Cambria Math"/>
                            </a:rPr>
                            <m:t>𝑍</m:t>
                          </m:r>
                          <m:r>
                            <a:rPr lang="en-US" altLang="zh-CN" i="1">
                              <a:latin typeface="Cambria Math"/>
                            </a:rPr>
                            <m:t>)</m:t>
                          </m:r>
                        </m:den>
                      </m:f>
                      <m:r>
                        <a:rPr lang="en-US" altLang="zh-CN" i="1">
                          <a:latin typeface="Cambria Math"/>
                        </a:rPr>
                        <m:t>=</m:t>
                      </m:r>
                      <m:f>
                        <m:fPr>
                          <m:ctrlPr>
                            <a:rPr lang="zh-CN" altLang="zh-CN" i="1">
                              <a:latin typeface="Cambria Math" panose="02040503050406030204" pitchFamily="18" charset="0"/>
                            </a:rPr>
                          </m:ctrlPr>
                        </m:fPr>
                        <m:num>
                          <m:r>
                            <a:rPr lang="en-US" altLang="zh-CN" i="1">
                              <a:latin typeface="Cambria Math"/>
                            </a:rPr>
                            <m:t>𝑃</m:t>
                          </m:r>
                          <m:d>
                            <m:dPr>
                              <m:ctrlPr>
                                <a:rPr lang="zh-CN" altLang="zh-CN" i="1">
                                  <a:latin typeface="Cambria Math" panose="02040503050406030204" pitchFamily="18" charset="0"/>
                                </a:rPr>
                              </m:ctrlPr>
                            </m:dPr>
                            <m:e>
                              <m:r>
                                <a:rPr lang="en-US" altLang="zh-CN" i="1">
                                  <a:latin typeface="Cambria Math"/>
                                </a:rPr>
                                <m:t>𝑋</m:t>
                              </m:r>
                            </m:e>
                          </m:d>
                          <m:r>
                            <a:rPr lang="en-US" altLang="zh-CN" i="1">
                              <a:latin typeface="Cambria Math"/>
                            </a:rPr>
                            <m:t>𝑃</m:t>
                          </m:r>
                          <m:r>
                            <a:rPr lang="en-US" altLang="zh-CN" i="1">
                              <a:latin typeface="Cambria Math"/>
                            </a:rPr>
                            <m:t>(</m:t>
                          </m:r>
                          <m:r>
                            <a:rPr lang="en-US" altLang="zh-CN" i="1">
                              <a:latin typeface="Cambria Math"/>
                            </a:rPr>
                            <m:t>𝑍</m:t>
                          </m:r>
                          <m:r>
                            <a:rPr lang="en-US" altLang="zh-CN" i="1">
                              <a:latin typeface="Cambria Math"/>
                            </a:rPr>
                            <m:t>|</m:t>
                          </m:r>
                          <m:r>
                            <a:rPr lang="en-US" altLang="zh-CN" i="1">
                              <a:latin typeface="Cambria Math"/>
                            </a:rPr>
                            <m:t>𝑋</m:t>
                          </m:r>
                          <m:r>
                            <a:rPr lang="en-US" altLang="zh-CN" i="1">
                              <a:latin typeface="Cambria Math"/>
                            </a:rPr>
                            <m:t>)</m:t>
                          </m:r>
                          <m:r>
                            <a:rPr lang="en-US" altLang="zh-CN" i="1">
                              <a:latin typeface="Cambria Math"/>
                            </a:rPr>
                            <m:t>𝑃</m:t>
                          </m:r>
                          <m:r>
                            <a:rPr lang="en-US" altLang="zh-CN" i="1">
                              <a:latin typeface="Cambria Math"/>
                            </a:rPr>
                            <m:t>(</m:t>
                          </m:r>
                          <m:r>
                            <a:rPr lang="en-US" altLang="zh-CN" i="1">
                              <a:latin typeface="Cambria Math"/>
                            </a:rPr>
                            <m:t>𝑌</m:t>
                          </m:r>
                          <m:r>
                            <a:rPr lang="en-US" altLang="zh-CN" i="1">
                              <a:latin typeface="Cambria Math"/>
                            </a:rPr>
                            <m:t>|</m:t>
                          </m:r>
                          <m:r>
                            <a:rPr lang="en-US" altLang="zh-CN" i="1">
                              <a:latin typeface="Cambria Math"/>
                            </a:rPr>
                            <m:t>𝑍</m:t>
                          </m:r>
                          <m:r>
                            <a:rPr lang="en-US" altLang="zh-CN" i="1">
                              <a:latin typeface="Cambria Math"/>
                            </a:rPr>
                            <m:t>)</m:t>
                          </m:r>
                        </m:num>
                        <m:den>
                          <m:r>
                            <a:rPr lang="en-US" altLang="zh-CN" i="1">
                              <a:latin typeface="Cambria Math"/>
                            </a:rPr>
                            <m:t>𝑃</m:t>
                          </m:r>
                          <m:r>
                            <a:rPr lang="en-US" altLang="zh-CN" i="1">
                              <a:latin typeface="Cambria Math"/>
                            </a:rPr>
                            <m:t>(</m:t>
                          </m:r>
                          <m:r>
                            <a:rPr lang="en-US" altLang="zh-CN" i="1">
                              <a:latin typeface="Cambria Math"/>
                            </a:rPr>
                            <m:t>𝑍</m:t>
                          </m:r>
                          <m:r>
                            <a:rPr lang="en-US" altLang="zh-CN" i="1">
                              <a:latin typeface="Cambria Math"/>
                            </a:rPr>
                            <m:t>)</m:t>
                          </m:r>
                        </m:den>
                      </m:f>
                      <m:r>
                        <a:rPr lang="en-US" altLang="zh-CN" i="1">
                          <a:latin typeface="Cambria Math"/>
                        </a:rPr>
                        <m:t>=</m:t>
                      </m:r>
                      <m:r>
                        <a:rPr lang="en-US" altLang="zh-CN" i="1">
                          <a:latin typeface="Cambria Math"/>
                        </a:rPr>
                        <m:t>𝑃</m:t>
                      </m:r>
                      <m:r>
                        <a:rPr lang="en-US" altLang="zh-CN" i="1">
                          <a:latin typeface="Cambria Math"/>
                        </a:rPr>
                        <m:t>(</m:t>
                      </m:r>
                      <m:r>
                        <a:rPr lang="en-US" altLang="zh-CN" i="1">
                          <a:latin typeface="Cambria Math"/>
                        </a:rPr>
                        <m:t>𝑋</m:t>
                      </m:r>
                      <m:r>
                        <a:rPr lang="en-US" altLang="zh-CN" i="1">
                          <a:latin typeface="Cambria Math"/>
                        </a:rPr>
                        <m:t>|</m:t>
                      </m:r>
                      <m:r>
                        <a:rPr lang="en-US" altLang="zh-CN" i="1">
                          <a:latin typeface="Cambria Math"/>
                        </a:rPr>
                        <m:t>𝑍</m:t>
                      </m:r>
                      <m:r>
                        <a:rPr lang="en-US" altLang="zh-CN" i="1">
                          <a:latin typeface="Cambria Math"/>
                        </a:rPr>
                        <m:t>)</m:t>
                      </m:r>
                      <m:r>
                        <a:rPr lang="en-US" altLang="zh-CN" i="1">
                          <a:latin typeface="Cambria Math"/>
                        </a:rPr>
                        <m:t>𝑃</m:t>
                      </m:r>
                      <m:r>
                        <a:rPr lang="en-US" altLang="zh-CN" i="1">
                          <a:latin typeface="Cambria Math"/>
                        </a:rPr>
                        <m:t>(</m:t>
                      </m:r>
                      <m:r>
                        <a:rPr lang="en-US" altLang="zh-CN" i="1">
                          <a:latin typeface="Cambria Math"/>
                        </a:rPr>
                        <m:t>𝑌</m:t>
                      </m:r>
                      <m:r>
                        <a:rPr lang="en-US" altLang="zh-CN" i="1">
                          <a:latin typeface="Cambria Math"/>
                        </a:rPr>
                        <m:t>|</m:t>
                      </m:r>
                      <m:r>
                        <a:rPr lang="en-US" altLang="zh-CN" i="1">
                          <a:latin typeface="Cambria Math"/>
                        </a:rPr>
                        <m:t>𝑍</m:t>
                      </m:r>
                      <m:r>
                        <a:rPr lang="en-US" altLang="zh-CN" i="1">
                          <a:latin typeface="Cambria Math"/>
                        </a:rPr>
                        <m:t>)</m:t>
                      </m:r>
                    </m:oMath>
                  </m:oMathPara>
                </a14:m>
                <a:endParaRPr lang="zh-CN" altLang="zh-CN" dirty="0"/>
              </a:p>
              <a:p>
                <a:pPr>
                  <a:lnSpc>
                    <a:spcPct val="150000"/>
                  </a:lnSpc>
                </a:pPr>
                <a:endParaRPr lang="en-US" altLang="zh-CN" dirty="0"/>
              </a:p>
              <a:p>
                <a:pPr>
                  <a:lnSpc>
                    <a:spcPct val="150000"/>
                  </a:lnSpc>
                </a:pPr>
                <a:r>
                  <a:rPr lang="zh-CN" altLang="zh-CN" dirty="0"/>
                  <a:t>即在链式图</a:t>
                </a:r>
                <a14:m>
                  <m:oMath xmlns:m="http://schemas.openxmlformats.org/officeDocument/2006/math">
                    <m:r>
                      <a:rPr lang="en-US" altLang="zh-CN" i="1">
                        <a:latin typeface="Cambria Math"/>
                      </a:rPr>
                      <m:t>𝑋</m:t>
                    </m:r>
                    <m:r>
                      <a:rPr lang="en-US" altLang="zh-CN" i="1">
                        <a:latin typeface="Cambria Math"/>
                      </a:rPr>
                      <m:t>→</m:t>
                    </m:r>
                    <m:r>
                      <a:rPr lang="en-US" altLang="zh-CN" i="1">
                        <a:latin typeface="Cambria Math"/>
                      </a:rPr>
                      <m:t>𝑍</m:t>
                    </m:r>
                    <m:r>
                      <a:rPr lang="en-US" altLang="zh-CN" i="1">
                        <a:latin typeface="Cambria Math"/>
                      </a:rPr>
                      <m:t>→</m:t>
                    </m:r>
                    <m:r>
                      <a:rPr lang="en-US" altLang="zh-CN" i="1">
                        <a:latin typeface="Cambria Math"/>
                      </a:rPr>
                      <m:t>𝑌</m:t>
                    </m:r>
                  </m:oMath>
                </a14:m>
                <a:r>
                  <a:rPr lang="zh-CN" altLang="zh-CN" dirty="0"/>
                  <a:t>中，</a:t>
                </a:r>
                <a14:m>
                  <m:oMath xmlns:m="http://schemas.openxmlformats.org/officeDocument/2006/math">
                    <m:r>
                      <a:rPr lang="zh-CN" altLang="zh-CN" i="1">
                        <a:latin typeface="Cambria Math"/>
                      </a:rPr>
                      <m:t> </m:t>
                    </m:r>
                    <m:r>
                      <a:rPr lang="en-US" altLang="zh-CN" i="1">
                        <a:latin typeface="Cambria Math"/>
                      </a:rPr>
                      <m:t>𝑋</m:t>
                    </m:r>
                  </m:oMath>
                </a14:m>
                <a:r>
                  <a:rPr lang="zh-CN" altLang="zh-CN" dirty="0"/>
                  <a:t>和</a:t>
                </a:r>
                <a14:m>
                  <m:oMath xmlns:m="http://schemas.openxmlformats.org/officeDocument/2006/math">
                    <m:r>
                      <a:rPr lang="en-US" altLang="zh-CN" i="1">
                        <a:latin typeface="Cambria Math"/>
                      </a:rPr>
                      <m:t>𝑌</m:t>
                    </m:r>
                  </m:oMath>
                </a14:m>
                <a:r>
                  <a:rPr lang="zh-CN" altLang="zh-CN" dirty="0"/>
                  <a:t>在给定</a:t>
                </a:r>
                <a14:m>
                  <m:oMath xmlns:m="http://schemas.openxmlformats.org/officeDocument/2006/math">
                    <m:r>
                      <a:rPr lang="en-US" altLang="zh-CN" i="1">
                        <a:latin typeface="Cambria Math"/>
                      </a:rPr>
                      <m:t>𝑍</m:t>
                    </m:r>
                  </m:oMath>
                </a14:m>
                <a:r>
                  <a:rPr lang="zh-CN" altLang="zh-CN" dirty="0"/>
                  <a:t>时条件独立。其中，上式的第一步使用了条件概率的定义，第二步使用了乘积分解规则，最后一步使用了贝叶斯公式</a:t>
                </a:r>
                <a14:m>
                  <m:oMath xmlns:m="http://schemas.openxmlformats.org/officeDocument/2006/math">
                    <m:r>
                      <a:rPr lang="en-US" altLang="zh-CN" i="1">
                        <a:latin typeface="Cambria Math"/>
                      </a:rPr>
                      <m:t>𝑃</m:t>
                    </m:r>
                    <m:d>
                      <m:dPr>
                        <m:ctrlPr>
                          <a:rPr lang="zh-CN" altLang="zh-CN" i="1">
                            <a:latin typeface="Cambria Math" panose="02040503050406030204" pitchFamily="18" charset="0"/>
                          </a:rPr>
                        </m:ctrlPr>
                      </m:dPr>
                      <m:e>
                        <m:r>
                          <a:rPr lang="en-US" altLang="zh-CN" i="1">
                            <a:latin typeface="Cambria Math"/>
                          </a:rPr>
                          <m:t>𝑋</m:t>
                        </m:r>
                      </m:e>
                    </m:d>
                    <m:r>
                      <a:rPr lang="en-US" altLang="zh-CN" i="1">
                        <a:latin typeface="Cambria Math"/>
                      </a:rPr>
                      <m:t>𝑃</m:t>
                    </m:r>
                    <m:d>
                      <m:dPr>
                        <m:ctrlPr>
                          <a:rPr lang="zh-CN" altLang="zh-CN" i="1">
                            <a:latin typeface="Cambria Math" panose="02040503050406030204" pitchFamily="18" charset="0"/>
                          </a:rPr>
                        </m:ctrlPr>
                      </m:dPr>
                      <m:e>
                        <m:r>
                          <a:rPr lang="en-US" altLang="zh-CN" i="1">
                            <a:latin typeface="Cambria Math"/>
                          </a:rPr>
                          <m:t>𝑍</m:t>
                        </m:r>
                      </m:e>
                      <m:e>
                        <m:r>
                          <a:rPr lang="en-US" altLang="zh-CN" i="1">
                            <a:latin typeface="Cambria Math"/>
                          </a:rPr>
                          <m:t>𝑋</m:t>
                        </m:r>
                      </m:e>
                    </m:d>
                    <m:r>
                      <a:rPr lang="en-US" altLang="zh-CN" i="1">
                        <a:latin typeface="Cambria Math"/>
                      </a:rPr>
                      <m:t>=</m:t>
                    </m:r>
                    <m:r>
                      <a:rPr lang="en-US" altLang="zh-CN" i="1">
                        <a:latin typeface="Cambria Math"/>
                      </a:rPr>
                      <m:t>𝑃</m:t>
                    </m:r>
                    <m:d>
                      <m:dPr>
                        <m:ctrlPr>
                          <a:rPr lang="zh-CN" altLang="zh-CN" i="1">
                            <a:latin typeface="Cambria Math" panose="02040503050406030204" pitchFamily="18" charset="0"/>
                          </a:rPr>
                        </m:ctrlPr>
                      </m:dPr>
                      <m:e>
                        <m:r>
                          <a:rPr lang="en-US" altLang="zh-CN" i="1">
                            <a:latin typeface="Cambria Math"/>
                          </a:rPr>
                          <m:t>𝑍</m:t>
                        </m:r>
                      </m:e>
                    </m:d>
                    <m:r>
                      <a:rPr lang="en-US" altLang="zh-CN" i="1">
                        <a:latin typeface="Cambria Math"/>
                      </a:rPr>
                      <m:t>𝑃</m:t>
                    </m:r>
                    <m:d>
                      <m:dPr>
                        <m:ctrlPr>
                          <a:rPr lang="zh-CN" altLang="zh-CN" i="1">
                            <a:latin typeface="Cambria Math" panose="02040503050406030204" pitchFamily="18" charset="0"/>
                          </a:rPr>
                        </m:ctrlPr>
                      </m:dPr>
                      <m:e>
                        <m:r>
                          <a:rPr lang="en-US" altLang="zh-CN" i="1">
                            <a:latin typeface="Cambria Math"/>
                          </a:rPr>
                          <m:t>𝑋</m:t>
                        </m:r>
                      </m:e>
                      <m:e>
                        <m:r>
                          <a:rPr lang="en-US" altLang="zh-CN" i="1">
                            <a:latin typeface="Cambria Math"/>
                          </a:rPr>
                          <m:t>𝑍</m:t>
                        </m:r>
                      </m:e>
                    </m:d>
                    <m:r>
                      <a:rPr lang="en-US" altLang="zh-CN">
                        <a:latin typeface="Cambria Math"/>
                      </a:rPr>
                      <m:t>=</m:t>
                    </m:r>
                    <m:r>
                      <a:rPr lang="en-US" altLang="zh-CN" i="1">
                        <a:latin typeface="Cambria Math"/>
                      </a:rPr>
                      <m:t>𝑃</m:t>
                    </m:r>
                    <m:r>
                      <a:rPr lang="en-US" altLang="zh-CN" i="1">
                        <a:latin typeface="Cambria Math"/>
                      </a:rPr>
                      <m:t>(</m:t>
                    </m:r>
                    <m:r>
                      <a:rPr lang="en-US" altLang="zh-CN" i="1">
                        <a:latin typeface="Cambria Math"/>
                      </a:rPr>
                      <m:t>𝑋</m:t>
                    </m:r>
                    <m:r>
                      <a:rPr lang="en-US" altLang="zh-CN" i="1">
                        <a:latin typeface="Cambria Math"/>
                      </a:rPr>
                      <m:t>, </m:t>
                    </m:r>
                    <m:r>
                      <a:rPr lang="en-US" altLang="zh-CN" i="1">
                        <a:latin typeface="Cambria Math"/>
                      </a:rPr>
                      <m:t>𝑍</m:t>
                    </m:r>
                    <m:r>
                      <a:rPr lang="en-US" altLang="zh-CN" i="1">
                        <a:latin typeface="Cambria Math"/>
                      </a:rPr>
                      <m:t>)</m:t>
                    </m:r>
                  </m:oMath>
                </a14:m>
                <a:r>
                  <a:rPr lang="zh-CN" altLang="zh-CN" dirty="0"/>
                  <a:t>。</a:t>
                </a:r>
              </a:p>
              <a:p>
                <a:endParaRPr lang="zh-CN" altLang="zh-CN" dirty="0"/>
              </a:p>
            </p:txBody>
          </p:sp>
        </mc:Choice>
        <mc:Fallback xmlns="">
          <p:sp>
            <p:nvSpPr>
              <p:cNvPr id="5" name="矩形 4"/>
              <p:cNvSpPr>
                <a:spLocks noRot="1" noChangeAspect="1" noMove="1" noResize="1" noEditPoints="1" noAdjustHandles="1" noChangeArrowheads="1" noChangeShapeType="1" noTextEdit="1"/>
              </p:cNvSpPr>
              <p:nvPr/>
            </p:nvSpPr>
            <p:spPr>
              <a:xfrm>
                <a:off x="380082" y="1706171"/>
                <a:ext cx="5954617" cy="5194114"/>
              </a:xfrm>
              <a:prstGeom prst="rect">
                <a:avLst/>
              </a:prstGeom>
              <a:blipFill rotWithShape="1">
                <a:blip r:embed="rId3"/>
                <a:stretch>
                  <a:fillRect l="-819" t="-8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29398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69600" y="138783"/>
            <a:ext cx="8376356" cy="657727"/>
          </a:xfrm>
        </p:spPr>
        <p:txBody>
          <a:bodyPr/>
          <a:lstStyle/>
          <a:p>
            <a:r>
              <a:rPr lang="zh-CN" altLang="zh-CN" sz="2800" dirty="0"/>
              <a:t>因果图</a:t>
            </a:r>
            <a:r>
              <a:rPr lang="zh-CN" altLang="en-US" sz="2800" dirty="0"/>
              <a:t>基本结构：链结构</a:t>
            </a: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6" name="矩形 5"/>
              <p:cNvSpPr/>
              <p:nvPr/>
            </p:nvSpPr>
            <p:spPr>
              <a:xfrm>
                <a:off x="203810" y="1580776"/>
                <a:ext cx="5580043" cy="3329116"/>
              </a:xfrm>
              <a:prstGeom prst="rect">
                <a:avLst/>
              </a:prstGeom>
            </p:spPr>
            <p:txBody>
              <a:bodyPr wrap="square">
                <a:spAutoFit/>
              </a:bodyPr>
              <a:lstStyle/>
              <a:p>
                <a:pPr>
                  <a:lnSpc>
                    <a:spcPct val="200000"/>
                  </a:lnSpc>
                </a:pPr>
                <a:r>
                  <a:rPr lang="zh-CN" altLang="zh-CN" dirty="0"/>
                  <a:t>链式图</a:t>
                </a:r>
                <a14:m>
                  <m:oMath xmlns:m="http://schemas.openxmlformats.org/officeDocument/2006/math">
                    <m:r>
                      <a:rPr lang="en-US" altLang="zh-CN" i="1">
                        <a:latin typeface="Cambria Math"/>
                      </a:rPr>
                      <m:t>𝑋</m:t>
                    </m:r>
                    <m:r>
                      <a:rPr lang="en-US" altLang="zh-CN" i="1">
                        <a:latin typeface="Cambria Math"/>
                      </a:rPr>
                      <m:t>→</m:t>
                    </m:r>
                    <m:r>
                      <a:rPr lang="en-US" altLang="zh-CN" i="1">
                        <a:latin typeface="Cambria Math"/>
                      </a:rPr>
                      <m:t>𝑍</m:t>
                    </m:r>
                    <m:r>
                      <a:rPr lang="en-US" altLang="zh-CN" i="1">
                        <a:latin typeface="Cambria Math"/>
                      </a:rPr>
                      <m:t>→</m:t>
                    </m:r>
                    <m:r>
                      <a:rPr lang="en-US" altLang="zh-CN" i="1">
                        <a:latin typeface="Cambria Math"/>
                      </a:rPr>
                      <m:t>𝑌</m:t>
                    </m:r>
                  </m:oMath>
                </a14:m>
                <a:r>
                  <a:rPr lang="zh-CN" altLang="zh-CN" dirty="0"/>
                  <a:t>中，</a:t>
                </a:r>
                <a14:m>
                  <m:oMath xmlns:m="http://schemas.openxmlformats.org/officeDocument/2006/math">
                    <m:r>
                      <a:rPr lang="zh-CN" altLang="zh-CN" i="1">
                        <a:latin typeface="Cambria Math"/>
                      </a:rPr>
                      <m:t> </m:t>
                    </m:r>
                    <m:r>
                      <a:rPr lang="en-US" altLang="zh-CN" i="1">
                        <a:latin typeface="Cambria Math"/>
                      </a:rPr>
                      <m:t>𝑋</m:t>
                    </m:r>
                    <m:r>
                      <a:rPr lang="zh-CN" altLang="zh-CN">
                        <a:latin typeface="Cambria Math"/>
                      </a:rPr>
                      <m:t>和</m:t>
                    </m:r>
                    <m:r>
                      <a:rPr lang="en-US" altLang="zh-CN" i="1">
                        <a:latin typeface="Cambria Math"/>
                      </a:rPr>
                      <m:t>𝑌</m:t>
                    </m:r>
                  </m:oMath>
                </a14:m>
                <a:r>
                  <a:rPr lang="zh-CN" altLang="zh-CN" dirty="0"/>
                  <a:t>在给定</a:t>
                </a:r>
                <a14:m>
                  <m:oMath xmlns:m="http://schemas.openxmlformats.org/officeDocument/2006/math">
                    <m:r>
                      <a:rPr lang="en-US" altLang="zh-CN" i="1">
                        <a:latin typeface="Cambria Math"/>
                      </a:rPr>
                      <m:t>𝑍</m:t>
                    </m:r>
                  </m:oMath>
                </a14:m>
                <a:r>
                  <a:rPr lang="zh-CN" altLang="zh-CN" dirty="0"/>
                  <a:t>时条件独立也可以这样理解：在给定</a:t>
                </a:r>
                <a14:m>
                  <m:oMath xmlns:m="http://schemas.openxmlformats.org/officeDocument/2006/math">
                    <m:r>
                      <a:rPr lang="en-US" altLang="zh-CN" i="1">
                        <a:latin typeface="Cambria Math"/>
                      </a:rPr>
                      <m:t>𝑍</m:t>
                    </m:r>
                  </m:oMath>
                </a14:m>
                <a:r>
                  <a:rPr lang="zh-CN" altLang="zh-CN" dirty="0"/>
                  <a:t>时，若</a:t>
                </a:r>
                <a14:m>
                  <m:oMath xmlns:m="http://schemas.openxmlformats.org/officeDocument/2006/math">
                    <m:r>
                      <a:rPr lang="en-US" altLang="zh-CN" i="1">
                        <a:latin typeface="Cambria Math"/>
                      </a:rPr>
                      <m:t>𝑋</m:t>
                    </m:r>
                  </m:oMath>
                </a14:m>
                <a:r>
                  <a:rPr lang="zh-CN" altLang="zh-CN" dirty="0"/>
                  <a:t>的取值发生变化，则为了维持</a:t>
                </a:r>
                <a14:m>
                  <m:oMath xmlns:m="http://schemas.openxmlformats.org/officeDocument/2006/math">
                    <m:r>
                      <a:rPr lang="en-US" altLang="zh-CN" i="1">
                        <a:latin typeface="Cambria Math"/>
                      </a:rPr>
                      <m:t>𝑍</m:t>
                    </m:r>
                  </m:oMath>
                </a14:m>
                <a:r>
                  <a:rPr lang="zh-CN" altLang="zh-CN" dirty="0"/>
                  <a:t>的取值不变，</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𝑈</m:t>
                        </m:r>
                      </m:e>
                      <m:sub>
                        <m:r>
                          <a:rPr lang="en-US" altLang="zh-CN" i="1">
                            <a:latin typeface="Cambria Math"/>
                          </a:rPr>
                          <m:t>2</m:t>
                        </m:r>
                      </m:sub>
                    </m:sSub>
                  </m:oMath>
                </a14:m>
                <a:r>
                  <a:rPr lang="zh-CN" altLang="zh-CN" dirty="0"/>
                  <a:t>的取值会发生变化；而由于</a:t>
                </a:r>
                <a14:m>
                  <m:oMath xmlns:m="http://schemas.openxmlformats.org/officeDocument/2006/math">
                    <m:r>
                      <a:rPr lang="en-US" altLang="zh-CN" i="1">
                        <a:latin typeface="Cambria Math"/>
                      </a:rPr>
                      <m:t>𝑌</m:t>
                    </m:r>
                  </m:oMath>
                </a14:m>
                <a:r>
                  <a:rPr lang="zh-CN" altLang="zh-CN" dirty="0"/>
                  <a:t>的取值只依赖于</a:t>
                </a:r>
                <a14:m>
                  <m:oMath xmlns:m="http://schemas.openxmlformats.org/officeDocument/2006/math">
                    <m:r>
                      <a:rPr lang="en-US" altLang="zh-CN" i="1">
                        <a:latin typeface="Cambria Math"/>
                      </a:rPr>
                      <m:t>𝑍</m:t>
                    </m:r>
                  </m:oMath>
                </a14:m>
                <a:r>
                  <a:rPr lang="zh-CN" altLang="zh-CN" dirty="0"/>
                  <a:t>和</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𝑈</m:t>
                        </m:r>
                      </m:e>
                      <m:sub>
                        <m:r>
                          <a:rPr lang="en-US" altLang="zh-CN" i="1">
                            <a:latin typeface="Cambria Math"/>
                          </a:rPr>
                          <m:t>3</m:t>
                        </m:r>
                      </m:sub>
                    </m:sSub>
                  </m:oMath>
                </a14:m>
                <a:r>
                  <a:rPr lang="zh-CN" altLang="zh-CN" dirty="0"/>
                  <a:t>，但</a:t>
                </a:r>
                <a14:m>
                  <m:oMath xmlns:m="http://schemas.openxmlformats.org/officeDocument/2006/math">
                    <m:r>
                      <a:rPr lang="en-US" altLang="zh-CN" i="1">
                        <a:latin typeface="Cambria Math"/>
                      </a:rPr>
                      <m:t>𝑍</m:t>
                    </m:r>
                  </m:oMath>
                </a14:m>
                <a:r>
                  <a:rPr lang="zh-CN" altLang="zh-CN" dirty="0"/>
                  <a:t>是给定的，因此</a:t>
                </a:r>
                <a14:m>
                  <m:oMath xmlns:m="http://schemas.openxmlformats.org/officeDocument/2006/math">
                    <m:r>
                      <a:rPr lang="en-US" altLang="zh-CN" i="1">
                        <a:latin typeface="Cambria Math"/>
                      </a:rPr>
                      <m:t>𝑌</m:t>
                    </m:r>
                  </m:oMath>
                </a14:m>
                <a:r>
                  <a:rPr lang="zh-CN" altLang="zh-CN" dirty="0"/>
                  <a:t>的取值不会发生变化。也就是说，给定</a:t>
                </a:r>
                <a14:m>
                  <m:oMath xmlns:m="http://schemas.openxmlformats.org/officeDocument/2006/math">
                    <m:r>
                      <a:rPr lang="en-US" altLang="zh-CN" i="1">
                        <a:latin typeface="Cambria Math"/>
                      </a:rPr>
                      <m:t>𝑍</m:t>
                    </m:r>
                  </m:oMath>
                </a14:m>
                <a:r>
                  <a:rPr lang="zh-CN" altLang="zh-CN" dirty="0"/>
                  <a:t>时，</a:t>
                </a:r>
                <a14:m>
                  <m:oMath xmlns:m="http://schemas.openxmlformats.org/officeDocument/2006/math">
                    <m:r>
                      <a:rPr lang="en-US" altLang="zh-CN" i="1">
                        <a:latin typeface="Cambria Math"/>
                      </a:rPr>
                      <m:t>𝑋</m:t>
                    </m:r>
                  </m:oMath>
                </a14:m>
                <a:r>
                  <a:rPr lang="zh-CN" altLang="zh-CN" dirty="0"/>
                  <a:t>的取值不会影响</a:t>
                </a:r>
                <a14:m>
                  <m:oMath xmlns:m="http://schemas.openxmlformats.org/officeDocument/2006/math">
                    <m:r>
                      <a:rPr lang="en-US" altLang="zh-CN" i="1">
                        <a:latin typeface="Cambria Math"/>
                      </a:rPr>
                      <m:t>𝑌</m:t>
                    </m:r>
                  </m:oMath>
                </a14:m>
                <a:r>
                  <a:rPr lang="zh-CN" altLang="zh-CN" dirty="0"/>
                  <a:t>的取值，因此给定</a:t>
                </a:r>
                <a14:m>
                  <m:oMath xmlns:m="http://schemas.openxmlformats.org/officeDocument/2006/math">
                    <m:r>
                      <a:rPr lang="en-US" altLang="zh-CN" i="1">
                        <a:latin typeface="Cambria Math"/>
                      </a:rPr>
                      <m:t>𝑍</m:t>
                    </m:r>
                  </m:oMath>
                </a14:m>
                <a:r>
                  <a:rPr lang="zh-CN" altLang="zh-CN" dirty="0"/>
                  <a:t>时，</a:t>
                </a:r>
                <a14:m>
                  <m:oMath xmlns:m="http://schemas.openxmlformats.org/officeDocument/2006/math">
                    <m:r>
                      <a:rPr lang="en-US" altLang="zh-CN" i="1">
                        <a:latin typeface="Cambria Math"/>
                      </a:rPr>
                      <m:t>𝑌</m:t>
                    </m:r>
                  </m:oMath>
                </a14:m>
                <a:r>
                  <a:rPr lang="zh-CN" altLang="zh-CN" dirty="0"/>
                  <a:t>和</a:t>
                </a:r>
                <a14:m>
                  <m:oMath xmlns:m="http://schemas.openxmlformats.org/officeDocument/2006/math">
                    <m:r>
                      <a:rPr lang="en-US" altLang="zh-CN" i="1">
                        <a:latin typeface="Cambria Math"/>
                      </a:rPr>
                      <m:t>𝑋</m:t>
                    </m:r>
                  </m:oMath>
                </a14:m>
                <a:r>
                  <a:rPr lang="zh-CN" altLang="zh-CN" dirty="0"/>
                  <a:t>是条件独立的。</a:t>
                </a:r>
              </a:p>
            </p:txBody>
          </p:sp>
        </mc:Choice>
        <mc:Fallback xmlns="">
          <p:sp>
            <p:nvSpPr>
              <p:cNvPr id="6" name="矩形 5"/>
              <p:cNvSpPr>
                <a:spLocks noRot="1" noChangeAspect="1" noMove="1" noResize="1" noEditPoints="1" noAdjustHandles="1" noChangeArrowheads="1" noChangeShapeType="1" noTextEdit="1"/>
              </p:cNvSpPr>
              <p:nvPr/>
            </p:nvSpPr>
            <p:spPr>
              <a:xfrm>
                <a:off x="203810" y="1580776"/>
                <a:ext cx="5580043" cy="3329116"/>
              </a:xfrm>
              <a:prstGeom prst="rect">
                <a:avLst/>
              </a:prstGeom>
              <a:blipFill rotWithShape="1">
                <a:blip r:embed="rId2"/>
                <a:stretch>
                  <a:fillRect l="-873" b="-1648"/>
                </a:stretch>
              </a:blipFill>
            </p:spPr>
            <p:txBody>
              <a:bodyPr/>
              <a:lstStyle/>
              <a:p>
                <a:r>
                  <a:rPr lang="zh-CN" altLang="en-US">
                    <a:noFill/>
                  </a:rPr>
                  <a:t> </a:t>
                </a:r>
              </a:p>
            </p:txBody>
          </p:sp>
        </mc:Fallback>
      </mc:AlternateContent>
      <p:pic>
        <p:nvPicPr>
          <p:cNvPr id="9" name="图片 8"/>
          <p:cNvPicPr/>
          <p:nvPr/>
        </p:nvPicPr>
        <p:blipFill>
          <a:blip r:embed="rId3">
            <a:extLst>
              <a:ext uri="{28A0092B-C50C-407E-A947-70E740481C1C}">
                <a14:useLocalDpi xmlns:a14="http://schemas.microsoft.com/office/drawing/2010/main" val="0"/>
              </a:ext>
            </a:extLst>
          </a:blip>
          <a:srcRect/>
          <a:stretch>
            <a:fillRect/>
          </a:stretch>
        </p:blipFill>
        <p:spPr bwMode="auto">
          <a:xfrm>
            <a:off x="6662920" y="2019186"/>
            <a:ext cx="953770" cy="1716405"/>
          </a:xfrm>
          <a:prstGeom prst="rect">
            <a:avLst/>
          </a:prstGeom>
          <a:noFill/>
          <a:ln>
            <a:noFill/>
          </a:ln>
        </p:spPr>
      </p:pic>
      <p:sp>
        <p:nvSpPr>
          <p:cNvPr id="10" name="矩形 9"/>
          <p:cNvSpPr/>
          <p:nvPr/>
        </p:nvSpPr>
        <p:spPr>
          <a:xfrm>
            <a:off x="6343867" y="4003731"/>
            <a:ext cx="1723549" cy="338554"/>
          </a:xfrm>
          <a:prstGeom prst="rect">
            <a:avLst/>
          </a:prstGeom>
        </p:spPr>
        <p:txBody>
          <a:bodyPr wrap="none">
            <a:spAutoFit/>
          </a:bodyPr>
          <a:lstStyle/>
          <a:p>
            <a:r>
              <a:rPr lang="zh-CN" altLang="zh-CN" sz="1600" dirty="0"/>
              <a:t>图</a:t>
            </a:r>
            <a:r>
              <a:rPr lang="en-US" altLang="zh-CN" sz="1600" dirty="0"/>
              <a:t>2.5 </a:t>
            </a:r>
            <a:r>
              <a:rPr lang="zh-CN" altLang="zh-CN" sz="1600" dirty="0"/>
              <a:t>链式因果图</a:t>
            </a:r>
          </a:p>
        </p:txBody>
      </p:sp>
    </p:spTree>
    <p:extLst>
      <p:ext uri="{BB962C8B-B14F-4D97-AF65-F5344CB8AC3E}">
        <p14:creationId xmlns:p14="http://schemas.microsoft.com/office/powerpoint/2010/main" val="7293419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69600" y="138783"/>
            <a:ext cx="8376356" cy="657727"/>
          </a:xfrm>
        </p:spPr>
        <p:txBody>
          <a:bodyPr/>
          <a:lstStyle/>
          <a:p>
            <a:r>
              <a:rPr lang="zh-CN" altLang="zh-CN" sz="2800" dirty="0"/>
              <a:t>因果图</a:t>
            </a:r>
            <a:r>
              <a:rPr lang="zh-CN" altLang="en-US" sz="2800" dirty="0"/>
              <a:t>基本结构：链结构</a:t>
            </a: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p:cNvPicPr/>
          <p:nvPr/>
        </p:nvPicPr>
        <p:blipFill>
          <a:blip r:embed="rId2">
            <a:extLst>
              <a:ext uri="{28A0092B-C50C-407E-A947-70E740481C1C}">
                <a14:useLocalDpi xmlns:a14="http://schemas.microsoft.com/office/drawing/2010/main" val="0"/>
              </a:ext>
            </a:extLst>
          </a:blip>
          <a:srcRect/>
          <a:stretch>
            <a:fillRect/>
          </a:stretch>
        </p:blipFill>
        <p:spPr bwMode="auto">
          <a:xfrm>
            <a:off x="5803604" y="2019185"/>
            <a:ext cx="953770" cy="1716405"/>
          </a:xfrm>
          <a:prstGeom prst="rect">
            <a:avLst/>
          </a:prstGeom>
          <a:noFill/>
          <a:ln>
            <a:noFill/>
          </a:ln>
        </p:spPr>
      </p:pic>
      <p:sp>
        <p:nvSpPr>
          <p:cNvPr id="10" name="矩形 9"/>
          <p:cNvSpPr/>
          <p:nvPr/>
        </p:nvSpPr>
        <p:spPr>
          <a:xfrm>
            <a:off x="5341770" y="4152612"/>
            <a:ext cx="1723549" cy="338554"/>
          </a:xfrm>
          <a:prstGeom prst="rect">
            <a:avLst/>
          </a:prstGeom>
        </p:spPr>
        <p:txBody>
          <a:bodyPr wrap="none">
            <a:spAutoFit/>
          </a:bodyPr>
          <a:lstStyle/>
          <a:p>
            <a:r>
              <a:rPr lang="zh-CN" altLang="zh-CN" sz="1600" dirty="0"/>
              <a:t>图</a:t>
            </a:r>
            <a:r>
              <a:rPr lang="en-US" altLang="zh-CN" sz="1600" dirty="0"/>
              <a:t>2.5 </a:t>
            </a:r>
            <a:r>
              <a:rPr lang="zh-CN" altLang="zh-CN" sz="1600" dirty="0"/>
              <a:t>链式因果图</a:t>
            </a:r>
          </a:p>
        </p:txBody>
      </p:sp>
      <mc:AlternateContent xmlns:mc="http://schemas.openxmlformats.org/markup-compatibility/2006" xmlns:a14="http://schemas.microsoft.com/office/drawing/2010/main">
        <mc:Choice Requires="a14">
          <p:sp>
            <p:nvSpPr>
              <p:cNvPr id="3" name="矩形 2"/>
              <p:cNvSpPr/>
              <p:nvPr/>
            </p:nvSpPr>
            <p:spPr>
              <a:xfrm>
                <a:off x="336014" y="1828478"/>
                <a:ext cx="4572000" cy="2740494"/>
              </a:xfrm>
              <a:prstGeom prst="rect">
                <a:avLst/>
              </a:prstGeom>
            </p:spPr>
            <p:txBody>
              <a:bodyPr>
                <a:spAutoFit/>
              </a:bodyPr>
              <a:lstStyle/>
              <a:p>
                <a:pPr>
                  <a:lnSpc>
                    <a:spcPct val="250000"/>
                  </a:lnSpc>
                </a:pPr>
                <a:r>
                  <a:rPr lang="zh-CN" altLang="zh-CN" dirty="0"/>
                  <a:t>定理 </a:t>
                </a:r>
                <a:r>
                  <a:rPr lang="en-US" altLang="zh-CN" dirty="0"/>
                  <a:t>2.5 (</a:t>
                </a:r>
                <a:r>
                  <a:rPr lang="zh-CN" altLang="zh-CN" dirty="0"/>
                  <a:t>链中的条件独立性</a:t>
                </a:r>
                <a:r>
                  <a:rPr lang="en-US" altLang="zh-CN" dirty="0"/>
                  <a:t>)</a:t>
                </a:r>
                <a:r>
                  <a:rPr lang="zh-CN" altLang="zh-CN" dirty="0"/>
                  <a:t>对于变量</a:t>
                </a:r>
                <a14:m>
                  <m:oMath xmlns:m="http://schemas.openxmlformats.org/officeDocument/2006/math">
                    <m:r>
                      <a:rPr lang="en-US" altLang="zh-CN" b="0" i="1">
                        <a:latin typeface="Cambria Math"/>
                      </a:rPr>
                      <m:t>𝑋</m:t>
                    </m:r>
                  </m:oMath>
                </a14:m>
                <a:r>
                  <a:rPr lang="zh-CN" altLang="zh-CN" dirty="0"/>
                  <a:t>和</a:t>
                </a:r>
                <a14:m>
                  <m:oMath xmlns:m="http://schemas.openxmlformats.org/officeDocument/2006/math">
                    <m:r>
                      <a:rPr lang="en-US" altLang="zh-CN" b="0" i="1">
                        <a:latin typeface="Cambria Math"/>
                      </a:rPr>
                      <m:t>𝑌</m:t>
                    </m:r>
                  </m:oMath>
                </a14:m>
                <a:r>
                  <a:rPr lang="zh-CN" altLang="zh-CN" dirty="0"/>
                  <a:t>，若</a:t>
                </a:r>
                <a14:m>
                  <m:oMath xmlns:m="http://schemas.openxmlformats.org/officeDocument/2006/math">
                    <m:r>
                      <a:rPr lang="en-US" altLang="zh-CN" b="0" i="1">
                        <a:latin typeface="Cambria Math"/>
                      </a:rPr>
                      <m:t>𝑋</m:t>
                    </m:r>
                  </m:oMath>
                </a14:m>
                <a:r>
                  <a:rPr lang="zh-CN" altLang="zh-CN" dirty="0"/>
                  <a:t>和</a:t>
                </a:r>
                <a14:m>
                  <m:oMath xmlns:m="http://schemas.openxmlformats.org/officeDocument/2006/math">
                    <m:r>
                      <a:rPr lang="en-US" altLang="zh-CN" b="0" i="1">
                        <a:latin typeface="Cambria Math"/>
                      </a:rPr>
                      <m:t>𝑌</m:t>
                    </m:r>
                  </m:oMath>
                </a14:m>
                <a:r>
                  <a:rPr lang="zh-CN" altLang="zh-CN" dirty="0"/>
                  <a:t>之间只有一条单向的路径，变量</a:t>
                </a:r>
                <a14:m>
                  <m:oMath xmlns:m="http://schemas.openxmlformats.org/officeDocument/2006/math">
                    <m:r>
                      <a:rPr lang="en-US" altLang="zh-CN" b="0" i="1">
                        <a:latin typeface="Cambria Math"/>
                      </a:rPr>
                      <m:t>𝑍</m:t>
                    </m:r>
                  </m:oMath>
                </a14:m>
                <a:r>
                  <a:rPr lang="zh-CN" altLang="zh-CN" dirty="0"/>
                  <a:t>是截断</a:t>
                </a:r>
                <a:r>
                  <a:rPr lang="en-US" altLang="zh-CN" dirty="0"/>
                  <a:t>(intercept)</a:t>
                </a:r>
                <a:r>
                  <a:rPr lang="zh-CN" altLang="zh-CN" dirty="0"/>
                  <a:t>该路径的集合中的任一变量，则在给定</a:t>
                </a:r>
                <a14:m>
                  <m:oMath xmlns:m="http://schemas.openxmlformats.org/officeDocument/2006/math">
                    <m:r>
                      <a:rPr lang="en-US" altLang="zh-CN" b="0" i="1">
                        <a:latin typeface="Cambria Math"/>
                      </a:rPr>
                      <m:t>𝑍</m:t>
                    </m:r>
                  </m:oMath>
                </a14:m>
                <a:r>
                  <a:rPr lang="zh-CN" altLang="zh-CN" dirty="0"/>
                  <a:t>时，</a:t>
                </a:r>
                <a14:m>
                  <m:oMath xmlns:m="http://schemas.openxmlformats.org/officeDocument/2006/math">
                    <m:r>
                      <a:rPr lang="en-US" altLang="zh-CN" b="0" i="1">
                        <a:latin typeface="Cambria Math"/>
                      </a:rPr>
                      <m:t>𝑋</m:t>
                    </m:r>
                  </m:oMath>
                </a14:m>
                <a:r>
                  <a:rPr lang="zh-CN" altLang="zh-CN" dirty="0"/>
                  <a:t>和</a:t>
                </a:r>
                <a14:m>
                  <m:oMath xmlns:m="http://schemas.openxmlformats.org/officeDocument/2006/math">
                    <m:r>
                      <a:rPr lang="en-US" altLang="zh-CN" b="0" i="1">
                        <a:latin typeface="Cambria Math"/>
                      </a:rPr>
                      <m:t>𝑌</m:t>
                    </m:r>
                  </m:oMath>
                </a14:m>
                <a:r>
                  <a:rPr lang="zh-CN" altLang="zh-CN" dirty="0"/>
                  <a:t>条件独立。</a:t>
                </a:r>
              </a:p>
            </p:txBody>
          </p:sp>
        </mc:Choice>
        <mc:Fallback xmlns="">
          <p:sp>
            <p:nvSpPr>
              <p:cNvPr id="3" name="矩形 2"/>
              <p:cNvSpPr>
                <a:spLocks noRot="1" noChangeAspect="1" noMove="1" noResize="1" noEditPoints="1" noAdjustHandles="1" noChangeArrowheads="1" noChangeShapeType="1" noTextEdit="1"/>
              </p:cNvSpPr>
              <p:nvPr/>
            </p:nvSpPr>
            <p:spPr>
              <a:xfrm>
                <a:off x="336014" y="1828478"/>
                <a:ext cx="4572000" cy="2740494"/>
              </a:xfrm>
              <a:prstGeom prst="rect">
                <a:avLst/>
              </a:prstGeom>
              <a:blipFill rotWithShape="1">
                <a:blip r:embed="rId3"/>
                <a:stretch>
                  <a:fillRect l="-1067" r="-6267" b="-2000"/>
                </a:stretch>
              </a:blipFill>
            </p:spPr>
            <p:txBody>
              <a:bodyPr/>
              <a:lstStyle/>
              <a:p>
                <a:r>
                  <a:rPr lang="zh-CN" altLang="en-US">
                    <a:noFill/>
                  </a:rPr>
                  <a:t> </a:t>
                </a:r>
              </a:p>
            </p:txBody>
          </p:sp>
        </mc:Fallback>
      </mc:AlternateContent>
      <p:sp>
        <p:nvSpPr>
          <p:cNvPr id="4" name="椭圆 3"/>
          <p:cNvSpPr/>
          <p:nvPr/>
        </p:nvSpPr>
        <p:spPr>
          <a:xfrm>
            <a:off x="7094862" y="2749458"/>
            <a:ext cx="1123720" cy="62597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赋予定值</a:t>
            </a:r>
          </a:p>
        </p:txBody>
      </p:sp>
      <p:sp>
        <p:nvSpPr>
          <p:cNvPr id="6" name="左箭头 5"/>
          <p:cNvSpPr/>
          <p:nvPr/>
        </p:nvSpPr>
        <p:spPr>
          <a:xfrm>
            <a:off x="6695307" y="2956408"/>
            <a:ext cx="337488" cy="242316"/>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148342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69600" y="138783"/>
            <a:ext cx="8376356" cy="657727"/>
          </a:xfrm>
        </p:spPr>
        <p:txBody>
          <a:bodyPr/>
          <a:lstStyle/>
          <a:p>
            <a:r>
              <a:rPr lang="zh-CN" altLang="zh-CN" sz="2800" dirty="0"/>
              <a:t>因果图</a:t>
            </a:r>
            <a:r>
              <a:rPr lang="zh-CN" altLang="en-US" sz="2800" dirty="0"/>
              <a:t>基本结构：</a:t>
            </a:r>
            <a:r>
              <a:rPr lang="zh-CN" altLang="zh-CN" sz="2800" dirty="0"/>
              <a:t>分连</a:t>
            </a: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391097" y="1121221"/>
            <a:ext cx="8510531" cy="870751"/>
          </a:xfrm>
          <a:prstGeom prst="rect">
            <a:avLst/>
          </a:prstGeom>
        </p:spPr>
        <p:txBody>
          <a:bodyPr wrap="square">
            <a:spAutoFit/>
          </a:bodyPr>
          <a:lstStyle/>
          <a:p>
            <a:pPr>
              <a:lnSpc>
                <a:spcPct val="150000"/>
              </a:lnSpc>
            </a:pPr>
            <a:r>
              <a:rPr lang="zh-CN" altLang="zh-CN" dirty="0"/>
              <a:t>分连</a:t>
            </a:r>
            <a:r>
              <a:rPr lang="en-US" altLang="zh-CN" dirty="0"/>
              <a:t>(fork): </a:t>
            </a:r>
            <a:r>
              <a:rPr lang="zh-CN" altLang="zh-CN" dirty="0"/>
              <a:t>分连也是因果图的一种基本结构。它包含三个节点两条边，两条边分别由第一个节点指向第二个节点和第三个节点。</a:t>
            </a:r>
          </a:p>
        </p:txBody>
      </p:sp>
      <mc:AlternateContent xmlns:mc="http://schemas.openxmlformats.org/markup-compatibility/2006" xmlns:a14="http://schemas.microsoft.com/office/drawing/2010/main">
        <mc:Choice Requires="a14">
          <p:sp>
            <p:nvSpPr>
              <p:cNvPr id="5" name="矩形 4"/>
              <p:cNvSpPr/>
              <p:nvPr/>
            </p:nvSpPr>
            <p:spPr>
              <a:xfrm>
                <a:off x="247880" y="2300991"/>
                <a:ext cx="4572000" cy="2908232"/>
              </a:xfrm>
              <a:prstGeom prst="rect">
                <a:avLst/>
              </a:prstGeom>
            </p:spPr>
            <p:txBody>
              <a:bodyPr>
                <a:spAutoFit/>
              </a:bodyPr>
              <a:lstStyle/>
              <a:p>
                <a:pPr>
                  <a:lnSpc>
                    <a:spcPct val="150000"/>
                  </a:lnSpc>
                </a:pPr>
                <a:r>
                  <a:rPr lang="zh-CN" altLang="zh-CN" b="1" dirty="0"/>
                  <a:t>例</a:t>
                </a:r>
                <a:r>
                  <a:rPr lang="en-US" altLang="zh-CN" b="1" dirty="0"/>
                  <a:t> 2.23</a:t>
                </a:r>
                <a:r>
                  <a:rPr lang="en-US" altLang="zh-CN" dirty="0"/>
                  <a:t> </a:t>
                </a:r>
                <a:r>
                  <a:rPr lang="zh-CN" altLang="zh-CN" dirty="0"/>
                  <a:t>考虑如下的结构因果模型：</a:t>
                </a:r>
              </a:p>
              <a:p>
                <a:pPr>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a:rPr>
                        <m:t>𝑈</m:t>
                      </m:r>
                      <m:r>
                        <a:rPr lang="en-US" altLang="zh-CN" i="1">
                          <a:latin typeface="Cambria Math"/>
                        </a:rPr>
                        <m:t>=</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a:rPr>
                                <m:t>𝑈</m:t>
                              </m:r>
                            </m:e>
                            <m:sub>
                              <m:r>
                                <a:rPr lang="en-US" altLang="zh-CN" i="1">
                                  <a:latin typeface="Cambria Math"/>
                                </a:rPr>
                                <m:t>1</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𝑈</m:t>
                              </m:r>
                            </m:e>
                            <m:sub>
                              <m:r>
                                <a:rPr lang="en-US" altLang="zh-CN" i="1">
                                  <a:latin typeface="Cambria Math"/>
                                </a:rPr>
                                <m:t>2</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𝑈</m:t>
                              </m:r>
                            </m:e>
                            <m:sub>
                              <m:r>
                                <a:rPr lang="en-US" altLang="zh-CN" i="1">
                                  <a:latin typeface="Cambria Math"/>
                                </a:rPr>
                                <m:t>3</m:t>
                              </m:r>
                            </m:sub>
                          </m:sSub>
                        </m:e>
                      </m:d>
                      <m:r>
                        <a:rPr lang="en-US" altLang="zh-CN" i="1">
                          <a:latin typeface="Cambria Math"/>
                        </a:rPr>
                        <m:t>,   </m:t>
                      </m:r>
                      <m:r>
                        <a:rPr lang="en-US" altLang="zh-CN" i="1">
                          <a:latin typeface="Cambria Math"/>
                        </a:rPr>
                        <m:t>𝑉</m:t>
                      </m:r>
                      <m:r>
                        <a:rPr lang="en-US" altLang="zh-CN" i="1">
                          <a:latin typeface="Cambria Math"/>
                        </a:rPr>
                        <m:t>=</m:t>
                      </m:r>
                      <m:d>
                        <m:dPr>
                          <m:begChr m:val="{"/>
                          <m:endChr m:val="}"/>
                          <m:ctrlPr>
                            <a:rPr lang="zh-CN" altLang="zh-CN" i="1">
                              <a:latin typeface="Cambria Math" panose="02040503050406030204" pitchFamily="18" charset="0"/>
                            </a:rPr>
                          </m:ctrlPr>
                        </m:dPr>
                        <m:e>
                          <m:r>
                            <a:rPr lang="en-US" altLang="zh-CN" i="1">
                              <a:latin typeface="Cambria Math"/>
                            </a:rPr>
                            <m:t>𝑋</m:t>
                          </m:r>
                          <m:r>
                            <a:rPr lang="en-US" altLang="zh-CN" i="1">
                              <a:latin typeface="Cambria Math"/>
                            </a:rPr>
                            <m:t>, </m:t>
                          </m:r>
                          <m:r>
                            <a:rPr lang="en-US" altLang="zh-CN" i="1">
                              <a:latin typeface="Cambria Math"/>
                            </a:rPr>
                            <m:t>𝑌</m:t>
                          </m:r>
                          <m:r>
                            <a:rPr lang="en-US" altLang="zh-CN" i="1">
                              <a:latin typeface="Cambria Math"/>
                            </a:rPr>
                            <m:t>, </m:t>
                          </m:r>
                          <m:r>
                            <a:rPr lang="en-US" altLang="zh-CN" i="1">
                              <a:latin typeface="Cambria Math"/>
                            </a:rPr>
                            <m:t>𝑍</m:t>
                          </m:r>
                        </m:e>
                      </m:d>
                      <m:r>
                        <a:rPr lang="en-US" altLang="zh-CN" i="1">
                          <a:latin typeface="Cambria Math"/>
                        </a:rPr>
                        <m:t>,   </m:t>
                      </m:r>
                      <m:r>
                        <a:rPr lang="en-US" altLang="zh-CN" i="1">
                          <a:latin typeface="Cambria Math"/>
                        </a:rPr>
                        <m:t>𝐹</m:t>
                      </m:r>
                      <m:r>
                        <a:rPr lang="en-US" altLang="zh-CN" i="1">
                          <a:latin typeface="Cambria Math"/>
                        </a:rPr>
                        <m:t>=</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sSub>
                                <m:sSubPr>
                                  <m:ctrlPr>
                                    <a:rPr lang="zh-CN" altLang="zh-CN" i="1">
                                      <a:latin typeface="Cambria Math" panose="02040503050406030204" pitchFamily="18" charset="0"/>
                                    </a:rPr>
                                  </m:ctrlPr>
                                </m:sSubPr>
                                <m:e>
                                  <m:r>
                                    <a:rPr lang="en-US" altLang="zh-CN" i="1">
                                      <a:latin typeface="Cambria Math"/>
                                    </a:rPr>
                                    <m:t>𝑓</m:t>
                                  </m:r>
                                </m:e>
                                <m:sub>
                                  <m:r>
                                    <a:rPr lang="en-US" altLang="zh-CN" i="1">
                                      <a:latin typeface="Cambria Math"/>
                                    </a:rPr>
                                    <m:t>𝑋</m:t>
                                  </m:r>
                                </m:sub>
                              </m:sSub>
                              <m:r>
                                <a:rPr lang="en-US" altLang="zh-CN" i="1">
                                  <a:latin typeface="Cambria Math"/>
                                </a:rPr>
                                <m:t>, </m:t>
                              </m:r>
                              <m:sSub>
                                <m:sSubPr>
                                  <m:ctrlPr>
                                    <a:rPr lang="zh-CN" altLang="zh-CN" i="1">
                                      <a:latin typeface="Cambria Math" panose="02040503050406030204" pitchFamily="18" charset="0"/>
                                    </a:rPr>
                                  </m:ctrlPr>
                                </m:sSubPr>
                                <m:e>
                                  <m:r>
                                    <a:rPr lang="en-US" altLang="zh-CN" i="1">
                                      <a:latin typeface="Cambria Math"/>
                                    </a:rPr>
                                    <m:t>𝑓</m:t>
                                  </m:r>
                                </m:e>
                                <m:sub>
                                  <m:r>
                                    <a:rPr lang="en-US" altLang="zh-CN" i="1">
                                      <a:latin typeface="Cambria Math"/>
                                    </a:rPr>
                                    <m:t>𝑌</m:t>
                                  </m:r>
                                </m:sub>
                              </m:sSub>
                              <m:r>
                                <a:rPr lang="en-US" altLang="zh-CN" i="1">
                                  <a:latin typeface="Cambria Math"/>
                                </a:rPr>
                                <m:t>, </m:t>
                              </m:r>
                              <m:r>
                                <a:rPr lang="en-US" altLang="zh-CN" i="1">
                                  <a:latin typeface="Cambria Math"/>
                                </a:rPr>
                                <m:t>𝑓</m:t>
                              </m:r>
                            </m:e>
                            <m:sub>
                              <m:r>
                                <a:rPr lang="en-US" altLang="zh-CN" i="1">
                                  <a:latin typeface="Cambria Math"/>
                                </a:rPr>
                                <m:t>𝑍</m:t>
                              </m:r>
                            </m:sub>
                          </m:sSub>
                        </m:e>
                      </m:d>
                    </m:oMath>
                  </m:oMathPara>
                </a14:m>
                <a:endParaRPr lang="zh-CN" altLang="zh-CN" dirty="0"/>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𝑓</m:t>
                          </m:r>
                        </m:e>
                        <m:sub>
                          <m:r>
                            <a:rPr lang="en-US" altLang="zh-CN" i="1">
                              <a:latin typeface="Cambria Math"/>
                            </a:rPr>
                            <m:t>𝑍</m:t>
                          </m:r>
                        </m:sub>
                      </m:sSub>
                      <m:r>
                        <a:rPr lang="en-US" altLang="zh-CN" i="1">
                          <a:latin typeface="Cambria Math"/>
                        </a:rPr>
                        <m:t>: </m:t>
                      </m:r>
                      <m:r>
                        <a:rPr lang="en-US" altLang="zh-CN" i="1">
                          <a:latin typeface="Cambria Math"/>
                        </a:rPr>
                        <m:t>𝑍</m:t>
                      </m:r>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𝑈</m:t>
                          </m:r>
                        </m:e>
                        <m:sub>
                          <m:r>
                            <a:rPr lang="en-US" altLang="zh-CN" i="1">
                              <a:latin typeface="Cambria Math"/>
                            </a:rPr>
                            <m:t>1</m:t>
                          </m:r>
                        </m:sub>
                      </m:sSub>
                    </m:oMath>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𝑓</m:t>
                          </m:r>
                        </m:e>
                        <m:sub>
                          <m:r>
                            <a:rPr lang="en-US" altLang="zh-CN" i="1">
                              <a:latin typeface="Cambria Math"/>
                            </a:rPr>
                            <m:t>𝑋</m:t>
                          </m:r>
                        </m:sub>
                      </m:sSub>
                      <m:r>
                        <a:rPr lang="en-US" altLang="zh-CN" i="1">
                          <a:latin typeface="Cambria Math"/>
                        </a:rPr>
                        <m:t>: </m:t>
                      </m:r>
                      <m:r>
                        <a:rPr lang="en-US" altLang="zh-CN" i="1">
                          <a:latin typeface="Cambria Math"/>
                        </a:rPr>
                        <m:t>𝑋</m:t>
                      </m:r>
                      <m:r>
                        <a:rPr lang="en-US" altLang="zh-CN" i="1">
                          <a:latin typeface="Cambria Math"/>
                        </a:rPr>
                        <m:t>=3</m:t>
                      </m:r>
                      <m:r>
                        <a:rPr lang="en-US" altLang="zh-CN" i="1">
                          <a:latin typeface="Cambria Math"/>
                        </a:rPr>
                        <m:t>𝑍</m:t>
                      </m:r>
                      <m:r>
                        <a:rPr lang="en-US" altLang="zh-CN" i="1">
                          <a:latin typeface="Cambria Math"/>
                        </a:rPr>
                        <m:t>+7+</m:t>
                      </m:r>
                      <m:sSub>
                        <m:sSubPr>
                          <m:ctrlPr>
                            <a:rPr lang="zh-CN" altLang="zh-CN" i="1">
                              <a:latin typeface="Cambria Math" panose="02040503050406030204" pitchFamily="18" charset="0"/>
                            </a:rPr>
                          </m:ctrlPr>
                        </m:sSubPr>
                        <m:e>
                          <m:r>
                            <a:rPr lang="en-US" altLang="zh-CN" i="1">
                              <a:latin typeface="Cambria Math"/>
                            </a:rPr>
                            <m:t>𝑈</m:t>
                          </m:r>
                        </m:e>
                        <m:sub>
                          <m:r>
                            <a:rPr lang="en-US" altLang="zh-CN" i="1">
                              <a:latin typeface="Cambria Math"/>
                            </a:rPr>
                            <m:t>2</m:t>
                          </m:r>
                        </m:sub>
                      </m:sSub>
                    </m:oMath>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𝑓</m:t>
                          </m:r>
                        </m:e>
                        <m:sub>
                          <m:r>
                            <a:rPr lang="en-US" altLang="zh-CN" i="1">
                              <a:latin typeface="Cambria Math"/>
                            </a:rPr>
                            <m:t>𝑌</m:t>
                          </m:r>
                        </m:sub>
                      </m:sSub>
                      <m:r>
                        <a:rPr lang="en-US" altLang="zh-CN" i="1">
                          <a:latin typeface="Cambria Math"/>
                        </a:rPr>
                        <m:t>: </m:t>
                      </m:r>
                      <m:r>
                        <a:rPr lang="en-US" altLang="zh-CN" i="1">
                          <a:latin typeface="Cambria Math"/>
                        </a:rPr>
                        <m:t>𝑌</m:t>
                      </m:r>
                      <m:r>
                        <a:rPr lang="en-US" altLang="zh-CN" i="1">
                          <a:latin typeface="Cambria Math"/>
                        </a:rPr>
                        <m:t>=6</m:t>
                      </m:r>
                      <m:r>
                        <a:rPr lang="en-US" altLang="zh-CN" i="1">
                          <a:latin typeface="Cambria Math"/>
                        </a:rPr>
                        <m:t>𝑍</m:t>
                      </m:r>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𝑈</m:t>
                          </m:r>
                        </m:e>
                        <m:sub>
                          <m:r>
                            <a:rPr lang="en-US" altLang="zh-CN" i="1">
                              <a:latin typeface="Cambria Math"/>
                            </a:rPr>
                            <m:t>3</m:t>
                          </m:r>
                        </m:sub>
                      </m:sSub>
                    </m:oMath>
                  </m:oMathPara>
                </a14:m>
                <a:endParaRPr lang="zh-CN" altLang="zh-CN" dirty="0"/>
              </a:p>
            </p:txBody>
          </p:sp>
        </mc:Choice>
        <mc:Fallback xmlns="">
          <p:sp>
            <p:nvSpPr>
              <p:cNvPr id="5" name="矩形 4"/>
              <p:cNvSpPr>
                <a:spLocks noRot="1" noChangeAspect="1" noMove="1" noResize="1" noEditPoints="1" noAdjustHandles="1" noChangeArrowheads="1" noChangeShapeType="1" noTextEdit="1"/>
              </p:cNvSpPr>
              <p:nvPr/>
            </p:nvSpPr>
            <p:spPr>
              <a:xfrm>
                <a:off x="247880" y="2300991"/>
                <a:ext cx="4572000" cy="2908232"/>
              </a:xfrm>
              <a:prstGeom prst="rect">
                <a:avLst/>
              </a:prstGeom>
              <a:blipFill rotWithShape="1">
                <a:blip r:embed="rId2"/>
                <a:stretch>
                  <a:fillRect l="-1200"/>
                </a:stretch>
              </a:blipFill>
            </p:spPr>
            <p:txBody>
              <a:bodyPr/>
              <a:lstStyle/>
              <a:p>
                <a:r>
                  <a:rPr lang="zh-CN" altLang="en-US">
                    <a:noFill/>
                  </a:rPr>
                  <a:t> </a:t>
                </a:r>
              </a:p>
            </p:txBody>
          </p:sp>
        </mc:Fallback>
      </mc:AlternateContent>
      <p:pic>
        <p:nvPicPr>
          <p:cNvPr id="11" name="图片 10"/>
          <p:cNvPicPr/>
          <p:nvPr/>
        </p:nvPicPr>
        <p:blipFill>
          <a:blip r:embed="rId3">
            <a:extLst>
              <a:ext uri="{28A0092B-C50C-407E-A947-70E740481C1C}">
                <a14:useLocalDpi xmlns:a14="http://schemas.microsoft.com/office/drawing/2010/main" val="0"/>
              </a:ext>
            </a:extLst>
          </a:blip>
          <a:srcRect/>
          <a:stretch>
            <a:fillRect/>
          </a:stretch>
        </p:blipFill>
        <p:spPr bwMode="auto">
          <a:xfrm>
            <a:off x="5865876" y="2495319"/>
            <a:ext cx="1416273" cy="1889394"/>
          </a:xfrm>
          <a:prstGeom prst="rect">
            <a:avLst/>
          </a:prstGeom>
          <a:noFill/>
          <a:ln>
            <a:noFill/>
          </a:ln>
        </p:spPr>
      </p:pic>
      <p:sp>
        <p:nvSpPr>
          <p:cNvPr id="6" name="矩形 5"/>
          <p:cNvSpPr/>
          <p:nvPr/>
        </p:nvSpPr>
        <p:spPr>
          <a:xfrm>
            <a:off x="5621325" y="4489240"/>
            <a:ext cx="1915909" cy="369332"/>
          </a:xfrm>
          <a:prstGeom prst="rect">
            <a:avLst/>
          </a:prstGeom>
        </p:spPr>
        <p:txBody>
          <a:bodyPr wrap="none">
            <a:spAutoFit/>
          </a:bodyPr>
          <a:lstStyle/>
          <a:p>
            <a:r>
              <a:rPr lang="zh-CN" altLang="zh-CN" dirty="0"/>
              <a:t>图</a:t>
            </a:r>
            <a:r>
              <a:rPr lang="en-US" altLang="zh-CN" dirty="0"/>
              <a:t>2.6 </a:t>
            </a:r>
            <a:r>
              <a:rPr lang="zh-CN" altLang="zh-CN" dirty="0"/>
              <a:t>分连因果图</a:t>
            </a:r>
          </a:p>
        </p:txBody>
      </p:sp>
    </p:spTree>
    <p:extLst>
      <p:ext uri="{BB962C8B-B14F-4D97-AF65-F5344CB8AC3E}">
        <p14:creationId xmlns:p14="http://schemas.microsoft.com/office/powerpoint/2010/main" val="10010095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69600" y="138783"/>
            <a:ext cx="8376356" cy="657727"/>
          </a:xfrm>
        </p:spPr>
        <p:txBody>
          <a:bodyPr/>
          <a:lstStyle/>
          <a:p>
            <a:r>
              <a:rPr lang="zh-CN" altLang="zh-CN" sz="2800" dirty="0"/>
              <a:t>因果图</a:t>
            </a:r>
            <a:r>
              <a:rPr lang="zh-CN" altLang="en-US" sz="2800" dirty="0"/>
              <a:t>基本结构：</a:t>
            </a:r>
            <a:r>
              <a:rPr lang="zh-CN" altLang="zh-CN" sz="2800" dirty="0"/>
              <a:t>分连</a:t>
            </a: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3" name="矩形 2"/>
              <p:cNvSpPr/>
              <p:nvPr/>
            </p:nvSpPr>
            <p:spPr>
              <a:xfrm>
                <a:off x="236862" y="1070231"/>
                <a:ext cx="4797845" cy="5127366"/>
              </a:xfrm>
              <a:prstGeom prst="rect">
                <a:avLst/>
              </a:prstGeom>
            </p:spPr>
            <p:txBody>
              <a:bodyPr wrap="square">
                <a:spAutoFit/>
              </a:bodyPr>
              <a:lstStyle/>
              <a:p>
                <a:pPr>
                  <a:lnSpc>
                    <a:spcPct val="150000"/>
                  </a:lnSpc>
                </a:pPr>
                <a:r>
                  <a:rPr lang="zh-CN" altLang="zh-CN" dirty="0"/>
                  <a:t>在分连结构中，给定</a:t>
                </a:r>
                <a14:m>
                  <m:oMath xmlns:m="http://schemas.openxmlformats.org/officeDocument/2006/math">
                    <m:r>
                      <a:rPr lang="en-US" altLang="zh-CN" i="1">
                        <a:latin typeface="Cambria Math"/>
                      </a:rPr>
                      <m:t>𝑍</m:t>
                    </m:r>
                  </m:oMath>
                </a14:m>
                <a:r>
                  <a:rPr lang="zh-CN" altLang="zh-CN" dirty="0"/>
                  <a:t>时，</a:t>
                </a:r>
                <a14:m>
                  <m:oMath xmlns:m="http://schemas.openxmlformats.org/officeDocument/2006/math">
                    <m:r>
                      <a:rPr lang="en-US" altLang="zh-CN" i="1">
                        <a:latin typeface="Cambria Math"/>
                      </a:rPr>
                      <m:t>𝑋</m:t>
                    </m:r>
                  </m:oMath>
                </a14:m>
                <a:r>
                  <a:rPr lang="zh-CN" altLang="zh-CN" dirty="0"/>
                  <a:t>和</a:t>
                </a:r>
                <a14:m>
                  <m:oMath xmlns:m="http://schemas.openxmlformats.org/officeDocument/2006/math">
                    <m:r>
                      <a:rPr lang="en-US" altLang="zh-CN" i="1">
                        <a:latin typeface="Cambria Math"/>
                      </a:rPr>
                      <m:t>𝑌</m:t>
                    </m:r>
                  </m:oMath>
                </a14:m>
                <a:r>
                  <a:rPr lang="zh-CN" altLang="zh-CN" dirty="0"/>
                  <a:t>的联合概率：</a:t>
                </a:r>
              </a:p>
              <a:p>
                <a:pPr>
                  <a:lnSpc>
                    <a:spcPct val="150000"/>
                  </a:lnSpc>
                </a:pPr>
                <a14:m>
                  <m:oMathPara xmlns:m="http://schemas.openxmlformats.org/officeDocument/2006/math">
                    <m:oMathParaPr>
                      <m:jc m:val="centerGroup"/>
                    </m:oMathParaPr>
                    <m:oMath xmlns:m="http://schemas.openxmlformats.org/officeDocument/2006/math">
                      <m:r>
                        <a:rPr lang="en-US" altLang="zh-CN" i="1">
                          <a:latin typeface="Cambria Math"/>
                        </a:rPr>
                        <m:t>𝑃</m:t>
                      </m:r>
                      <m:d>
                        <m:dPr>
                          <m:ctrlPr>
                            <a:rPr lang="zh-CN" altLang="zh-CN" i="1">
                              <a:latin typeface="Cambria Math" panose="02040503050406030204" pitchFamily="18" charset="0"/>
                            </a:rPr>
                          </m:ctrlPr>
                        </m:dPr>
                        <m:e>
                          <m:r>
                            <a:rPr lang="en-US" altLang="zh-CN" i="1">
                              <a:latin typeface="Cambria Math"/>
                            </a:rPr>
                            <m:t>𝑋</m:t>
                          </m:r>
                          <m:r>
                            <a:rPr lang="en-US" altLang="zh-CN" i="1">
                              <a:latin typeface="Cambria Math"/>
                            </a:rPr>
                            <m:t>, </m:t>
                          </m:r>
                          <m:r>
                            <a:rPr lang="en-US" altLang="zh-CN" i="1">
                              <a:latin typeface="Cambria Math"/>
                            </a:rPr>
                            <m:t>𝑌</m:t>
                          </m:r>
                        </m:e>
                        <m:e>
                          <m:r>
                            <a:rPr lang="en-US" altLang="zh-CN" i="1">
                              <a:latin typeface="Cambria Math"/>
                            </a:rPr>
                            <m:t>𝑍</m:t>
                          </m:r>
                        </m:e>
                      </m:d>
                      <m:r>
                        <a:rPr lang="en-US" altLang="zh-CN" i="1">
                          <a:latin typeface="Cambria Math"/>
                        </a:rPr>
                        <m:t>=</m:t>
                      </m:r>
                      <m:f>
                        <m:fPr>
                          <m:ctrlPr>
                            <a:rPr lang="zh-CN" altLang="zh-CN" i="1">
                              <a:latin typeface="Cambria Math" panose="02040503050406030204" pitchFamily="18" charset="0"/>
                            </a:rPr>
                          </m:ctrlPr>
                        </m:fPr>
                        <m:num>
                          <m:r>
                            <a:rPr lang="en-US" altLang="zh-CN" i="1">
                              <a:latin typeface="Cambria Math"/>
                            </a:rPr>
                            <m:t>𝑃</m:t>
                          </m:r>
                          <m:r>
                            <a:rPr lang="en-US" altLang="zh-CN" i="1">
                              <a:latin typeface="Cambria Math"/>
                            </a:rPr>
                            <m:t>(</m:t>
                          </m:r>
                          <m:r>
                            <a:rPr lang="en-US" altLang="zh-CN" i="1">
                              <a:latin typeface="Cambria Math"/>
                            </a:rPr>
                            <m:t>𝑋</m:t>
                          </m:r>
                          <m:r>
                            <a:rPr lang="en-US" altLang="zh-CN" i="1">
                              <a:latin typeface="Cambria Math"/>
                            </a:rPr>
                            <m:t>, </m:t>
                          </m:r>
                          <m:r>
                            <a:rPr lang="en-US" altLang="zh-CN" i="1">
                              <a:latin typeface="Cambria Math"/>
                            </a:rPr>
                            <m:t>𝑌</m:t>
                          </m:r>
                          <m:r>
                            <a:rPr lang="en-US" altLang="zh-CN" i="1">
                              <a:latin typeface="Cambria Math"/>
                            </a:rPr>
                            <m:t>, </m:t>
                          </m:r>
                          <m:r>
                            <a:rPr lang="en-US" altLang="zh-CN" i="1">
                              <a:latin typeface="Cambria Math"/>
                            </a:rPr>
                            <m:t>𝑍</m:t>
                          </m:r>
                          <m:r>
                            <a:rPr lang="en-US" altLang="zh-CN" i="1">
                              <a:latin typeface="Cambria Math"/>
                            </a:rPr>
                            <m:t>)</m:t>
                          </m:r>
                        </m:num>
                        <m:den>
                          <m:r>
                            <a:rPr lang="en-US" altLang="zh-CN" i="1">
                              <a:latin typeface="Cambria Math"/>
                            </a:rPr>
                            <m:t>𝑃</m:t>
                          </m:r>
                          <m:r>
                            <a:rPr lang="en-US" altLang="zh-CN" i="1">
                              <a:latin typeface="Cambria Math"/>
                            </a:rPr>
                            <m:t>(</m:t>
                          </m:r>
                          <m:r>
                            <a:rPr lang="en-US" altLang="zh-CN" i="1">
                              <a:latin typeface="Cambria Math"/>
                            </a:rPr>
                            <m:t>𝑍</m:t>
                          </m:r>
                          <m:r>
                            <a:rPr lang="en-US" altLang="zh-CN" i="1">
                              <a:latin typeface="Cambria Math"/>
                            </a:rPr>
                            <m:t>)</m:t>
                          </m:r>
                        </m:den>
                      </m:f>
                      <m:r>
                        <a:rPr lang="en-US" altLang="zh-CN" i="1">
                          <a:latin typeface="Cambria Math"/>
                        </a:rPr>
                        <m:t>=</m:t>
                      </m:r>
                      <m:f>
                        <m:fPr>
                          <m:ctrlPr>
                            <a:rPr lang="zh-CN" altLang="zh-CN" i="1">
                              <a:latin typeface="Cambria Math" panose="02040503050406030204" pitchFamily="18" charset="0"/>
                            </a:rPr>
                          </m:ctrlPr>
                        </m:fPr>
                        <m:num>
                          <m:r>
                            <a:rPr lang="en-US" altLang="zh-CN" i="1">
                              <a:latin typeface="Cambria Math"/>
                            </a:rPr>
                            <m:t>𝑃</m:t>
                          </m:r>
                          <m:d>
                            <m:dPr>
                              <m:ctrlPr>
                                <a:rPr lang="zh-CN" altLang="zh-CN" i="1">
                                  <a:latin typeface="Cambria Math" panose="02040503050406030204" pitchFamily="18" charset="0"/>
                                </a:rPr>
                              </m:ctrlPr>
                            </m:dPr>
                            <m:e>
                              <m:r>
                                <a:rPr lang="en-US" altLang="zh-CN" i="1">
                                  <a:latin typeface="Cambria Math"/>
                                </a:rPr>
                                <m:t>𝑍</m:t>
                              </m:r>
                            </m:e>
                          </m:d>
                          <m:r>
                            <a:rPr lang="en-US" altLang="zh-CN" i="1">
                              <a:latin typeface="Cambria Math"/>
                            </a:rPr>
                            <m:t>𝑃</m:t>
                          </m:r>
                          <m:r>
                            <a:rPr lang="en-US" altLang="zh-CN" i="1">
                              <a:latin typeface="Cambria Math"/>
                            </a:rPr>
                            <m:t>(</m:t>
                          </m:r>
                          <m:r>
                            <a:rPr lang="en-US" altLang="zh-CN" i="1">
                              <a:latin typeface="Cambria Math"/>
                            </a:rPr>
                            <m:t>𝑋</m:t>
                          </m:r>
                          <m:r>
                            <a:rPr lang="en-US" altLang="zh-CN" i="1">
                              <a:latin typeface="Cambria Math"/>
                            </a:rPr>
                            <m:t>|</m:t>
                          </m:r>
                          <m:r>
                            <a:rPr lang="en-US" altLang="zh-CN" i="1">
                              <a:latin typeface="Cambria Math"/>
                            </a:rPr>
                            <m:t>𝑍</m:t>
                          </m:r>
                          <m:r>
                            <a:rPr lang="en-US" altLang="zh-CN" i="1">
                              <a:latin typeface="Cambria Math"/>
                            </a:rPr>
                            <m:t>)</m:t>
                          </m:r>
                          <m:r>
                            <a:rPr lang="en-US" altLang="zh-CN" i="1">
                              <a:latin typeface="Cambria Math"/>
                            </a:rPr>
                            <m:t>𝑃</m:t>
                          </m:r>
                          <m:r>
                            <a:rPr lang="en-US" altLang="zh-CN" i="1">
                              <a:latin typeface="Cambria Math"/>
                            </a:rPr>
                            <m:t>(</m:t>
                          </m:r>
                          <m:r>
                            <a:rPr lang="en-US" altLang="zh-CN" i="1">
                              <a:latin typeface="Cambria Math"/>
                            </a:rPr>
                            <m:t>𝑌</m:t>
                          </m:r>
                          <m:r>
                            <a:rPr lang="en-US" altLang="zh-CN" i="1">
                              <a:latin typeface="Cambria Math"/>
                            </a:rPr>
                            <m:t>|</m:t>
                          </m:r>
                          <m:r>
                            <a:rPr lang="en-US" altLang="zh-CN" i="1">
                              <a:latin typeface="Cambria Math"/>
                            </a:rPr>
                            <m:t>𝑍</m:t>
                          </m:r>
                          <m:r>
                            <a:rPr lang="en-US" altLang="zh-CN" i="1">
                              <a:latin typeface="Cambria Math"/>
                            </a:rPr>
                            <m:t>)</m:t>
                          </m:r>
                        </m:num>
                        <m:den>
                          <m:r>
                            <a:rPr lang="en-US" altLang="zh-CN" i="1">
                              <a:latin typeface="Cambria Math"/>
                            </a:rPr>
                            <m:t>𝑃</m:t>
                          </m:r>
                          <m:r>
                            <a:rPr lang="en-US" altLang="zh-CN" i="1">
                              <a:latin typeface="Cambria Math"/>
                            </a:rPr>
                            <m:t>(</m:t>
                          </m:r>
                          <m:r>
                            <a:rPr lang="en-US" altLang="zh-CN" i="1">
                              <a:latin typeface="Cambria Math"/>
                            </a:rPr>
                            <m:t>𝑍</m:t>
                          </m:r>
                          <m:r>
                            <a:rPr lang="en-US" altLang="zh-CN" i="1">
                              <a:latin typeface="Cambria Math"/>
                            </a:rPr>
                            <m:t>)</m:t>
                          </m:r>
                        </m:den>
                      </m:f>
                      <m:r>
                        <a:rPr lang="en-US" altLang="zh-CN" i="1">
                          <a:latin typeface="Cambria Math"/>
                        </a:rPr>
                        <m:t>=</m:t>
                      </m:r>
                      <m:r>
                        <a:rPr lang="en-US" altLang="zh-CN" i="1">
                          <a:latin typeface="Cambria Math"/>
                        </a:rPr>
                        <m:t>𝑃</m:t>
                      </m:r>
                      <m:r>
                        <a:rPr lang="en-US" altLang="zh-CN" i="1">
                          <a:latin typeface="Cambria Math"/>
                        </a:rPr>
                        <m:t>(</m:t>
                      </m:r>
                      <m:r>
                        <a:rPr lang="en-US" altLang="zh-CN" i="1">
                          <a:latin typeface="Cambria Math"/>
                        </a:rPr>
                        <m:t>𝑋</m:t>
                      </m:r>
                      <m:r>
                        <a:rPr lang="en-US" altLang="zh-CN" i="1">
                          <a:latin typeface="Cambria Math"/>
                        </a:rPr>
                        <m:t>|</m:t>
                      </m:r>
                      <m:r>
                        <a:rPr lang="en-US" altLang="zh-CN" i="1">
                          <a:latin typeface="Cambria Math"/>
                        </a:rPr>
                        <m:t>𝑍</m:t>
                      </m:r>
                      <m:r>
                        <a:rPr lang="en-US" altLang="zh-CN" i="1">
                          <a:latin typeface="Cambria Math"/>
                        </a:rPr>
                        <m:t>)</m:t>
                      </m:r>
                      <m:r>
                        <a:rPr lang="en-US" altLang="zh-CN" i="1">
                          <a:latin typeface="Cambria Math"/>
                        </a:rPr>
                        <m:t>𝑃</m:t>
                      </m:r>
                      <m:r>
                        <a:rPr lang="en-US" altLang="zh-CN" i="1">
                          <a:latin typeface="Cambria Math"/>
                        </a:rPr>
                        <m:t>(</m:t>
                      </m:r>
                      <m:r>
                        <a:rPr lang="en-US" altLang="zh-CN" i="1">
                          <a:latin typeface="Cambria Math"/>
                        </a:rPr>
                        <m:t>𝑌</m:t>
                      </m:r>
                      <m:r>
                        <a:rPr lang="en-US" altLang="zh-CN" i="1">
                          <a:latin typeface="Cambria Math"/>
                        </a:rPr>
                        <m:t>|</m:t>
                      </m:r>
                      <m:r>
                        <a:rPr lang="en-US" altLang="zh-CN" i="1">
                          <a:latin typeface="Cambria Math"/>
                        </a:rPr>
                        <m:t>𝑍</m:t>
                      </m:r>
                      <m:r>
                        <a:rPr lang="en-US" altLang="zh-CN" i="1">
                          <a:latin typeface="Cambria Math"/>
                        </a:rPr>
                        <m:t>)</m:t>
                      </m:r>
                    </m:oMath>
                  </m:oMathPara>
                </a14:m>
                <a:endParaRPr lang="zh-CN" altLang="zh-CN" dirty="0"/>
              </a:p>
              <a:p>
                <a:pPr>
                  <a:lnSpc>
                    <a:spcPct val="150000"/>
                  </a:lnSpc>
                </a:pPr>
                <a:r>
                  <a:rPr lang="zh-CN" altLang="zh-CN" dirty="0"/>
                  <a:t>即在分连图</a:t>
                </a:r>
                <a14:m>
                  <m:oMath xmlns:m="http://schemas.openxmlformats.org/officeDocument/2006/math">
                    <m:r>
                      <a:rPr lang="en-US" altLang="zh-CN" i="1">
                        <a:latin typeface="Cambria Math"/>
                      </a:rPr>
                      <m:t>𝑋</m:t>
                    </m:r>
                    <m:r>
                      <a:rPr lang="en-US" altLang="zh-CN" i="1">
                        <a:latin typeface="Cambria Math"/>
                      </a:rPr>
                      <m:t>←</m:t>
                    </m:r>
                    <m:r>
                      <a:rPr lang="en-US" altLang="zh-CN" i="1">
                        <a:latin typeface="Cambria Math"/>
                      </a:rPr>
                      <m:t>𝑍</m:t>
                    </m:r>
                    <m:r>
                      <a:rPr lang="en-US" altLang="zh-CN" i="1">
                        <a:latin typeface="Cambria Math"/>
                      </a:rPr>
                      <m:t>→</m:t>
                    </m:r>
                    <m:r>
                      <a:rPr lang="en-US" altLang="zh-CN" i="1">
                        <a:latin typeface="Cambria Math"/>
                      </a:rPr>
                      <m:t>𝑌</m:t>
                    </m:r>
                  </m:oMath>
                </a14:m>
                <a:r>
                  <a:rPr lang="zh-CN" altLang="zh-CN" dirty="0"/>
                  <a:t>中，</a:t>
                </a:r>
                <a14:m>
                  <m:oMath xmlns:m="http://schemas.openxmlformats.org/officeDocument/2006/math">
                    <m:r>
                      <a:rPr lang="zh-CN" altLang="zh-CN" i="1">
                        <a:latin typeface="Cambria Math"/>
                      </a:rPr>
                      <m:t> </m:t>
                    </m:r>
                    <m:r>
                      <a:rPr lang="en-US" altLang="zh-CN" i="1">
                        <a:latin typeface="Cambria Math"/>
                      </a:rPr>
                      <m:t>𝑋</m:t>
                    </m:r>
                  </m:oMath>
                </a14:m>
                <a:r>
                  <a:rPr lang="zh-CN" altLang="zh-CN" dirty="0"/>
                  <a:t>和</a:t>
                </a:r>
                <a14:m>
                  <m:oMath xmlns:m="http://schemas.openxmlformats.org/officeDocument/2006/math">
                    <m:r>
                      <a:rPr lang="en-US" altLang="zh-CN" i="1">
                        <a:latin typeface="Cambria Math"/>
                      </a:rPr>
                      <m:t>𝑌</m:t>
                    </m:r>
                  </m:oMath>
                </a14:m>
                <a:r>
                  <a:rPr lang="zh-CN" altLang="zh-CN" dirty="0"/>
                  <a:t>在给定</a:t>
                </a:r>
                <a14:m>
                  <m:oMath xmlns:m="http://schemas.openxmlformats.org/officeDocument/2006/math">
                    <m:r>
                      <a:rPr lang="en-US" altLang="zh-CN" i="1">
                        <a:latin typeface="Cambria Math"/>
                      </a:rPr>
                      <m:t>𝑍</m:t>
                    </m:r>
                  </m:oMath>
                </a14:m>
                <a:r>
                  <a:rPr lang="zh-CN" altLang="zh-CN" dirty="0"/>
                  <a:t>时条件独立。上式的第一步使用了条件概率的定义，第二步使用了乘积分解规则。</a:t>
                </a:r>
              </a:p>
              <a:p>
                <a:pPr>
                  <a:lnSpc>
                    <a:spcPct val="150000"/>
                  </a:lnSpc>
                </a:pPr>
                <a:endParaRPr lang="en-US" altLang="zh-CN" dirty="0"/>
              </a:p>
              <a:p>
                <a:pPr>
                  <a:lnSpc>
                    <a:spcPct val="150000"/>
                  </a:lnSpc>
                </a:pPr>
                <a:r>
                  <a:rPr lang="zh-CN" altLang="zh-CN" dirty="0"/>
                  <a:t>在分连图</a:t>
                </a:r>
                <a14:m>
                  <m:oMath xmlns:m="http://schemas.openxmlformats.org/officeDocument/2006/math">
                    <m:r>
                      <a:rPr lang="en-US" altLang="zh-CN" i="1">
                        <a:latin typeface="Cambria Math"/>
                      </a:rPr>
                      <m:t>𝑋</m:t>
                    </m:r>
                    <m:r>
                      <a:rPr lang="en-US" altLang="zh-CN" i="1">
                        <a:latin typeface="Cambria Math"/>
                      </a:rPr>
                      <m:t>←</m:t>
                    </m:r>
                    <m:r>
                      <a:rPr lang="en-US" altLang="zh-CN" i="1">
                        <a:latin typeface="Cambria Math"/>
                      </a:rPr>
                      <m:t>𝑍</m:t>
                    </m:r>
                    <m:r>
                      <a:rPr lang="en-US" altLang="zh-CN" i="1">
                        <a:latin typeface="Cambria Math"/>
                      </a:rPr>
                      <m:t>→</m:t>
                    </m:r>
                    <m:r>
                      <a:rPr lang="en-US" altLang="zh-CN" i="1">
                        <a:latin typeface="Cambria Math"/>
                      </a:rPr>
                      <m:t>𝑌</m:t>
                    </m:r>
                  </m:oMath>
                </a14:m>
                <a:r>
                  <a:rPr lang="zh-CN" altLang="zh-CN" dirty="0"/>
                  <a:t>中，</a:t>
                </a:r>
                <a14:m>
                  <m:oMath xmlns:m="http://schemas.openxmlformats.org/officeDocument/2006/math">
                    <m:r>
                      <a:rPr lang="zh-CN" altLang="zh-CN" i="1">
                        <a:latin typeface="Cambria Math"/>
                      </a:rPr>
                      <m:t> </m:t>
                    </m:r>
                    <m:r>
                      <a:rPr lang="en-US" altLang="zh-CN" i="1">
                        <a:latin typeface="Cambria Math"/>
                      </a:rPr>
                      <m:t>𝑋</m:t>
                    </m:r>
                  </m:oMath>
                </a14:m>
                <a:r>
                  <a:rPr lang="zh-CN" altLang="zh-CN" dirty="0"/>
                  <a:t>和</a:t>
                </a:r>
                <a14:m>
                  <m:oMath xmlns:m="http://schemas.openxmlformats.org/officeDocument/2006/math">
                    <m:r>
                      <a:rPr lang="en-US" altLang="zh-CN" i="1">
                        <a:latin typeface="Cambria Math"/>
                      </a:rPr>
                      <m:t>𝑌</m:t>
                    </m:r>
                  </m:oMath>
                </a14:m>
                <a:r>
                  <a:rPr lang="zh-CN" altLang="zh-CN" dirty="0"/>
                  <a:t>在给定</a:t>
                </a:r>
                <a14:m>
                  <m:oMath xmlns:m="http://schemas.openxmlformats.org/officeDocument/2006/math">
                    <m:r>
                      <a:rPr lang="en-US" altLang="zh-CN" i="1">
                        <a:latin typeface="Cambria Math"/>
                      </a:rPr>
                      <m:t>𝑍</m:t>
                    </m:r>
                  </m:oMath>
                </a14:m>
                <a:r>
                  <a:rPr lang="zh-CN" altLang="zh-CN" dirty="0"/>
                  <a:t>时条件独立可以这样理解：若给定</a:t>
                </a:r>
                <a14:m>
                  <m:oMath xmlns:m="http://schemas.openxmlformats.org/officeDocument/2006/math">
                    <m:r>
                      <a:rPr lang="en-US" altLang="zh-CN" i="1">
                        <a:latin typeface="Cambria Math"/>
                      </a:rPr>
                      <m:t>𝑍</m:t>
                    </m:r>
                  </m:oMath>
                </a14:m>
                <a:r>
                  <a:rPr lang="zh-CN" altLang="zh-CN" dirty="0"/>
                  <a:t>，</a:t>
                </a:r>
                <a14:m>
                  <m:oMath xmlns:m="http://schemas.openxmlformats.org/officeDocument/2006/math">
                    <m:r>
                      <a:rPr lang="en-US" altLang="zh-CN" i="1">
                        <a:latin typeface="Cambria Math"/>
                      </a:rPr>
                      <m:t>𝑌</m:t>
                    </m:r>
                  </m:oMath>
                </a14:m>
                <a:r>
                  <a:rPr lang="zh-CN" altLang="zh-CN" dirty="0"/>
                  <a:t>和</a:t>
                </a:r>
                <a14:m>
                  <m:oMath xmlns:m="http://schemas.openxmlformats.org/officeDocument/2006/math">
                    <m:r>
                      <a:rPr lang="en-US" altLang="zh-CN" i="1">
                        <a:latin typeface="Cambria Math"/>
                      </a:rPr>
                      <m:t>𝑋</m:t>
                    </m:r>
                  </m:oMath>
                </a14:m>
                <a:r>
                  <a:rPr lang="zh-CN" altLang="zh-CN" dirty="0"/>
                  <a:t>的取值不会变化，它们的值只会分别随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𝑈</m:t>
                        </m:r>
                      </m:e>
                      <m:sub>
                        <m:r>
                          <a:rPr lang="en-US" altLang="zh-CN" i="1">
                            <a:latin typeface="Cambria Math"/>
                          </a:rPr>
                          <m:t>3</m:t>
                        </m:r>
                      </m:sub>
                    </m:sSub>
                  </m:oMath>
                </a14:m>
                <a:r>
                  <a:rPr lang="zh-CN" altLang="zh-CN" dirty="0"/>
                  <a:t>和</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𝑈</m:t>
                        </m:r>
                      </m:e>
                      <m:sub>
                        <m:r>
                          <a:rPr lang="en-US" altLang="zh-CN" i="1">
                            <a:latin typeface="Cambria Math"/>
                          </a:rPr>
                          <m:t>2</m:t>
                        </m:r>
                      </m:sub>
                    </m:sSub>
                  </m:oMath>
                </a14:m>
                <a:r>
                  <a:rPr lang="zh-CN" altLang="zh-CN" dirty="0"/>
                  <a:t>变化，因此给定</a:t>
                </a:r>
                <a14:m>
                  <m:oMath xmlns:m="http://schemas.openxmlformats.org/officeDocument/2006/math">
                    <m:r>
                      <a:rPr lang="en-US" altLang="zh-CN" i="1">
                        <a:latin typeface="Cambria Math"/>
                      </a:rPr>
                      <m:t>𝑍</m:t>
                    </m:r>
                  </m:oMath>
                </a14:m>
                <a:r>
                  <a:rPr lang="zh-CN" altLang="zh-CN" dirty="0"/>
                  <a:t>时，</a:t>
                </a:r>
                <a14:m>
                  <m:oMath xmlns:m="http://schemas.openxmlformats.org/officeDocument/2006/math">
                    <m:r>
                      <a:rPr lang="en-US" altLang="zh-CN" i="1">
                        <a:latin typeface="Cambria Math"/>
                      </a:rPr>
                      <m:t>𝑌</m:t>
                    </m:r>
                  </m:oMath>
                </a14:m>
                <a:r>
                  <a:rPr lang="zh-CN" altLang="zh-CN" dirty="0"/>
                  <a:t>和</a:t>
                </a:r>
                <a14:m>
                  <m:oMath xmlns:m="http://schemas.openxmlformats.org/officeDocument/2006/math">
                    <m:r>
                      <a:rPr lang="en-US" altLang="zh-CN" i="1">
                        <a:latin typeface="Cambria Math"/>
                      </a:rPr>
                      <m:t>𝑋</m:t>
                    </m:r>
                  </m:oMath>
                </a14:m>
                <a:r>
                  <a:rPr lang="zh-CN" altLang="zh-CN" dirty="0"/>
                  <a:t>是条件独立的。</a:t>
                </a:r>
              </a:p>
            </p:txBody>
          </p:sp>
        </mc:Choice>
        <mc:Fallback xmlns="">
          <p:sp>
            <p:nvSpPr>
              <p:cNvPr id="3" name="矩形 2"/>
              <p:cNvSpPr>
                <a:spLocks noRot="1" noChangeAspect="1" noMove="1" noResize="1" noEditPoints="1" noAdjustHandles="1" noChangeArrowheads="1" noChangeShapeType="1" noTextEdit="1"/>
              </p:cNvSpPr>
              <p:nvPr/>
            </p:nvSpPr>
            <p:spPr>
              <a:xfrm>
                <a:off x="236862" y="1070231"/>
                <a:ext cx="4797845" cy="5127366"/>
              </a:xfrm>
              <a:prstGeom prst="rect">
                <a:avLst/>
              </a:prstGeom>
              <a:blipFill rotWithShape="1">
                <a:blip r:embed="rId2"/>
                <a:stretch>
                  <a:fillRect l="-1144" r="-4828"/>
                </a:stretch>
              </a:blipFill>
            </p:spPr>
            <p:txBody>
              <a:bodyPr/>
              <a:lstStyle/>
              <a:p>
                <a:r>
                  <a:rPr lang="zh-CN" altLang="en-US">
                    <a:noFill/>
                  </a:rPr>
                  <a:t> </a:t>
                </a:r>
              </a:p>
            </p:txBody>
          </p:sp>
        </mc:Fallback>
      </mc:AlternateContent>
      <p:pic>
        <p:nvPicPr>
          <p:cNvPr id="9" name="图片 8"/>
          <p:cNvPicPr/>
          <p:nvPr/>
        </p:nvPicPr>
        <p:blipFill>
          <a:blip r:embed="rId3">
            <a:extLst>
              <a:ext uri="{28A0092B-C50C-407E-A947-70E740481C1C}">
                <a14:useLocalDpi xmlns:a14="http://schemas.microsoft.com/office/drawing/2010/main" val="0"/>
              </a:ext>
            </a:extLst>
          </a:blip>
          <a:srcRect/>
          <a:stretch>
            <a:fillRect/>
          </a:stretch>
        </p:blipFill>
        <p:spPr bwMode="auto">
          <a:xfrm>
            <a:off x="6438753" y="2125987"/>
            <a:ext cx="1416273" cy="1889394"/>
          </a:xfrm>
          <a:prstGeom prst="rect">
            <a:avLst/>
          </a:prstGeom>
          <a:noFill/>
          <a:ln>
            <a:noFill/>
          </a:ln>
        </p:spPr>
      </p:pic>
      <p:sp>
        <p:nvSpPr>
          <p:cNvPr id="10" name="矩形 9"/>
          <p:cNvSpPr/>
          <p:nvPr/>
        </p:nvSpPr>
        <p:spPr>
          <a:xfrm>
            <a:off x="6194202" y="4119908"/>
            <a:ext cx="1915909" cy="369332"/>
          </a:xfrm>
          <a:prstGeom prst="rect">
            <a:avLst/>
          </a:prstGeom>
        </p:spPr>
        <p:txBody>
          <a:bodyPr wrap="none">
            <a:spAutoFit/>
          </a:bodyPr>
          <a:lstStyle/>
          <a:p>
            <a:r>
              <a:rPr lang="zh-CN" altLang="zh-CN" dirty="0"/>
              <a:t>图</a:t>
            </a:r>
            <a:r>
              <a:rPr lang="en-US" altLang="zh-CN" dirty="0"/>
              <a:t>2.6 </a:t>
            </a:r>
            <a:r>
              <a:rPr lang="zh-CN" altLang="zh-CN" dirty="0"/>
              <a:t>分连因果图</a:t>
            </a:r>
          </a:p>
        </p:txBody>
      </p:sp>
      <p:sp>
        <p:nvSpPr>
          <p:cNvPr id="7" name="椭圆 6"/>
          <p:cNvSpPr/>
          <p:nvPr/>
        </p:nvSpPr>
        <p:spPr>
          <a:xfrm>
            <a:off x="7477604" y="1395672"/>
            <a:ext cx="1123720" cy="62597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赋予定值</a:t>
            </a:r>
          </a:p>
        </p:txBody>
      </p:sp>
      <p:sp>
        <p:nvSpPr>
          <p:cNvPr id="11" name="左箭头 10"/>
          <p:cNvSpPr/>
          <p:nvPr/>
        </p:nvSpPr>
        <p:spPr>
          <a:xfrm rot="18186857" flipV="1">
            <a:off x="7081655" y="2405251"/>
            <a:ext cx="935243" cy="169012"/>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061679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69600" y="138783"/>
            <a:ext cx="8376356" cy="657727"/>
          </a:xfrm>
        </p:spPr>
        <p:txBody>
          <a:bodyPr/>
          <a:lstStyle/>
          <a:p>
            <a:r>
              <a:rPr lang="zh-CN" altLang="zh-CN" sz="2800" dirty="0"/>
              <a:t>因果图</a:t>
            </a:r>
            <a:r>
              <a:rPr lang="zh-CN" altLang="en-US" sz="2800" dirty="0"/>
              <a:t>基本结构：</a:t>
            </a:r>
            <a:r>
              <a:rPr lang="zh-CN" altLang="zh-CN" sz="2800" dirty="0"/>
              <a:t>分连</a:t>
            </a: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p:cNvPicPr/>
          <p:nvPr/>
        </p:nvPicPr>
        <p:blipFill>
          <a:blip r:embed="rId2">
            <a:extLst>
              <a:ext uri="{28A0092B-C50C-407E-A947-70E740481C1C}">
                <a14:useLocalDpi xmlns:a14="http://schemas.microsoft.com/office/drawing/2010/main" val="0"/>
              </a:ext>
            </a:extLst>
          </a:blip>
          <a:srcRect/>
          <a:stretch>
            <a:fillRect/>
          </a:stretch>
        </p:blipFill>
        <p:spPr bwMode="auto">
          <a:xfrm>
            <a:off x="6064180" y="2005875"/>
            <a:ext cx="1416273" cy="1889394"/>
          </a:xfrm>
          <a:prstGeom prst="rect">
            <a:avLst/>
          </a:prstGeom>
          <a:noFill/>
          <a:ln>
            <a:noFill/>
          </a:ln>
        </p:spPr>
      </p:pic>
      <p:sp>
        <p:nvSpPr>
          <p:cNvPr id="10" name="矩形 9"/>
          <p:cNvSpPr/>
          <p:nvPr/>
        </p:nvSpPr>
        <p:spPr>
          <a:xfrm>
            <a:off x="5863696" y="4119908"/>
            <a:ext cx="1915909" cy="369332"/>
          </a:xfrm>
          <a:prstGeom prst="rect">
            <a:avLst/>
          </a:prstGeom>
        </p:spPr>
        <p:txBody>
          <a:bodyPr wrap="none">
            <a:spAutoFit/>
          </a:bodyPr>
          <a:lstStyle/>
          <a:p>
            <a:r>
              <a:rPr lang="zh-CN" altLang="zh-CN" dirty="0"/>
              <a:t>图</a:t>
            </a:r>
            <a:r>
              <a:rPr lang="en-US" altLang="zh-CN" dirty="0"/>
              <a:t>2.6 </a:t>
            </a:r>
            <a:r>
              <a:rPr lang="zh-CN" altLang="zh-CN" dirty="0"/>
              <a:t>分连因果图</a:t>
            </a:r>
          </a:p>
        </p:txBody>
      </p:sp>
      <mc:AlternateContent xmlns:mc="http://schemas.openxmlformats.org/markup-compatibility/2006" xmlns:a14="http://schemas.microsoft.com/office/drawing/2010/main">
        <mc:Choice Requires="a14">
          <p:sp>
            <p:nvSpPr>
              <p:cNvPr id="4" name="矩形 3"/>
              <p:cNvSpPr/>
              <p:nvPr/>
            </p:nvSpPr>
            <p:spPr>
              <a:xfrm>
                <a:off x="380082" y="2073409"/>
                <a:ext cx="4572000" cy="2047997"/>
              </a:xfrm>
              <a:prstGeom prst="rect">
                <a:avLst/>
              </a:prstGeom>
            </p:spPr>
            <p:txBody>
              <a:bodyPr>
                <a:spAutoFit/>
              </a:bodyPr>
              <a:lstStyle/>
              <a:p>
                <a:pPr>
                  <a:lnSpc>
                    <a:spcPct val="250000"/>
                  </a:lnSpc>
                </a:pPr>
                <a:r>
                  <a:rPr lang="zh-CN" altLang="zh-CN" dirty="0"/>
                  <a:t>定理 </a:t>
                </a:r>
                <a:r>
                  <a:rPr lang="en-US" altLang="zh-CN" dirty="0"/>
                  <a:t>2.6 (</a:t>
                </a:r>
                <a:r>
                  <a:rPr lang="zh-CN" altLang="zh-CN" dirty="0"/>
                  <a:t>分连中的条件独立性</a:t>
                </a:r>
                <a:r>
                  <a:rPr lang="en-US" altLang="zh-CN" dirty="0"/>
                  <a:t>)</a:t>
                </a:r>
                <a:r>
                  <a:rPr lang="zh-CN" altLang="zh-CN" dirty="0"/>
                  <a:t>若变量</a:t>
                </a:r>
                <a14:m>
                  <m:oMath xmlns:m="http://schemas.openxmlformats.org/officeDocument/2006/math">
                    <m:r>
                      <a:rPr lang="en-US" altLang="zh-CN" b="0" i="1">
                        <a:latin typeface="Cambria Math"/>
                      </a:rPr>
                      <m:t>𝑍</m:t>
                    </m:r>
                  </m:oMath>
                </a14:m>
                <a:r>
                  <a:rPr lang="zh-CN" altLang="zh-CN" dirty="0"/>
                  <a:t>是变量</a:t>
                </a:r>
                <a14:m>
                  <m:oMath xmlns:m="http://schemas.openxmlformats.org/officeDocument/2006/math">
                    <m:r>
                      <a:rPr lang="en-US" altLang="zh-CN" b="0" i="1">
                        <a:latin typeface="Cambria Math"/>
                      </a:rPr>
                      <m:t>𝑋</m:t>
                    </m:r>
                  </m:oMath>
                </a14:m>
                <a:r>
                  <a:rPr lang="zh-CN" altLang="zh-CN" dirty="0"/>
                  <a:t>和</a:t>
                </a:r>
                <a14:m>
                  <m:oMath xmlns:m="http://schemas.openxmlformats.org/officeDocument/2006/math">
                    <m:r>
                      <a:rPr lang="en-US" altLang="zh-CN" b="0" i="1">
                        <a:latin typeface="Cambria Math"/>
                      </a:rPr>
                      <m:t>𝑌</m:t>
                    </m:r>
                  </m:oMath>
                </a14:m>
                <a:r>
                  <a:rPr lang="zh-CN" altLang="zh-CN" dirty="0"/>
                  <a:t>的共同原因，且</a:t>
                </a:r>
                <a14:m>
                  <m:oMath xmlns:m="http://schemas.openxmlformats.org/officeDocument/2006/math">
                    <m:r>
                      <a:rPr lang="en-US" altLang="zh-CN" b="0" i="1">
                        <a:latin typeface="Cambria Math"/>
                      </a:rPr>
                      <m:t>𝑋</m:t>
                    </m:r>
                  </m:oMath>
                </a14:m>
                <a:r>
                  <a:rPr lang="zh-CN" altLang="zh-CN" dirty="0"/>
                  <a:t>到</a:t>
                </a:r>
                <a14:m>
                  <m:oMath xmlns:m="http://schemas.openxmlformats.org/officeDocument/2006/math">
                    <m:r>
                      <a:rPr lang="en-US" altLang="zh-CN" b="0" i="1">
                        <a:latin typeface="Cambria Math"/>
                      </a:rPr>
                      <m:t>𝑌</m:t>
                    </m:r>
                  </m:oMath>
                </a14:m>
                <a:r>
                  <a:rPr lang="zh-CN" altLang="zh-CN" dirty="0"/>
                  <a:t>只有一条路径，则在给定</a:t>
                </a:r>
                <a14:m>
                  <m:oMath xmlns:m="http://schemas.openxmlformats.org/officeDocument/2006/math">
                    <m:r>
                      <a:rPr lang="en-US" altLang="zh-CN" b="0" i="1">
                        <a:latin typeface="Cambria Math"/>
                      </a:rPr>
                      <m:t>𝑍</m:t>
                    </m:r>
                  </m:oMath>
                </a14:m>
                <a:r>
                  <a:rPr lang="zh-CN" altLang="zh-CN" dirty="0"/>
                  <a:t>时，</a:t>
                </a:r>
                <a14:m>
                  <m:oMath xmlns:m="http://schemas.openxmlformats.org/officeDocument/2006/math">
                    <m:r>
                      <a:rPr lang="en-US" altLang="zh-CN" b="0" i="1">
                        <a:latin typeface="Cambria Math"/>
                      </a:rPr>
                      <m:t>𝑋</m:t>
                    </m:r>
                  </m:oMath>
                </a14:m>
                <a:r>
                  <a:rPr lang="zh-CN" altLang="zh-CN" dirty="0"/>
                  <a:t>和</a:t>
                </a:r>
                <a14:m>
                  <m:oMath xmlns:m="http://schemas.openxmlformats.org/officeDocument/2006/math">
                    <m:r>
                      <a:rPr lang="en-US" altLang="zh-CN" b="0" i="1">
                        <a:latin typeface="Cambria Math"/>
                      </a:rPr>
                      <m:t>𝑌</m:t>
                    </m:r>
                  </m:oMath>
                </a14:m>
                <a:r>
                  <a:rPr lang="zh-CN" altLang="zh-CN" dirty="0"/>
                  <a:t>条件独立。</a:t>
                </a:r>
              </a:p>
            </p:txBody>
          </p:sp>
        </mc:Choice>
        <mc:Fallback xmlns="">
          <p:sp>
            <p:nvSpPr>
              <p:cNvPr id="4" name="矩形 3"/>
              <p:cNvSpPr>
                <a:spLocks noRot="1" noChangeAspect="1" noMove="1" noResize="1" noEditPoints="1" noAdjustHandles="1" noChangeArrowheads="1" noChangeShapeType="1" noTextEdit="1"/>
              </p:cNvSpPr>
              <p:nvPr/>
            </p:nvSpPr>
            <p:spPr>
              <a:xfrm>
                <a:off x="380082" y="2073409"/>
                <a:ext cx="4572000" cy="2047997"/>
              </a:xfrm>
              <a:prstGeom prst="rect">
                <a:avLst/>
              </a:prstGeom>
              <a:blipFill rotWithShape="1">
                <a:blip r:embed="rId3"/>
                <a:stretch>
                  <a:fillRect l="-1067" r="-6133" b="-29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30115412"/>
      </p:ext>
    </p:extLst>
  </p:cSld>
  <p:clrMapOvr>
    <a:masterClrMapping/>
  </p:clrMapOvr>
</p:sld>
</file>

<file path=ppt/theme/theme1.xml><?xml version="1.0" encoding="utf-8"?>
<a:theme xmlns:a="http://schemas.openxmlformats.org/drawingml/2006/main" name="白底灰边-Office2010风格">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黑体+Times">
      <a:majorFont>
        <a:latin typeface="Times New Roman"/>
        <a:ea typeface="黑体"/>
        <a:cs typeface=""/>
      </a:majorFont>
      <a:minorFont>
        <a:latin typeface="Times New Roman"/>
        <a:ea typeface="黑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白底灰边-Office2010风格</Template>
  <TotalTime>5573</TotalTime>
  <Words>18034</Words>
  <Application>Microsoft Office PowerPoint</Application>
  <PresentationFormat>全屏显示(4:3)</PresentationFormat>
  <Paragraphs>1948</Paragraphs>
  <Slides>120</Slides>
  <Notes>37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120</vt:i4>
      </vt:variant>
    </vt:vector>
  </HeadingPairs>
  <TitlesOfParts>
    <vt:vector size="130" baseType="lpstr">
      <vt:lpstr>黑体</vt:lpstr>
      <vt:lpstr>宋体</vt:lpstr>
      <vt:lpstr>微软雅黑</vt:lpstr>
      <vt:lpstr>Arial</vt:lpstr>
      <vt:lpstr>Calibri</vt:lpstr>
      <vt:lpstr>Cambria Math</vt:lpstr>
      <vt:lpstr>Times New Roman</vt:lpstr>
      <vt:lpstr>Verdana</vt:lpstr>
      <vt:lpstr>Wingdings</vt:lpstr>
      <vt:lpstr>白底灰边-Office2010风格</vt:lpstr>
      <vt:lpstr>逻辑与推理  </vt:lpstr>
      <vt:lpstr>PowerPoint 演示文稿</vt:lpstr>
      <vt:lpstr>逻辑与推理是人工智能的核心问题</vt:lpstr>
      <vt:lpstr>逻辑与推理是人工智能的核心问题</vt:lpstr>
      <vt:lpstr>逻辑与推理是人工智能的核心问题</vt:lpstr>
      <vt:lpstr>逻辑与推理是人工智能的核心问题</vt:lpstr>
      <vt:lpstr>命题逻辑 (Propositional Logic) </vt:lpstr>
      <vt:lpstr>命题逻辑  </vt:lpstr>
      <vt:lpstr>命题逻辑  </vt:lpstr>
      <vt:lpstr>命题逻辑  </vt:lpstr>
      <vt:lpstr>命题逻辑</vt:lpstr>
      <vt:lpstr>命题逻辑  </vt:lpstr>
      <vt:lpstr>命题逻辑  </vt:lpstr>
      <vt:lpstr>命题逻辑：若干逻辑等价命题的解释  </vt:lpstr>
      <vt:lpstr>命题逻辑中的推理规则</vt:lpstr>
      <vt:lpstr>命题逻辑中的推理规则</vt:lpstr>
      <vt:lpstr>应用归结法进行证明 (1)</vt:lpstr>
      <vt:lpstr>应用归结法进行证明 (2)</vt:lpstr>
      <vt:lpstr>应用归结法进行证明 (3)</vt:lpstr>
      <vt:lpstr>命题范式</vt:lpstr>
      <vt:lpstr>命题范式</vt:lpstr>
      <vt:lpstr>PowerPoint 演示文稿</vt:lpstr>
      <vt:lpstr>从命题逻辑到谓词逻辑</vt:lpstr>
      <vt:lpstr>从命题逻辑到谓词逻辑</vt:lpstr>
      <vt:lpstr>谓词逻辑</vt:lpstr>
      <vt:lpstr>谓词逻辑</vt:lpstr>
      <vt:lpstr>谓词逻辑：谓词与个体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因果推理</vt:lpstr>
      <vt:lpstr>因果推理（Causal Inference）: Simpson’s Paradox (辛普森悖论)</vt:lpstr>
      <vt:lpstr>因果推理（Causal Inference）: Simpson’s Paradox (辛普森悖论)</vt:lpstr>
      <vt:lpstr>因果推理（Causal Inference）: Simpson’s Paradox (辛普森悖论)</vt:lpstr>
      <vt:lpstr>因果推理（Causal Inference）: Simpson’s Paradox (辛普森悖论)</vt:lpstr>
      <vt:lpstr>因果推理（Causal Inference）: Simpson’s Paradox (辛普森悖论)</vt:lpstr>
      <vt:lpstr>从关联到推理：因果推理</vt:lpstr>
      <vt:lpstr>因果推理的主要模型</vt:lpstr>
      <vt:lpstr>结构因果模型定义</vt:lpstr>
      <vt:lpstr>结构因果模型定义</vt:lpstr>
      <vt:lpstr>因果图模型</vt:lpstr>
      <vt:lpstr>因果图模型</vt:lpstr>
      <vt:lpstr>因果图中联合概率分布</vt:lpstr>
      <vt:lpstr>因果图中联合概率分布</vt:lpstr>
      <vt:lpstr>因果图中联合概率分布</vt:lpstr>
      <vt:lpstr>因果图基本结构：链结构</vt:lpstr>
      <vt:lpstr>因果图基本结构：链结构</vt:lpstr>
      <vt:lpstr>因果图基本结构：链结构</vt:lpstr>
      <vt:lpstr>因果图基本结构：分连</vt:lpstr>
      <vt:lpstr>因果图基本结构：分连</vt:lpstr>
      <vt:lpstr>因果图基本结构：分连</vt:lpstr>
      <vt:lpstr>因果图基本结构：汇连</vt:lpstr>
      <vt:lpstr>因果图基本结构：汇连</vt:lpstr>
      <vt:lpstr>因果图基本结构：汇连</vt:lpstr>
      <vt:lpstr>因果图基本结构：D-分离</vt:lpstr>
      <vt:lpstr>因果图基本结构：D-分离</vt:lpstr>
      <vt:lpstr>因果图基本结构：干预的因果效应</vt:lpstr>
      <vt:lpstr>因果图模型：因果效应差</vt:lpstr>
      <vt:lpstr>因果图模型：因果效应差</vt:lpstr>
      <vt:lpstr>因果图模型：因果效应差</vt:lpstr>
      <vt:lpstr>因果图模型：因果效应差</vt:lpstr>
      <vt:lpstr>因果图模型：因果效应差</vt:lpstr>
      <vt:lpstr>因果图模型：因果效应差</vt:lpstr>
      <vt:lpstr>因果图模型：反事实模型</vt:lpstr>
      <vt:lpstr>因果图模型：反事实模型</vt:lpstr>
      <vt:lpstr>因果图模型：反事实模型</vt:lpstr>
      <vt:lpstr>因果图模型：反事实模型</vt:lpstr>
      <vt:lpstr>因果图模型：反事实模型</vt:lpstr>
      <vt:lpstr>因果图模型：反事实模型</vt:lpstr>
      <vt:lpstr>因果图模型：反事实模型</vt:lpstr>
      <vt:lpstr>因果图模型：反事实模型</vt:lpstr>
      <vt:lpstr>因果图模型：反事实模型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wuxf</dc:creator>
  <cp:lastModifiedBy>David yonggang</cp:lastModifiedBy>
  <cp:revision>1557</cp:revision>
  <dcterms:created xsi:type="dcterms:W3CDTF">2018-01-15T02:11:00Z</dcterms:created>
  <dcterms:modified xsi:type="dcterms:W3CDTF">2021-10-30T05:19:30Z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